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1006" r:id="rId3"/>
    <p:sldId id="1007" r:id="rId4"/>
    <p:sldId id="1005" r:id="rId5"/>
    <p:sldId id="1008" r:id="rId6"/>
    <p:sldId id="1009" r:id="rId7"/>
    <p:sldId id="1002" r:id="rId8"/>
    <p:sldId id="1035" r:id="rId9"/>
    <p:sldId id="1043" r:id="rId10"/>
    <p:sldId id="1044" r:id="rId11"/>
    <p:sldId id="1045" r:id="rId12"/>
    <p:sldId id="1036" r:id="rId13"/>
    <p:sldId id="1039" r:id="rId14"/>
    <p:sldId id="1037" r:id="rId15"/>
    <p:sldId id="1038" r:id="rId16"/>
    <p:sldId id="1040" r:id="rId17"/>
    <p:sldId id="1041" r:id="rId18"/>
    <p:sldId id="1046" r:id="rId19"/>
    <p:sldId id="1047" r:id="rId20"/>
    <p:sldId id="1048" r:id="rId21"/>
    <p:sldId id="1049" r:id="rId22"/>
    <p:sldId id="1050" r:id="rId23"/>
    <p:sldId id="1051" r:id="rId24"/>
    <p:sldId id="1052" r:id="rId25"/>
    <p:sldId id="105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0678" autoAdjust="0"/>
  </p:normalViewPr>
  <p:slideViewPr>
    <p:cSldViewPr showGuides="1">
      <p:cViewPr varScale="1">
        <p:scale>
          <a:sx n="82" d="100"/>
          <a:sy n="82" d="100"/>
        </p:scale>
        <p:origin x="11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CE88E-BDBC-43B1-86DE-2AA15DFDB95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AU"/>
        </a:p>
      </dgm:t>
    </dgm:pt>
    <dgm:pt modelId="{47D95903-01F5-4CBD-BA40-54C03990B809}">
      <dgm:prSet/>
      <dgm:spPr/>
      <dgm:t>
        <a:bodyPr/>
        <a:lstStyle/>
        <a:p>
          <a:r>
            <a:rPr lang="en-AU"/>
            <a:t>Would you be content?</a:t>
          </a:r>
        </a:p>
      </dgm:t>
    </dgm:pt>
    <dgm:pt modelId="{D62F06E1-639A-4829-BCD1-328131EC15D3}" type="parTrans" cxnId="{A8C6931C-C2BF-4747-A1DF-04BD5CD28DA5}">
      <dgm:prSet/>
      <dgm:spPr/>
      <dgm:t>
        <a:bodyPr/>
        <a:lstStyle/>
        <a:p>
          <a:endParaRPr lang="en-AU"/>
        </a:p>
      </dgm:t>
    </dgm:pt>
    <dgm:pt modelId="{3499FF3E-0B94-433A-AE93-97BDB32C70FB}" type="sibTrans" cxnId="{A8C6931C-C2BF-4747-A1DF-04BD5CD28DA5}">
      <dgm:prSet/>
      <dgm:spPr/>
      <dgm:t>
        <a:bodyPr/>
        <a:lstStyle/>
        <a:p>
          <a:endParaRPr lang="en-AU"/>
        </a:p>
      </dgm:t>
    </dgm:pt>
    <dgm:pt modelId="{071557BF-6AAB-4EA4-BC00-85ED9B8477B4}">
      <dgm:prSet/>
      <dgm:spPr/>
      <dgm:t>
        <a:bodyPr/>
        <a:lstStyle/>
        <a:p>
          <a:r>
            <a:rPr lang="en-AU"/>
            <a:t>Would it be a “good” life?</a:t>
          </a:r>
        </a:p>
      </dgm:t>
    </dgm:pt>
    <dgm:pt modelId="{D4297F20-5A09-4E5B-B97F-76E53B5C1900}" type="parTrans" cxnId="{E95EC046-049C-47E6-BBF5-454F286EC13B}">
      <dgm:prSet/>
      <dgm:spPr/>
      <dgm:t>
        <a:bodyPr/>
        <a:lstStyle/>
        <a:p>
          <a:endParaRPr lang="en-AU"/>
        </a:p>
      </dgm:t>
    </dgm:pt>
    <dgm:pt modelId="{828B561F-E126-44AE-8616-7FBBBFC8CD64}" type="sibTrans" cxnId="{E95EC046-049C-47E6-BBF5-454F286EC13B}">
      <dgm:prSet/>
      <dgm:spPr/>
      <dgm:t>
        <a:bodyPr/>
        <a:lstStyle/>
        <a:p>
          <a:endParaRPr lang="en-AU"/>
        </a:p>
      </dgm:t>
    </dgm:pt>
    <dgm:pt modelId="{E865336F-1B88-41B7-A225-91674C9CE4C5}">
      <dgm:prSet/>
      <dgm:spPr/>
      <dgm:t>
        <a:bodyPr/>
        <a:lstStyle/>
        <a:p>
          <a:r>
            <a:rPr lang="en-AU"/>
            <a:t>Would you be mentally healthy?</a:t>
          </a:r>
        </a:p>
      </dgm:t>
    </dgm:pt>
    <dgm:pt modelId="{D9796F3B-35EC-4E2A-9D40-2B5AE070B6D8}" type="parTrans" cxnId="{5FD4927F-4AE9-469D-8048-61FF11A12121}">
      <dgm:prSet/>
      <dgm:spPr/>
      <dgm:t>
        <a:bodyPr/>
        <a:lstStyle/>
        <a:p>
          <a:endParaRPr lang="en-AU"/>
        </a:p>
      </dgm:t>
    </dgm:pt>
    <dgm:pt modelId="{30498B10-48AB-45CE-88B2-ECECBB406E0F}" type="sibTrans" cxnId="{5FD4927F-4AE9-469D-8048-61FF11A12121}">
      <dgm:prSet/>
      <dgm:spPr/>
      <dgm:t>
        <a:bodyPr/>
        <a:lstStyle/>
        <a:p>
          <a:endParaRPr lang="en-AU"/>
        </a:p>
      </dgm:t>
    </dgm:pt>
    <dgm:pt modelId="{9348F3F0-9EEF-429C-9A4B-77CBCA6D6EB8}" type="pres">
      <dgm:prSet presAssocID="{382CE88E-BDBC-43B1-86DE-2AA15DFDB9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39AA7D-8D51-46DC-BBD9-1037A26B95DE}" type="pres">
      <dgm:prSet presAssocID="{47D95903-01F5-4CBD-BA40-54C03990B809}" presName="root" presStyleCnt="0"/>
      <dgm:spPr/>
    </dgm:pt>
    <dgm:pt modelId="{C101C696-43D6-4B51-9F3F-038E94FDF49C}" type="pres">
      <dgm:prSet presAssocID="{47D95903-01F5-4CBD-BA40-54C03990B809}" presName="rootComposite" presStyleCnt="0"/>
      <dgm:spPr/>
    </dgm:pt>
    <dgm:pt modelId="{8AEE76D0-A98F-4101-AF7B-871631FA8D4B}" type="pres">
      <dgm:prSet presAssocID="{47D95903-01F5-4CBD-BA40-54C03990B809}" presName="rootText" presStyleLbl="node1" presStyleIdx="0" presStyleCnt="3"/>
      <dgm:spPr/>
    </dgm:pt>
    <dgm:pt modelId="{525BB304-FED1-459C-B098-C37F30D75CFE}" type="pres">
      <dgm:prSet presAssocID="{47D95903-01F5-4CBD-BA40-54C03990B809}" presName="rootConnector" presStyleLbl="node1" presStyleIdx="0" presStyleCnt="3"/>
      <dgm:spPr/>
    </dgm:pt>
    <dgm:pt modelId="{659EC84F-5028-4609-84A1-6B3924EAAC1F}" type="pres">
      <dgm:prSet presAssocID="{47D95903-01F5-4CBD-BA40-54C03990B809}" presName="childShape" presStyleCnt="0"/>
      <dgm:spPr/>
    </dgm:pt>
    <dgm:pt modelId="{F668AFBD-E7BA-498E-9E59-92917BB08E53}" type="pres">
      <dgm:prSet presAssocID="{071557BF-6AAB-4EA4-BC00-85ED9B8477B4}" presName="root" presStyleCnt="0"/>
      <dgm:spPr/>
    </dgm:pt>
    <dgm:pt modelId="{1640C5D0-0123-4432-B8F3-B7810A2F9D7F}" type="pres">
      <dgm:prSet presAssocID="{071557BF-6AAB-4EA4-BC00-85ED9B8477B4}" presName="rootComposite" presStyleCnt="0"/>
      <dgm:spPr/>
    </dgm:pt>
    <dgm:pt modelId="{9182427C-7C98-4B70-8A39-C8211356FB21}" type="pres">
      <dgm:prSet presAssocID="{071557BF-6AAB-4EA4-BC00-85ED9B8477B4}" presName="rootText" presStyleLbl="node1" presStyleIdx="1" presStyleCnt="3"/>
      <dgm:spPr/>
    </dgm:pt>
    <dgm:pt modelId="{87814F4A-EC93-490E-A890-B55F2C30CCCF}" type="pres">
      <dgm:prSet presAssocID="{071557BF-6AAB-4EA4-BC00-85ED9B8477B4}" presName="rootConnector" presStyleLbl="node1" presStyleIdx="1" presStyleCnt="3"/>
      <dgm:spPr/>
    </dgm:pt>
    <dgm:pt modelId="{3315AE46-AFE4-42F3-8C58-4BE42F55670D}" type="pres">
      <dgm:prSet presAssocID="{071557BF-6AAB-4EA4-BC00-85ED9B8477B4}" presName="childShape" presStyleCnt="0"/>
      <dgm:spPr/>
    </dgm:pt>
    <dgm:pt modelId="{62E10C53-D2BD-4C23-8D60-AEC7D3DB1A0A}" type="pres">
      <dgm:prSet presAssocID="{E865336F-1B88-41B7-A225-91674C9CE4C5}" presName="root" presStyleCnt="0"/>
      <dgm:spPr/>
    </dgm:pt>
    <dgm:pt modelId="{4C47A3DD-E6BF-406D-A719-F610D12FD33C}" type="pres">
      <dgm:prSet presAssocID="{E865336F-1B88-41B7-A225-91674C9CE4C5}" presName="rootComposite" presStyleCnt="0"/>
      <dgm:spPr/>
    </dgm:pt>
    <dgm:pt modelId="{ECBCB73E-007A-4484-8773-987DDB8750C4}" type="pres">
      <dgm:prSet presAssocID="{E865336F-1B88-41B7-A225-91674C9CE4C5}" presName="rootText" presStyleLbl="node1" presStyleIdx="2" presStyleCnt="3"/>
      <dgm:spPr/>
    </dgm:pt>
    <dgm:pt modelId="{F9BDC159-13A5-422C-B0D7-D513869C0D85}" type="pres">
      <dgm:prSet presAssocID="{E865336F-1B88-41B7-A225-91674C9CE4C5}" presName="rootConnector" presStyleLbl="node1" presStyleIdx="2" presStyleCnt="3"/>
      <dgm:spPr/>
    </dgm:pt>
    <dgm:pt modelId="{8BCEC719-F508-4411-A1FF-23FC24CA9655}" type="pres">
      <dgm:prSet presAssocID="{E865336F-1B88-41B7-A225-91674C9CE4C5}" presName="childShape" presStyleCnt="0"/>
      <dgm:spPr/>
    </dgm:pt>
  </dgm:ptLst>
  <dgm:cxnLst>
    <dgm:cxn modelId="{B973B210-5705-4C4D-81FA-14678F6BE947}" type="presOf" srcId="{47D95903-01F5-4CBD-BA40-54C03990B809}" destId="{525BB304-FED1-459C-B098-C37F30D75CFE}" srcOrd="1" destOrd="0" presId="urn:microsoft.com/office/officeart/2005/8/layout/hierarchy3"/>
    <dgm:cxn modelId="{A8C6931C-C2BF-4747-A1DF-04BD5CD28DA5}" srcId="{382CE88E-BDBC-43B1-86DE-2AA15DFDB959}" destId="{47D95903-01F5-4CBD-BA40-54C03990B809}" srcOrd="0" destOrd="0" parTransId="{D62F06E1-639A-4829-BCD1-328131EC15D3}" sibTransId="{3499FF3E-0B94-433A-AE93-97BDB32C70FB}"/>
    <dgm:cxn modelId="{A418D82D-EE0F-4AE7-B067-42DDCB1141F4}" type="presOf" srcId="{071557BF-6AAB-4EA4-BC00-85ED9B8477B4}" destId="{9182427C-7C98-4B70-8A39-C8211356FB21}" srcOrd="0" destOrd="0" presId="urn:microsoft.com/office/officeart/2005/8/layout/hierarchy3"/>
    <dgm:cxn modelId="{D201D42F-1806-474D-9294-814F8FB9B83A}" type="presOf" srcId="{47D95903-01F5-4CBD-BA40-54C03990B809}" destId="{8AEE76D0-A98F-4101-AF7B-871631FA8D4B}" srcOrd="0" destOrd="0" presId="urn:microsoft.com/office/officeart/2005/8/layout/hierarchy3"/>
    <dgm:cxn modelId="{35638E3A-788D-4D52-A775-976034743870}" type="presOf" srcId="{071557BF-6AAB-4EA4-BC00-85ED9B8477B4}" destId="{87814F4A-EC93-490E-A890-B55F2C30CCCF}" srcOrd="1" destOrd="0" presId="urn:microsoft.com/office/officeart/2005/8/layout/hierarchy3"/>
    <dgm:cxn modelId="{E95EC046-049C-47E6-BBF5-454F286EC13B}" srcId="{382CE88E-BDBC-43B1-86DE-2AA15DFDB959}" destId="{071557BF-6AAB-4EA4-BC00-85ED9B8477B4}" srcOrd="1" destOrd="0" parTransId="{D4297F20-5A09-4E5B-B97F-76E53B5C1900}" sibTransId="{828B561F-E126-44AE-8616-7FBBBFC8CD64}"/>
    <dgm:cxn modelId="{CC6DAF55-53D2-4B4D-9C12-55B5117F6E07}" type="presOf" srcId="{E865336F-1B88-41B7-A225-91674C9CE4C5}" destId="{F9BDC159-13A5-422C-B0D7-D513869C0D85}" srcOrd="1" destOrd="0" presId="urn:microsoft.com/office/officeart/2005/8/layout/hierarchy3"/>
    <dgm:cxn modelId="{5FD4927F-4AE9-469D-8048-61FF11A12121}" srcId="{382CE88E-BDBC-43B1-86DE-2AA15DFDB959}" destId="{E865336F-1B88-41B7-A225-91674C9CE4C5}" srcOrd="2" destOrd="0" parTransId="{D9796F3B-35EC-4E2A-9D40-2B5AE070B6D8}" sibTransId="{30498B10-48AB-45CE-88B2-ECECBB406E0F}"/>
    <dgm:cxn modelId="{32C109E3-BF18-4459-8369-CD1DCB61F21C}" type="presOf" srcId="{382CE88E-BDBC-43B1-86DE-2AA15DFDB959}" destId="{9348F3F0-9EEF-429C-9A4B-77CBCA6D6EB8}" srcOrd="0" destOrd="0" presId="urn:microsoft.com/office/officeart/2005/8/layout/hierarchy3"/>
    <dgm:cxn modelId="{3ADDDCF1-82A9-4CAF-9B11-131CB3319C98}" type="presOf" srcId="{E865336F-1B88-41B7-A225-91674C9CE4C5}" destId="{ECBCB73E-007A-4484-8773-987DDB8750C4}" srcOrd="0" destOrd="0" presId="urn:microsoft.com/office/officeart/2005/8/layout/hierarchy3"/>
    <dgm:cxn modelId="{A49DE3D2-5D52-4F3D-9BEF-275E73A937FC}" type="presParOf" srcId="{9348F3F0-9EEF-429C-9A4B-77CBCA6D6EB8}" destId="{6739AA7D-8D51-46DC-BBD9-1037A26B95DE}" srcOrd="0" destOrd="0" presId="urn:microsoft.com/office/officeart/2005/8/layout/hierarchy3"/>
    <dgm:cxn modelId="{F792B78C-3892-424E-A77D-528C4A081EAF}" type="presParOf" srcId="{6739AA7D-8D51-46DC-BBD9-1037A26B95DE}" destId="{C101C696-43D6-4B51-9F3F-038E94FDF49C}" srcOrd="0" destOrd="0" presId="urn:microsoft.com/office/officeart/2005/8/layout/hierarchy3"/>
    <dgm:cxn modelId="{503FE21E-2B38-44B9-A7A3-3FA0DDDA3845}" type="presParOf" srcId="{C101C696-43D6-4B51-9F3F-038E94FDF49C}" destId="{8AEE76D0-A98F-4101-AF7B-871631FA8D4B}" srcOrd="0" destOrd="0" presId="urn:microsoft.com/office/officeart/2005/8/layout/hierarchy3"/>
    <dgm:cxn modelId="{912E0570-BF76-43E2-B436-BA5283637068}" type="presParOf" srcId="{C101C696-43D6-4B51-9F3F-038E94FDF49C}" destId="{525BB304-FED1-459C-B098-C37F30D75CFE}" srcOrd="1" destOrd="0" presId="urn:microsoft.com/office/officeart/2005/8/layout/hierarchy3"/>
    <dgm:cxn modelId="{51C9736D-1FF0-4A46-BA0C-F4DA453E5FF4}" type="presParOf" srcId="{6739AA7D-8D51-46DC-BBD9-1037A26B95DE}" destId="{659EC84F-5028-4609-84A1-6B3924EAAC1F}" srcOrd="1" destOrd="0" presId="urn:microsoft.com/office/officeart/2005/8/layout/hierarchy3"/>
    <dgm:cxn modelId="{36B41940-9795-4B72-8B5C-2FDD957A9928}" type="presParOf" srcId="{9348F3F0-9EEF-429C-9A4B-77CBCA6D6EB8}" destId="{F668AFBD-E7BA-498E-9E59-92917BB08E53}" srcOrd="1" destOrd="0" presId="urn:microsoft.com/office/officeart/2005/8/layout/hierarchy3"/>
    <dgm:cxn modelId="{7354437F-1992-49F1-9B73-E413CFBFE984}" type="presParOf" srcId="{F668AFBD-E7BA-498E-9E59-92917BB08E53}" destId="{1640C5D0-0123-4432-B8F3-B7810A2F9D7F}" srcOrd="0" destOrd="0" presId="urn:microsoft.com/office/officeart/2005/8/layout/hierarchy3"/>
    <dgm:cxn modelId="{B587E57C-AE25-4797-A611-39D5BB5190A6}" type="presParOf" srcId="{1640C5D0-0123-4432-B8F3-B7810A2F9D7F}" destId="{9182427C-7C98-4B70-8A39-C8211356FB21}" srcOrd="0" destOrd="0" presId="urn:microsoft.com/office/officeart/2005/8/layout/hierarchy3"/>
    <dgm:cxn modelId="{CF551A72-BDEC-4763-8CA9-7C7021618CDB}" type="presParOf" srcId="{1640C5D0-0123-4432-B8F3-B7810A2F9D7F}" destId="{87814F4A-EC93-490E-A890-B55F2C30CCCF}" srcOrd="1" destOrd="0" presId="urn:microsoft.com/office/officeart/2005/8/layout/hierarchy3"/>
    <dgm:cxn modelId="{91D4FB5E-C460-47B6-BB3F-9D4734AF0952}" type="presParOf" srcId="{F668AFBD-E7BA-498E-9E59-92917BB08E53}" destId="{3315AE46-AFE4-42F3-8C58-4BE42F55670D}" srcOrd="1" destOrd="0" presId="urn:microsoft.com/office/officeart/2005/8/layout/hierarchy3"/>
    <dgm:cxn modelId="{356A8131-32A6-4CBC-86E2-CD7568E2B9D7}" type="presParOf" srcId="{9348F3F0-9EEF-429C-9A4B-77CBCA6D6EB8}" destId="{62E10C53-D2BD-4C23-8D60-AEC7D3DB1A0A}" srcOrd="2" destOrd="0" presId="urn:microsoft.com/office/officeart/2005/8/layout/hierarchy3"/>
    <dgm:cxn modelId="{26E95765-FC09-4134-9C41-FBCBB080E465}" type="presParOf" srcId="{62E10C53-D2BD-4C23-8D60-AEC7D3DB1A0A}" destId="{4C47A3DD-E6BF-406D-A719-F610D12FD33C}" srcOrd="0" destOrd="0" presId="urn:microsoft.com/office/officeart/2005/8/layout/hierarchy3"/>
    <dgm:cxn modelId="{5EB13848-EA9E-48B5-8151-2425556345FB}" type="presParOf" srcId="{4C47A3DD-E6BF-406D-A719-F610D12FD33C}" destId="{ECBCB73E-007A-4484-8773-987DDB8750C4}" srcOrd="0" destOrd="0" presId="urn:microsoft.com/office/officeart/2005/8/layout/hierarchy3"/>
    <dgm:cxn modelId="{96067988-89BF-4024-9D3E-449CBF6C0687}" type="presParOf" srcId="{4C47A3DD-E6BF-406D-A719-F610D12FD33C}" destId="{F9BDC159-13A5-422C-B0D7-D513869C0D85}" srcOrd="1" destOrd="0" presId="urn:microsoft.com/office/officeart/2005/8/layout/hierarchy3"/>
    <dgm:cxn modelId="{3BB33EB0-7CDC-4D32-9B5F-CDA636587578}" type="presParOf" srcId="{62E10C53-D2BD-4C23-8D60-AEC7D3DB1A0A}" destId="{8BCEC719-F508-4411-A1FF-23FC24CA965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430A6-BFFF-4AD6-8C27-7E50F328ADA5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/>
      <dgm:spPr/>
      <dgm:t>
        <a:bodyPr/>
        <a:lstStyle/>
        <a:p>
          <a:endParaRPr lang="en-AU"/>
        </a:p>
      </dgm:t>
    </dgm:pt>
    <dgm:pt modelId="{FFD2FEC3-86E4-44D8-B140-16716BCB229C}">
      <dgm:prSet/>
      <dgm:spPr/>
      <dgm:t>
        <a:bodyPr/>
        <a:lstStyle/>
        <a:p>
          <a:r>
            <a:rPr lang="en-AU"/>
            <a:t>Cover:</a:t>
          </a:r>
        </a:p>
      </dgm:t>
    </dgm:pt>
    <dgm:pt modelId="{D471E26B-FF0D-41C7-90BE-3DC7A23256CD}" type="parTrans" cxnId="{121844CC-769B-4D59-B8F8-058683ADC6F1}">
      <dgm:prSet/>
      <dgm:spPr/>
      <dgm:t>
        <a:bodyPr/>
        <a:lstStyle/>
        <a:p>
          <a:endParaRPr lang="en-AU"/>
        </a:p>
      </dgm:t>
    </dgm:pt>
    <dgm:pt modelId="{57C6966A-AF17-43EF-BEA4-64F0AF42F175}" type="sibTrans" cxnId="{121844CC-769B-4D59-B8F8-058683ADC6F1}">
      <dgm:prSet/>
      <dgm:spPr/>
      <dgm:t>
        <a:bodyPr/>
        <a:lstStyle/>
        <a:p>
          <a:endParaRPr lang="en-AU"/>
        </a:p>
      </dgm:t>
    </dgm:pt>
    <dgm:pt modelId="{6839999B-EBE9-4A85-BDFE-D8EC828275C8}">
      <dgm:prSet/>
      <dgm:spPr/>
      <dgm:t>
        <a:bodyPr/>
        <a:lstStyle/>
        <a:p>
          <a:r>
            <a:rPr lang="en-AU"/>
            <a:t>Nutrition</a:t>
          </a:r>
        </a:p>
      </dgm:t>
    </dgm:pt>
    <dgm:pt modelId="{9423FE8D-48D7-44C2-9D2B-48D761A9707E}" type="parTrans" cxnId="{57AB30F2-91E5-43CF-A8E0-532072B57D0B}">
      <dgm:prSet/>
      <dgm:spPr/>
      <dgm:t>
        <a:bodyPr/>
        <a:lstStyle/>
        <a:p>
          <a:endParaRPr lang="en-AU"/>
        </a:p>
      </dgm:t>
    </dgm:pt>
    <dgm:pt modelId="{FC85CBB8-F993-4788-A7CE-6A48D3052501}" type="sibTrans" cxnId="{57AB30F2-91E5-43CF-A8E0-532072B57D0B}">
      <dgm:prSet/>
      <dgm:spPr/>
      <dgm:t>
        <a:bodyPr/>
        <a:lstStyle/>
        <a:p>
          <a:endParaRPr lang="en-AU"/>
        </a:p>
      </dgm:t>
    </dgm:pt>
    <dgm:pt modelId="{DBF4CDD5-E921-47DC-8D1C-686236AD0AA9}">
      <dgm:prSet/>
      <dgm:spPr/>
      <dgm:t>
        <a:bodyPr/>
        <a:lstStyle/>
        <a:p>
          <a:r>
            <a:rPr lang="en-AU"/>
            <a:t>Social and physical environment</a:t>
          </a:r>
        </a:p>
      </dgm:t>
    </dgm:pt>
    <dgm:pt modelId="{A6E2316D-2F42-4035-ADDD-90F7F6410752}" type="parTrans" cxnId="{EDFA5593-4FBE-4DEE-8F5D-8AE91A098E44}">
      <dgm:prSet/>
      <dgm:spPr/>
      <dgm:t>
        <a:bodyPr/>
        <a:lstStyle/>
        <a:p>
          <a:endParaRPr lang="en-AU"/>
        </a:p>
      </dgm:t>
    </dgm:pt>
    <dgm:pt modelId="{155D4EE4-980E-4B6D-B45C-1B285C67715B}" type="sibTrans" cxnId="{EDFA5593-4FBE-4DEE-8F5D-8AE91A098E44}">
      <dgm:prSet/>
      <dgm:spPr/>
      <dgm:t>
        <a:bodyPr/>
        <a:lstStyle/>
        <a:p>
          <a:endParaRPr lang="en-AU"/>
        </a:p>
      </dgm:t>
    </dgm:pt>
    <dgm:pt modelId="{37E69C1E-34E1-4BA9-9D3B-E6A1998EDE18}">
      <dgm:prSet/>
      <dgm:spPr/>
      <dgm:t>
        <a:bodyPr/>
        <a:lstStyle/>
        <a:p>
          <a:r>
            <a:rPr lang="en-AU"/>
            <a:t>Health</a:t>
          </a:r>
        </a:p>
      </dgm:t>
    </dgm:pt>
    <dgm:pt modelId="{3E16F8E6-C3F5-4924-9889-B1957E05CF9A}" type="parTrans" cxnId="{331D7EF0-7E3C-4BD2-85E2-73B3CB1A3164}">
      <dgm:prSet/>
      <dgm:spPr/>
      <dgm:t>
        <a:bodyPr/>
        <a:lstStyle/>
        <a:p>
          <a:endParaRPr lang="en-AU"/>
        </a:p>
      </dgm:t>
    </dgm:pt>
    <dgm:pt modelId="{752F4D09-FE3D-4051-8BD8-C069522A8C73}" type="sibTrans" cxnId="{331D7EF0-7E3C-4BD2-85E2-73B3CB1A3164}">
      <dgm:prSet/>
      <dgm:spPr/>
      <dgm:t>
        <a:bodyPr/>
        <a:lstStyle/>
        <a:p>
          <a:endParaRPr lang="en-AU"/>
        </a:p>
      </dgm:t>
    </dgm:pt>
    <dgm:pt modelId="{CECCA22E-5E05-4E1E-AE33-7C6EA9CA41D6}">
      <dgm:prSet/>
      <dgm:spPr/>
      <dgm:t>
        <a:bodyPr/>
        <a:lstStyle/>
        <a:p>
          <a:r>
            <a:rPr lang="en-AU"/>
            <a:t>Behaviour</a:t>
          </a:r>
        </a:p>
      </dgm:t>
    </dgm:pt>
    <dgm:pt modelId="{33E13D40-F9EC-4F44-A733-5308D353CB0D}" type="parTrans" cxnId="{7BEA22A9-09B5-4E74-8D5C-5AEAB8EF07C1}">
      <dgm:prSet/>
      <dgm:spPr/>
      <dgm:t>
        <a:bodyPr/>
        <a:lstStyle/>
        <a:p>
          <a:endParaRPr lang="en-AU"/>
        </a:p>
      </dgm:t>
    </dgm:pt>
    <dgm:pt modelId="{889DAE51-28D3-420F-9CD5-A3B1D9016571}" type="sibTrans" cxnId="{7BEA22A9-09B5-4E74-8D5C-5AEAB8EF07C1}">
      <dgm:prSet/>
      <dgm:spPr/>
      <dgm:t>
        <a:bodyPr/>
        <a:lstStyle/>
        <a:p>
          <a:endParaRPr lang="en-AU"/>
        </a:p>
      </dgm:t>
    </dgm:pt>
    <dgm:pt modelId="{0F16771F-A20E-4140-B745-ABCC510D93AF}">
      <dgm:prSet/>
      <dgm:spPr/>
      <dgm:t>
        <a:bodyPr/>
        <a:lstStyle/>
        <a:p>
          <a:r>
            <a:rPr lang="en-AU"/>
            <a:t>Emotional State</a:t>
          </a:r>
        </a:p>
      </dgm:t>
    </dgm:pt>
    <dgm:pt modelId="{32C555DC-D50F-4B7C-81D0-867048E564FE}" type="parTrans" cxnId="{9FBC6AC5-3D9A-4C73-A63D-C3AA3184947C}">
      <dgm:prSet/>
      <dgm:spPr/>
      <dgm:t>
        <a:bodyPr/>
        <a:lstStyle/>
        <a:p>
          <a:endParaRPr lang="en-AU"/>
        </a:p>
      </dgm:t>
    </dgm:pt>
    <dgm:pt modelId="{C8B66A51-A6D5-457C-86A3-00FD6BB2554F}" type="sibTrans" cxnId="{9FBC6AC5-3D9A-4C73-A63D-C3AA3184947C}">
      <dgm:prSet/>
      <dgm:spPr/>
      <dgm:t>
        <a:bodyPr/>
        <a:lstStyle/>
        <a:p>
          <a:endParaRPr lang="en-AU"/>
        </a:p>
      </dgm:t>
    </dgm:pt>
    <dgm:pt modelId="{3935E38A-CB68-4947-BE9E-3BF0FE697F95}">
      <dgm:prSet/>
      <dgm:spPr/>
      <dgm:t>
        <a:bodyPr/>
        <a:lstStyle/>
        <a:p>
          <a:r>
            <a:rPr lang="en-AU"/>
            <a:t>If euthanasia is appropriate</a:t>
          </a:r>
        </a:p>
      </dgm:t>
    </dgm:pt>
    <dgm:pt modelId="{998FC588-A8E4-4FC9-AB32-39E02AD2CFE9}" type="parTrans" cxnId="{C1B7989B-B08D-4D77-A075-0ADADA437B04}">
      <dgm:prSet/>
      <dgm:spPr/>
      <dgm:t>
        <a:bodyPr/>
        <a:lstStyle/>
        <a:p>
          <a:endParaRPr lang="en-AU"/>
        </a:p>
      </dgm:t>
    </dgm:pt>
    <dgm:pt modelId="{FE53B506-283A-47DF-ABAF-FC1DAC1111D6}" type="sibTrans" cxnId="{C1B7989B-B08D-4D77-A075-0ADADA437B04}">
      <dgm:prSet/>
      <dgm:spPr/>
      <dgm:t>
        <a:bodyPr/>
        <a:lstStyle/>
        <a:p>
          <a:endParaRPr lang="en-AU"/>
        </a:p>
      </dgm:t>
    </dgm:pt>
    <dgm:pt modelId="{FD8F1D59-0AA7-4EB8-86BA-247C7A17DF66}" type="pres">
      <dgm:prSet presAssocID="{F8D430A6-BFFF-4AD6-8C27-7E50F328ADA5}" presName="Name0" presStyleCnt="0">
        <dgm:presLayoutVars>
          <dgm:dir/>
          <dgm:animLvl val="lvl"/>
          <dgm:resizeHandles val="exact"/>
        </dgm:presLayoutVars>
      </dgm:prSet>
      <dgm:spPr/>
    </dgm:pt>
    <dgm:pt modelId="{5BEE4126-1422-4CDB-85D1-306F4CF904D6}" type="pres">
      <dgm:prSet presAssocID="{FFD2FEC3-86E4-44D8-B140-16716BCB229C}" presName="linNode" presStyleCnt="0"/>
      <dgm:spPr/>
    </dgm:pt>
    <dgm:pt modelId="{4173D555-9711-461C-9BAC-BDA38BC6906E}" type="pres">
      <dgm:prSet presAssocID="{FFD2FEC3-86E4-44D8-B140-16716BCB229C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65A0B974-40A7-4221-81D7-78E18BA0E341}" type="pres">
      <dgm:prSet presAssocID="{FFD2FEC3-86E4-44D8-B140-16716BCB229C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9961461C-F980-41A9-AE65-93746801F566}" type="presOf" srcId="{FFD2FEC3-86E4-44D8-B140-16716BCB229C}" destId="{4173D555-9711-461C-9BAC-BDA38BC6906E}" srcOrd="0" destOrd="0" presId="urn:microsoft.com/office/officeart/2005/8/layout/vList5"/>
    <dgm:cxn modelId="{AD6C391D-C8DB-4066-916F-12F5FE071DE6}" type="presOf" srcId="{F8D430A6-BFFF-4AD6-8C27-7E50F328ADA5}" destId="{FD8F1D59-0AA7-4EB8-86BA-247C7A17DF66}" srcOrd="0" destOrd="0" presId="urn:microsoft.com/office/officeart/2005/8/layout/vList5"/>
    <dgm:cxn modelId="{216CA424-4DE5-4AD5-B86B-66F988F6263B}" type="presOf" srcId="{0F16771F-A20E-4140-B745-ABCC510D93AF}" destId="{65A0B974-40A7-4221-81D7-78E18BA0E341}" srcOrd="0" destOrd="4" presId="urn:microsoft.com/office/officeart/2005/8/layout/vList5"/>
    <dgm:cxn modelId="{23762F3B-77F9-46A7-B157-8DBB2E080F85}" type="presOf" srcId="{3935E38A-CB68-4947-BE9E-3BF0FE697F95}" destId="{65A0B974-40A7-4221-81D7-78E18BA0E341}" srcOrd="0" destOrd="5" presId="urn:microsoft.com/office/officeart/2005/8/layout/vList5"/>
    <dgm:cxn modelId="{EDFA5593-4FBE-4DEE-8F5D-8AE91A098E44}" srcId="{FFD2FEC3-86E4-44D8-B140-16716BCB229C}" destId="{DBF4CDD5-E921-47DC-8D1C-686236AD0AA9}" srcOrd="1" destOrd="0" parTransId="{A6E2316D-2F42-4035-ADDD-90F7F6410752}" sibTransId="{155D4EE4-980E-4B6D-B45C-1B285C67715B}"/>
    <dgm:cxn modelId="{C1B7989B-B08D-4D77-A075-0ADADA437B04}" srcId="{FFD2FEC3-86E4-44D8-B140-16716BCB229C}" destId="{3935E38A-CB68-4947-BE9E-3BF0FE697F95}" srcOrd="5" destOrd="0" parTransId="{998FC588-A8E4-4FC9-AB32-39E02AD2CFE9}" sibTransId="{FE53B506-283A-47DF-ABAF-FC1DAC1111D6}"/>
    <dgm:cxn modelId="{4787A9A2-16FF-408C-B8E9-6F125B109C04}" type="presOf" srcId="{37E69C1E-34E1-4BA9-9D3B-E6A1998EDE18}" destId="{65A0B974-40A7-4221-81D7-78E18BA0E341}" srcOrd="0" destOrd="2" presId="urn:microsoft.com/office/officeart/2005/8/layout/vList5"/>
    <dgm:cxn modelId="{7BEA22A9-09B5-4E74-8D5C-5AEAB8EF07C1}" srcId="{FFD2FEC3-86E4-44D8-B140-16716BCB229C}" destId="{CECCA22E-5E05-4E1E-AE33-7C6EA9CA41D6}" srcOrd="3" destOrd="0" parTransId="{33E13D40-F9EC-4F44-A733-5308D353CB0D}" sibTransId="{889DAE51-28D3-420F-9CD5-A3B1D9016571}"/>
    <dgm:cxn modelId="{EBD7A3AD-B274-49BF-A12B-6F78A7499E38}" type="presOf" srcId="{CECCA22E-5E05-4E1E-AE33-7C6EA9CA41D6}" destId="{65A0B974-40A7-4221-81D7-78E18BA0E341}" srcOrd="0" destOrd="3" presId="urn:microsoft.com/office/officeart/2005/8/layout/vList5"/>
    <dgm:cxn modelId="{9FBC6AC5-3D9A-4C73-A63D-C3AA3184947C}" srcId="{FFD2FEC3-86E4-44D8-B140-16716BCB229C}" destId="{0F16771F-A20E-4140-B745-ABCC510D93AF}" srcOrd="4" destOrd="0" parTransId="{32C555DC-D50F-4B7C-81D0-867048E564FE}" sibTransId="{C8B66A51-A6D5-457C-86A3-00FD6BB2554F}"/>
    <dgm:cxn modelId="{121844CC-769B-4D59-B8F8-058683ADC6F1}" srcId="{F8D430A6-BFFF-4AD6-8C27-7E50F328ADA5}" destId="{FFD2FEC3-86E4-44D8-B140-16716BCB229C}" srcOrd="0" destOrd="0" parTransId="{D471E26B-FF0D-41C7-90BE-3DC7A23256CD}" sibTransId="{57C6966A-AF17-43EF-BEA4-64F0AF42F175}"/>
    <dgm:cxn modelId="{2755AAD2-7054-43F5-A7FA-DCDA25BF1E61}" type="presOf" srcId="{DBF4CDD5-E921-47DC-8D1C-686236AD0AA9}" destId="{65A0B974-40A7-4221-81D7-78E18BA0E341}" srcOrd="0" destOrd="1" presId="urn:microsoft.com/office/officeart/2005/8/layout/vList5"/>
    <dgm:cxn modelId="{331D7EF0-7E3C-4BD2-85E2-73B3CB1A3164}" srcId="{FFD2FEC3-86E4-44D8-B140-16716BCB229C}" destId="{37E69C1E-34E1-4BA9-9D3B-E6A1998EDE18}" srcOrd="2" destOrd="0" parTransId="{3E16F8E6-C3F5-4924-9889-B1957E05CF9A}" sibTransId="{752F4D09-FE3D-4051-8BD8-C069522A8C73}"/>
    <dgm:cxn modelId="{57AB30F2-91E5-43CF-A8E0-532072B57D0B}" srcId="{FFD2FEC3-86E4-44D8-B140-16716BCB229C}" destId="{6839999B-EBE9-4A85-BDFE-D8EC828275C8}" srcOrd="0" destOrd="0" parTransId="{9423FE8D-48D7-44C2-9D2B-48D761A9707E}" sibTransId="{FC85CBB8-F993-4788-A7CE-6A48D3052501}"/>
    <dgm:cxn modelId="{147080F5-AB74-4298-823B-8B66373BC447}" type="presOf" srcId="{6839999B-EBE9-4A85-BDFE-D8EC828275C8}" destId="{65A0B974-40A7-4221-81D7-78E18BA0E341}" srcOrd="0" destOrd="0" presId="urn:microsoft.com/office/officeart/2005/8/layout/vList5"/>
    <dgm:cxn modelId="{F6C3F176-9FD1-4881-A95F-2740CF5E0696}" type="presParOf" srcId="{FD8F1D59-0AA7-4EB8-86BA-247C7A17DF66}" destId="{5BEE4126-1422-4CDB-85D1-306F4CF904D6}" srcOrd="0" destOrd="0" presId="urn:microsoft.com/office/officeart/2005/8/layout/vList5"/>
    <dgm:cxn modelId="{92AD2EC4-9F74-4540-AEC3-9200D1C3F802}" type="presParOf" srcId="{5BEE4126-1422-4CDB-85D1-306F4CF904D6}" destId="{4173D555-9711-461C-9BAC-BDA38BC6906E}" srcOrd="0" destOrd="0" presId="urn:microsoft.com/office/officeart/2005/8/layout/vList5"/>
    <dgm:cxn modelId="{77007548-7004-4FE2-B7AC-7F03477B1780}" type="presParOf" srcId="{5BEE4126-1422-4CDB-85D1-306F4CF904D6}" destId="{65A0B974-40A7-4221-81D7-78E18BA0E3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E76D0-A98F-4101-AF7B-871631FA8D4B}">
      <dsp:nvSpPr>
        <dsp:cNvPr id="0" name=""/>
        <dsp:cNvSpPr/>
      </dsp:nvSpPr>
      <dsp:spPr>
        <a:xfrm>
          <a:off x="1004" y="1675296"/>
          <a:ext cx="2350740" cy="11753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Would you be content?</a:t>
          </a:r>
        </a:p>
      </dsp:txBody>
      <dsp:txXfrm>
        <a:off x="35429" y="1709721"/>
        <a:ext cx="2281890" cy="1106520"/>
      </dsp:txXfrm>
    </dsp:sp>
    <dsp:sp modelId="{9182427C-7C98-4B70-8A39-C8211356FB21}">
      <dsp:nvSpPr>
        <dsp:cNvPr id="0" name=""/>
        <dsp:cNvSpPr/>
      </dsp:nvSpPr>
      <dsp:spPr>
        <a:xfrm>
          <a:off x="2939429" y="1675296"/>
          <a:ext cx="2350740" cy="117537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Would it be a “good” life?</a:t>
          </a:r>
        </a:p>
      </dsp:txBody>
      <dsp:txXfrm>
        <a:off x="2973854" y="1709721"/>
        <a:ext cx="2281890" cy="1106520"/>
      </dsp:txXfrm>
    </dsp:sp>
    <dsp:sp modelId="{ECBCB73E-007A-4484-8773-987DDB8750C4}">
      <dsp:nvSpPr>
        <dsp:cNvPr id="0" name=""/>
        <dsp:cNvSpPr/>
      </dsp:nvSpPr>
      <dsp:spPr>
        <a:xfrm>
          <a:off x="5877855" y="1675296"/>
          <a:ext cx="2350740" cy="117537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Would you be mentally healthy?</a:t>
          </a:r>
        </a:p>
      </dsp:txBody>
      <dsp:txXfrm>
        <a:off x="5912280" y="1709721"/>
        <a:ext cx="2281890" cy="1106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0B974-40A7-4221-81D7-78E18BA0E341}">
      <dsp:nvSpPr>
        <dsp:cNvPr id="0" name=""/>
        <dsp:cNvSpPr/>
      </dsp:nvSpPr>
      <dsp:spPr>
        <a:xfrm rot="5400000">
          <a:off x="3785742" y="-370490"/>
          <a:ext cx="3620770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/>
            <a:t>Nutrition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/>
            <a:t>Social and physical environment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/>
            <a:t>Health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/>
            <a:t>Behaviour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/>
            <a:t>Emotional State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/>
            <a:t>If euthanasia is appropriate</a:t>
          </a:r>
        </a:p>
      </dsp:txBody>
      <dsp:txXfrm rot="-5400000">
        <a:off x="2962656" y="629347"/>
        <a:ext cx="5090193" cy="3267268"/>
      </dsp:txXfrm>
    </dsp:sp>
    <dsp:sp modelId="{4173D555-9711-461C-9BAC-BDA38BC6906E}">
      <dsp:nvSpPr>
        <dsp:cNvPr id="0" name=""/>
        <dsp:cNvSpPr/>
      </dsp:nvSpPr>
      <dsp:spPr>
        <a:xfrm>
          <a:off x="0" y="0"/>
          <a:ext cx="2962656" cy="45259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500" kern="1200"/>
            <a:t>Cover:</a:t>
          </a:r>
        </a:p>
      </dsp:txBody>
      <dsp:txXfrm>
        <a:off x="144625" y="144625"/>
        <a:ext cx="2673406" cy="4236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EA13-FF7D-418D-97F3-6214BEAD59F1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68567-331D-430C-A53A-EC7522DD5B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81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31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42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252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7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29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98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62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29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693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84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99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CEFB-F0DE-42BD-86C0-69213A5BB9A5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03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CEFB-F0DE-42BD-86C0-69213A5BB9A5}" type="datetimeFigureOut">
              <a:rPr lang="en-AU" smtClean="0"/>
              <a:t>12/08/2024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117C-4367-4A4E-8E13-0376575A7985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0" y="0"/>
            <a:ext cx="1081288" cy="3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8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web.bhtafe.edu.au/pluginfile.php/1934142/mod_resource/content/0/Shelter-Quality-Protocol-2014.pdf" TargetMode="External"/><Relationship Id="rId2" Type="http://schemas.openxmlformats.org/officeDocument/2006/relationships/hyperlink" Target="https://studentweb.bhtafe.edu.au/mod/assign/view.php?id=114118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zs.it/IZS/Engine/RAServeFile.php/f/pdf_pubblicazioni/ProtocolloShelterQuality_EN_2016-DEF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web.bhtafe.edu.au/pluginfile.php/1934144/mod_resource/content/0/2020%20Five%20Domains%20Model%20adapted%20by%20Horses%20and%20People%20%281%29.pdf" TargetMode="External"/><Relationship Id="rId2" Type="http://schemas.openxmlformats.org/officeDocument/2006/relationships/hyperlink" Target="https://www.youtube.com/watch?v=Oor_6pN3Nx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web.bhtafe.edu.au/pluginfile.php/1934144/mod_resource/content/0/2020%20Five%20Domains%20Model%20adapted%20by%20Horses%20and%20People%20%281%29.pdf" TargetMode="External"/><Relationship Id="rId2" Type="http://schemas.openxmlformats.org/officeDocument/2006/relationships/hyperlink" Target="https://www.youtube.com/watch?v=YQp8XzHds4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newelfare.sydney.edu.au/five-domai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b.rspca.org.au/knowledge-base/what-are-the-five-domains-and-how-do-they-differ-from-the-five-freedom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ur-paws.org.au/campaigns-topics/topics/science-and-research/animal-welfare-assessment-framewor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602120/" TargetMode="External"/><Relationship Id="rId2" Type="http://schemas.openxmlformats.org/officeDocument/2006/relationships/hyperlink" Target="https://studentweb.bhtafe.edu.au/pluginfile.php/1934144/mod_resource/content/0/2020%20Five%20Domains%20Model%20adapted%20by%20Horses%20and%20People%20%281%29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3405"/>
            <a:ext cx="7429500" cy="1825096"/>
          </a:xfrm>
        </p:spPr>
        <p:txBody>
          <a:bodyPr>
            <a:normAutofit fontScale="90000"/>
          </a:bodyPr>
          <a:lstStyle/>
          <a:p>
            <a:r>
              <a:rPr lang="en-US" dirty="0"/>
              <a:t>The welfare, </a:t>
            </a:r>
            <a:r>
              <a:rPr lang="en-US" dirty="0" err="1"/>
              <a:t>behaviour</a:t>
            </a:r>
            <a:r>
              <a:rPr lang="en-US" dirty="0"/>
              <a:t>, and exercising dogs Cluster</a:t>
            </a:r>
            <a:br>
              <a:rPr lang="en-US" dirty="0"/>
            </a:br>
            <a:r>
              <a:rPr lang="en-US" sz="2200" dirty="0"/>
              <a:t>ACMGEN303 - Assess the welfare status of an animal</a:t>
            </a:r>
            <a:br>
              <a:rPr lang="en-US" sz="2200" dirty="0"/>
            </a:br>
            <a:r>
              <a:rPr lang="en-US" sz="2200" dirty="0"/>
              <a:t>ACMBEH301 - Identify </a:t>
            </a:r>
            <a:r>
              <a:rPr lang="en-US" sz="2200" dirty="0" err="1"/>
              <a:t>behaviours</a:t>
            </a:r>
            <a:r>
              <a:rPr lang="en-US" sz="2200" dirty="0"/>
              <a:t> and interact safely with animals</a:t>
            </a:r>
            <a:br>
              <a:rPr lang="en-US" sz="2200" dirty="0"/>
            </a:br>
            <a:r>
              <a:rPr lang="en-US" sz="2200" dirty="0"/>
              <a:t>ACMGEN308 - Walk and exercise dogs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33056"/>
            <a:ext cx="74295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Session #5</a:t>
            </a:r>
          </a:p>
          <a:p>
            <a:r>
              <a:rPr lang="en-US" sz="1800" dirty="0"/>
              <a:t>All referencing for copyright purposes is located within the Notes section of this resource.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2CFF4A3-9985-42C5-BB78-943EC0CB0851}"/>
              </a:ext>
            </a:extLst>
          </p:cNvPr>
          <p:cNvSpPr txBox="1">
            <a:spLocks/>
          </p:cNvSpPr>
          <p:nvPr/>
        </p:nvSpPr>
        <p:spPr>
          <a:xfrm>
            <a:off x="685800" y="4618856"/>
            <a:ext cx="74295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This resources covers the following performance criteria:</a:t>
            </a:r>
          </a:p>
          <a:p>
            <a:r>
              <a:rPr lang="en-US" sz="1800" dirty="0"/>
              <a:t>ACMGEN303: 1.2, 2.1, 2.2, 2.4, 3.1, 3.2, 3.4, 4.1, 4.2</a:t>
            </a:r>
          </a:p>
          <a:p>
            <a:r>
              <a:rPr lang="en-US" sz="1800" dirty="0"/>
              <a:t>ACMBEH301: None</a:t>
            </a:r>
          </a:p>
          <a:p>
            <a:r>
              <a:rPr lang="en-US" sz="1800" dirty="0"/>
              <a:t>ACMGEN308: None</a:t>
            </a:r>
          </a:p>
        </p:txBody>
      </p:sp>
    </p:spTree>
    <p:extLst>
      <p:ext uri="{BB962C8B-B14F-4D97-AF65-F5344CB8AC3E}">
        <p14:creationId xmlns:p14="http://schemas.microsoft.com/office/powerpoint/2010/main" val="27562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BB1E-172A-410A-90ED-583CB5E8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Sector-specific strategies to improve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1E599-88CE-4F6F-A34F-D75FFA1853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Knowledgeable and skilled care/staff/management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9CE57-A911-4300-AF77-76C75000E6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Backed by the COP</a:t>
            </a:r>
          </a:p>
          <a:p>
            <a:endParaRPr lang="en-AU" dirty="0"/>
          </a:p>
        </p:txBody>
      </p:sp>
      <p:pic>
        <p:nvPicPr>
          <p:cNvPr id="5122" name="Picture 2" descr="3 low-cost or free tips for training animal shelter staff | Chew On This">
            <a:extLst>
              <a:ext uri="{FF2B5EF4-FFF2-40B4-BE49-F238E27FC236}">
                <a16:creationId xmlns:a16="http://schemas.microsoft.com/office/drawing/2014/main" id="{64E12926-7C7E-46E2-9C88-6CFD8D9C5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36" y="3645024"/>
            <a:ext cx="481946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2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BB1E-172A-410A-90ED-583CB5E8E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700"/>
              <a:t>Sector-specific strategies to improve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1E599-88CE-4F6F-A34F-D75FFA185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AU" dirty="0"/>
              <a:t>Environmental factors</a:t>
            </a:r>
          </a:p>
        </p:txBody>
      </p:sp>
      <p:pic>
        <p:nvPicPr>
          <p:cNvPr id="6146" name="Picture 2" descr="Civic + Cultural — Hobbs+Black Architects">
            <a:extLst>
              <a:ext uri="{FF2B5EF4-FFF2-40B4-BE49-F238E27FC236}">
                <a16:creationId xmlns:a16="http://schemas.microsoft.com/office/drawing/2014/main" id="{62E473DC-7C9E-457D-B654-852E3B0DBD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r="19021" b="-1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6553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B20A-8FC8-4C5B-B4A8-E9298C0A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Environmental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2A6A-8C44-41B1-B851-5556D10B1A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Temperature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2F1AE-97DB-4C7A-80C2-13D6A3C39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Must be maintained at species optimum</a:t>
            </a:r>
          </a:p>
          <a:p>
            <a:r>
              <a:rPr lang="en-AU" dirty="0"/>
              <a:t>If too high?</a:t>
            </a:r>
          </a:p>
          <a:p>
            <a:r>
              <a:rPr lang="en-AU" dirty="0"/>
              <a:t>If too low?</a:t>
            </a:r>
          </a:p>
        </p:txBody>
      </p:sp>
    </p:spTree>
    <p:extLst>
      <p:ext uri="{BB962C8B-B14F-4D97-AF65-F5344CB8AC3E}">
        <p14:creationId xmlns:p14="http://schemas.microsoft.com/office/powerpoint/2010/main" val="18100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B20A-8FC8-4C5B-B4A8-E9298C0A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Environmental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2A6A-8C44-41B1-B851-5556D10B1A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Sunlight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2F1AE-97DB-4C7A-80C2-13D6A3C39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Vitamin D = good</a:t>
            </a:r>
          </a:p>
          <a:p>
            <a:r>
              <a:rPr lang="en-AU" dirty="0"/>
              <a:t>Too much of a good thing is not necessarily good</a:t>
            </a:r>
          </a:p>
          <a:p>
            <a:r>
              <a:rPr lang="en-AU" dirty="0"/>
              <a:t>Sunburn</a:t>
            </a:r>
          </a:p>
          <a:p>
            <a:r>
              <a:rPr lang="en-AU" dirty="0"/>
              <a:t>Fluctuations to temperatures in enclosures if exposed to direct sunlight</a:t>
            </a:r>
          </a:p>
        </p:txBody>
      </p:sp>
    </p:spTree>
    <p:extLst>
      <p:ext uri="{BB962C8B-B14F-4D97-AF65-F5344CB8AC3E}">
        <p14:creationId xmlns:p14="http://schemas.microsoft.com/office/powerpoint/2010/main" val="256606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B20A-8FC8-4C5B-B4A8-E9298C0A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Environmental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2A6A-8C44-41B1-B851-5556D10B1A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Moisture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2F1AE-97DB-4C7A-80C2-13D6A3C39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If too high?</a:t>
            </a:r>
          </a:p>
          <a:p>
            <a:pPr lvl="1"/>
            <a:r>
              <a:rPr lang="en-AU" dirty="0"/>
              <a:t>Mould</a:t>
            </a:r>
          </a:p>
          <a:p>
            <a:pPr lvl="1"/>
            <a:r>
              <a:rPr lang="en-AU" dirty="0"/>
              <a:t>Fungal infections</a:t>
            </a:r>
          </a:p>
          <a:p>
            <a:r>
              <a:rPr lang="en-AU" dirty="0"/>
              <a:t>If too low?</a:t>
            </a:r>
          </a:p>
          <a:p>
            <a:pPr lvl="1"/>
            <a:r>
              <a:rPr lang="en-AU" dirty="0"/>
              <a:t>Respiratory issues</a:t>
            </a:r>
          </a:p>
          <a:p>
            <a:pPr lvl="1"/>
            <a:r>
              <a:rPr lang="en-AU" dirty="0"/>
              <a:t>Irritation of mucous membranes</a:t>
            </a:r>
          </a:p>
          <a:p>
            <a:pPr lvl="1"/>
            <a:r>
              <a:rPr lang="en-AU" dirty="0"/>
              <a:t>Dry skin</a:t>
            </a:r>
          </a:p>
        </p:txBody>
      </p:sp>
      <p:pic>
        <p:nvPicPr>
          <p:cNvPr id="8194" name="Picture 2" descr="Kennel Drainage | Trench Drain Systems">
            <a:extLst>
              <a:ext uri="{FF2B5EF4-FFF2-40B4-BE49-F238E27FC236}">
                <a16:creationId xmlns:a16="http://schemas.microsoft.com/office/drawing/2014/main" id="{FFFFDD99-72E0-485D-B071-4C9C1101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0631"/>
            <a:ext cx="4495800" cy="25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B20A-8FC8-4C5B-B4A8-E9298C0A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Environmental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2A6A-8C44-41B1-B851-5556D10B1A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Wind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2F1AE-97DB-4C7A-80C2-13D6A3C39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Stress</a:t>
            </a:r>
          </a:p>
          <a:p>
            <a:r>
              <a:rPr lang="en-AU" dirty="0"/>
              <a:t>Self-injury</a:t>
            </a:r>
          </a:p>
          <a:p>
            <a:r>
              <a:rPr lang="en-AU" dirty="0"/>
              <a:t>Deteriorated health status</a:t>
            </a:r>
          </a:p>
        </p:txBody>
      </p:sp>
      <p:pic>
        <p:nvPicPr>
          <p:cNvPr id="9218" name="Picture 2" descr="13 Dogs Who Have A Serious Case Of Wind-Face - The Dodo">
            <a:extLst>
              <a:ext uri="{FF2B5EF4-FFF2-40B4-BE49-F238E27FC236}">
                <a16:creationId xmlns:a16="http://schemas.microsoft.com/office/drawing/2014/main" id="{F485D254-99AA-428F-A17A-BA6B06D56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" y="3861048"/>
            <a:ext cx="532716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8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B20A-8FC8-4C5B-B4A8-E9298C0A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Environmental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2A6A-8C44-41B1-B851-5556D10B1A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# of other dogs housed in area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2F1AE-97DB-4C7A-80C2-13D6A3C39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Noise +++  =  stress</a:t>
            </a:r>
          </a:p>
          <a:p>
            <a:r>
              <a:rPr lang="en-AU" dirty="0"/>
              <a:t>Disease transmission opportunity is higher</a:t>
            </a:r>
          </a:p>
        </p:txBody>
      </p:sp>
    </p:spTree>
    <p:extLst>
      <p:ext uri="{BB962C8B-B14F-4D97-AF65-F5344CB8AC3E}">
        <p14:creationId xmlns:p14="http://schemas.microsoft.com/office/powerpoint/2010/main" val="194374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B20A-8FC8-4C5B-B4A8-E9298C0A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Environmental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2A6A-8C44-41B1-B851-5556D10B1A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Enclosure size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2F1AE-97DB-4C7A-80C2-13D6A3C394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Correct measurements allow for animal to express normal behaviour for species/breed</a:t>
            </a:r>
          </a:p>
          <a:p>
            <a:r>
              <a:rPr lang="en-AU" dirty="0"/>
              <a:t>Individual – some dogs may prefer smaller enclosure when first admitted/surrendered so as to not feel overwhelmed</a:t>
            </a:r>
          </a:p>
        </p:txBody>
      </p:sp>
      <p:pic>
        <p:nvPicPr>
          <p:cNvPr id="10242" name="Picture 2" descr="Amazon.com : MidWest I Crate 1524 -24 Inch Folding Metal Dog Crate w/  Divider Panel, Small Dog Breed, Black : Dog Crate : Pet Supplies">
            <a:extLst>
              <a:ext uri="{FF2B5EF4-FFF2-40B4-BE49-F238E27FC236}">
                <a16:creationId xmlns:a16="http://schemas.microsoft.com/office/drawing/2014/main" id="{DB45CE56-E0C7-42E1-91C0-66BE1202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667"/>
            <a:ext cx="3491880" cy="354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2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BB1E-172A-410A-90ED-583CB5E8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Sector-specific strategies to improve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1E599-88CE-4F6F-A34F-D75FFA185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r>
              <a:rPr lang="en-AU" dirty="0"/>
              <a:t>Species/breed/individual-appropriate physical environment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9CE57-A911-4300-AF77-76C75000E6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Species traits</a:t>
            </a:r>
          </a:p>
          <a:p>
            <a:r>
              <a:rPr lang="en-AU" dirty="0"/>
              <a:t>Breed traits</a:t>
            </a:r>
          </a:p>
          <a:p>
            <a:r>
              <a:rPr lang="en-AU" dirty="0"/>
              <a:t>Individual traits</a:t>
            </a:r>
          </a:p>
        </p:txBody>
      </p:sp>
      <p:pic>
        <p:nvPicPr>
          <p:cNvPr id="11266" name="Picture 2" descr="Dog Walker in Lincoln, Navenby, Washingborough, Metheringham &amp;amp; More">
            <a:extLst>
              <a:ext uri="{FF2B5EF4-FFF2-40B4-BE49-F238E27FC236}">
                <a16:creationId xmlns:a16="http://schemas.microsoft.com/office/drawing/2014/main" id="{7E1973DB-96C9-4A6A-85E4-7836A04FA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3" b="93457" l="9810" r="89898">
                        <a14:foregroundMark x1="27526" y1="8984" x2="31332" y2="9180"/>
                        <a14:foregroundMark x1="69546" y1="7910" x2="69546" y2="7910"/>
                        <a14:foregroundMark x1="67057" y1="91016" x2="67057" y2="91016"/>
                        <a14:foregroundMark x1="32943" y1="93066" x2="32943" y2="93066"/>
                        <a14:foregroundMark x1="64861" y1="93457" x2="64861" y2="93457"/>
                        <a14:backgroundMark x1="48170" y1="89844" x2="48170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30183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92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BB1E-172A-410A-90ED-583CB5E8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Sector-specific strategies to improve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1E599-88CE-4F6F-A34F-D75FFA1853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Species appropriate social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9CE57-A911-4300-AF77-76C75000E6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Must keep business policies in mind</a:t>
            </a:r>
          </a:p>
          <a:p>
            <a:r>
              <a:rPr lang="en-AU" dirty="0"/>
              <a:t>What can we do if we think an animal’s welfare might improve exercising with another dog instead?</a:t>
            </a:r>
          </a:p>
          <a:p>
            <a:pPr lvl="1"/>
            <a:r>
              <a:rPr lang="en-AU" dirty="0"/>
              <a:t>Supervisor</a:t>
            </a:r>
          </a:p>
        </p:txBody>
      </p:sp>
      <p:pic>
        <p:nvPicPr>
          <p:cNvPr id="12290" name="Picture 2" descr="Outnumbered: tips for walking two dogs at the same time - The Sniff">
            <a:extLst>
              <a:ext uri="{FF2B5EF4-FFF2-40B4-BE49-F238E27FC236}">
                <a16:creationId xmlns:a16="http://schemas.microsoft.com/office/drawing/2014/main" id="{D4BFA0BD-E250-41A7-ADD3-B2859938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2" y="2996952"/>
            <a:ext cx="285293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mane at Home: The Five Freedoms - Marin Humane">
            <a:extLst>
              <a:ext uri="{FF2B5EF4-FFF2-40B4-BE49-F238E27FC236}">
                <a16:creationId xmlns:a16="http://schemas.microsoft.com/office/drawing/2014/main" id="{D1C90632-913A-4C82-810E-ACDD434C14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34" y="0"/>
            <a:ext cx="6632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33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BB1E-172A-410A-90ED-583CB5E8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Sector-specific strategies to improve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1E599-88CE-4F6F-A34F-D75FFA185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en-AU" dirty="0"/>
              <a:t>Species/breed-specific behaviours and environmental choices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9CE57-A911-4300-AF77-76C75000E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5004048" cy="4525963"/>
          </a:xfrm>
        </p:spPr>
        <p:txBody>
          <a:bodyPr/>
          <a:lstStyle/>
          <a:p>
            <a:r>
              <a:rPr lang="en-AU" dirty="0"/>
              <a:t>Indoor/outdoor kennels</a:t>
            </a:r>
          </a:p>
          <a:p>
            <a:r>
              <a:rPr lang="en-AU" dirty="0"/>
              <a:t>Enrichment items</a:t>
            </a:r>
          </a:p>
          <a:p>
            <a:r>
              <a:rPr lang="en-AU" dirty="0"/>
              <a:t>Cuddles</a:t>
            </a:r>
          </a:p>
          <a:p>
            <a:r>
              <a:rPr lang="en-AU" dirty="0"/>
              <a:t>Play</a:t>
            </a:r>
          </a:p>
          <a:p>
            <a:r>
              <a:rPr lang="en-AU" dirty="0"/>
              <a:t>Grooming</a:t>
            </a:r>
          </a:p>
          <a:p>
            <a:r>
              <a:rPr lang="en-AU" dirty="0"/>
              <a:t>Knowledge of breeds/types/groups/history</a:t>
            </a:r>
          </a:p>
        </p:txBody>
      </p:sp>
    </p:spTree>
    <p:extLst>
      <p:ext uri="{BB962C8B-B14F-4D97-AF65-F5344CB8AC3E}">
        <p14:creationId xmlns:p14="http://schemas.microsoft.com/office/powerpoint/2010/main" val="2295812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BB1E-172A-410A-90ED-583CB5E8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Sector-specific strategies to improve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1E599-88CE-4F6F-A34F-D75FFA1853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Humane interactions and handling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9CE57-A911-4300-AF77-76C75000E6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Coming up shortly! </a:t>
            </a:r>
            <a:r>
              <a:rPr lang="en-AU" dirty="0">
                <a:sym typeface="Wingdings" panose="05000000000000000000" pitchFamily="2" charset="2"/>
              </a:rPr>
              <a:t>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0091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2254-99CA-4B7C-8DFD-01231C34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Animal welfare assessments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45DB80-142B-40DA-9F9A-0474EFCC2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6705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265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CBE8-B300-4CDC-A591-7A9E8614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75F04-FAA3-4789-B956-954275C0A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Look at an animal welfare assessment tool – </a:t>
            </a:r>
            <a:r>
              <a:rPr lang="en-AU" dirty="0">
                <a:hlinkClick r:id="rId2"/>
              </a:rPr>
              <a:t>AT2</a:t>
            </a:r>
            <a:endParaRPr lang="en-AU" dirty="0"/>
          </a:p>
          <a:p>
            <a:r>
              <a:rPr lang="en-AU" dirty="0"/>
              <a:t>And lets look at the </a:t>
            </a:r>
            <a:r>
              <a:rPr lang="en-AU" dirty="0">
                <a:hlinkClick r:id="rId3"/>
              </a:rPr>
              <a:t>Welfare Assessment Protocol for Shelter Dogs</a:t>
            </a:r>
            <a:r>
              <a:rPr lang="en-AU" dirty="0"/>
              <a:t> as a tool to help us see what we would fill in the tool</a:t>
            </a:r>
          </a:p>
          <a:p>
            <a:r>
              <a:rPr lang="en-AU" dirty="0"/>
              <a:t>Link - </a:t>
            </a:r>
            <a:r>
              <a:rPr lang="en-AU" dirty="0">
                <a:hlinkClick r:id="rId4"/>
              </a:rPr>
              <a:t>ProtocolloShelterQuality_EN_2016-DEF.pdf (izs.it)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6141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9D63-B26C-4D0C-9961-D389A9D0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Let’s look at animal welfare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B15D-62A4-4E88-9E39-6FE0F922B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RSPCA Puppy Farm Rescue – YouTube</a:t>
            </a:r>
            <a:endParaRPr lang="en-US" dirty="0"/>
          </a:p>
          <a:p>
            <a:r>
              <a:rPr lang="en-AU" dirty="0"/>
              <a:t>Watch to 2.36: Use </a:t>
            </a:r>
            <a:r>
              <a:rPr lang="en-US" dirty="0">
                <a:hlinkClick r:id="rId3"/>
              </a:rPr>
              <a:t>The 2020 Five Domains Model for Animal Welfare Assessment and Monitoring</a:t>
            </a:r>
            <a:r>
              <a:rPr lang="en-US" dirty="0"/>
              <a:t> </a:t>
            </a:r>
          </a:p>
          <a:p>
            <a:r>
              <a:rPr lang="en-US"/>
              <a:t>https://studentweb.bhtafe.edu.au/pluginfile.php/2523150/mod_resource/content/0/2020%20Five%20Domains%20Model%20adapted%20by%20Horses%20and%20People%20%281%29.pdf </a:t>
            </a:r>
          </a:p>
          <a:p>
            <a:r>
              <a:rPr lang="en-US"/>
              <a:t>to </a:t>
            </a:r>
            <a:r>
              <a:rPr lang="en-US" dirty="0"/>
              <a:t>decide what </a:t>
            </a:r>
            <a:r>
              <a:rPr lang="en-AU" dirty="0"/>
              <a:t>is at risk</a:t>
            </a:r>
          </a:p>
          <a:p>
            <a:r>
              <a:rPr lang="en-AU" dirty="0"/>
              <a:t>Watch the remainder of the video for a happy ending </a:t>
            </a:r>
            <a:r>
              <a:rPr lang="en-AU" dirty="0">
                <a:sym typeface="Wingdings" panose="05000000000000000000" pitchFamily="2" charset="2"/>
              </a:rPr>
              <a:t></a:t>
            </a:r>
            <a:endParaRPr lang="en-AU" dirty="0"/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4464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E8E4-6D88-4A5F-AABA-25792149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Let’s look at animal welfare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6B535-D7CA-4C06-A659-FF4052E56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Kelly's story – YouTube</a:t>
            </a:r>
            <a:endParaRPr lang="en-AU" dirty="0"/>
          </a:p>
          <a:p>
            <a:r>
              <a:rPr lang="en-AU" dirty="0"/>
              <a:t>Watch to 1.30: Use </a:t>
            </a:r>
            <a:r>
              <a:rPr lang="en-US" dirty="0">
                <a:hlinkClick r:id="rId3"/>
              </a:rPr>
              <a:t>The 2020 Five Domains Model for Animal Welfare Assessment and Monitoring</a:t>
            </a:r>
            <a:r>
              <a:rPr lang="en-US" dirty="0"/>
              <a:t> to decide what </a:t>
            </a:r>
            <a:r>
              <a:rPr lang="en-AU" dirty="0"/>
              <a:t>is at risk, and what Kelly needs to have her domains filled.</a:t>
            </a:r>
          </a:p>
          <a:p>
            <a:r>
              <a:rPr lang="en-AU" dirty="0"/>
              <a:t>Watch the remainder of the video for a happy ending </a:t>
            </a:r>
            <a:r>
              <a:rPr lang="en-AU" dirty="0">
                <a:sym typeface="Wingdings" panose="05000000000000000000" pitchFamily="2" charset="2"/>
              </a:rPr>
              <a:t>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858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4589-C99A-4FA0-AF55-2EBE2E5D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If you had the five freedoms: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4DAF2E-10C9-4148-AD5D-1B2D9FD82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0926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52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E477-45B9-4FB2-AE16-955C3933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Domains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C34E1-0EFE-4045-9E61-2A5D6B689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Five Domains – </a:t>
            </a:r>
            <a:r>
              <a:rPr lang="en-US" dirty="0" err="1">
                <a:hlinkClick r:id="rId2"/>
              </a:rPr>
              <a:t>Onewelfare</a:t>
            </a:r>
            <a:r>
              <a:rPr lang="en-US" dirty="0">
                <a:hlinkClick r:id="rId2"/>
              </a:rPr>
              <a:t> (sydney.edu.au)</a:t>
            </a:r>
            <a:endParaRPr lang="en-US" dirty="0"/>
          </a:p>
        </p:txBody>
      </p:sp>
      <p:pic>
        <p:nvPicPr>
          <p:cNvPr id="2050" name="Picture 2" descr="What are the Five Domains and how do they differ from the Five Freedoms? –  RSPCA Knowledgebase">
            <a:extLst>
              <a:ext uri="{FF2B5EF4-FFF2-40B4-BE49-F238E27FC236}">
                <a16:creationId xmlns:a16="http://schemas.microsoft.com/office/drawing/2014/main" id="{62986B8F-4BF7-4BC5-AAA4-A490F38EB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90" y="2409205"/>
            <a:ext cx="3937620" cy="3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0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8128-1329-4575-A35F-CBFDB4EC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they differ?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40DE-9CDA-4515-9F6D-2FCCE4A99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Read: </a:t>
            </a:r>
            <a:r>
              <a:rPr lang="en-US" dirty="0">
                <a:hlinkClick r:id="rId2"/>
              </a:rPr>
              <a:t>What are the Five Domains and how do they differ from the Five Freedoms? – RSPCA Knowledgebase</a:t>
            </a:r>
            <a:endParaRPr lang="en-AU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AD385F-ACE7-470B-BCC1-F8689FA66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338109"/>
              </p:ext>
            </p:extLst>
          </p:nvPr>
        </p:nvGraphicFramePr>
        <p:xfrm>
          <a:off x="1067780" y="3429000"/>
          <a:ext cx="7008440" cy="30243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4220">
                  <a:extLst>
                    <a:ext uri="{9D8B030D-6E8A-4147-A177-3AD203B41FA5}">
                      <a16:colId xmlns:a16="http://schemas.microsoft.com/office/drawing/2014/main" val="4032555117"/>
                    </a:ext>
                  </a:extLst>
                </a:gridCol>
                <a:gridCol w="3504220">
                  <a:extLst>
                    <a:ext uri="{9D8B030D-6E8A-4147-A177-3AD203B41FA5}">
                      <a16:colId xmlns:a16="http://schemas.microsoft.com/office/drawing/2014/main" val="160410528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Freedoms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Domains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2188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From hunger and thirst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Nutrition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00919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From discomfort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6694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From pain, injury, and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82288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To express normal behaviour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Behaviour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3052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From fear and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Mental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624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32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85B1-E460-4E54-BF54-FEC02500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Five Domains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53E0-01E7-4445-94C2-B684E4562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Model </a:t>
            </a:r>
            <a:r>
              <a:rPr lang="en-US" dirty="0" err="1"/>
              <a:t>emphasises</a:t>
            </a:r>
            <a:r>
              <a:rPr lang="en-US" dirty="0"/>
              <a:t> that what matters to animals in welfare terms is their subjective experiences, i.e., their affects. It also </a:t>
            </a:r>
            <a:r>
              <a:rPr lang="en-US" dirty="0" err="1"/>
              <a:t>recognises</a:t>
            </a:r>
            <a:r>
              <a:rPr lang="en-US" dirty="0"/>
              <a:t> that particular physiological mechanisms and  specific affects interact dynamically. </a:t>
            </a:r>
          </a:p>
          <a:p>
            <a:r>
              <a:rPr lang="en-US" dirty="0"/>
              <a:t>When the conditions in Domains 1 to 4 give rise to negative affects, they tend to be welfare compromising; when they give rise to positive affects, they  tend to be welfare enhancing. </a:t>
            </a:r>
          </a:p>
          <a:p>
            <a:r>
              <a:rPr lang="en-US" dirty="0"/>
              <a:t>Thus, the Model provides a coherent and informative basis for  evaluating the welfare significance of different conditions.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82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140C-6340-433A-9428-BABE989A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Welfare Assessment Framework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BD4E-0B6C-4D2A-A1BE-2E9BEF300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Animal Welfare Assessment Framework - Science &amp; Research - Topics - Campaigns &amp; Topics - FOUR PAWS Australia (four-paws.org.au)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130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FD6DA-5EBE-482B-B1F1-0EE297A4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look at: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CDC92-09C0-4963-9AC6-E2DAE495B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2020 Five Domains Model for Animal Welfare Assessment and Monitoring</a:t>
            </a:r>
            <a:endParaRPr lang="en-US" dirty="0"/>
          </a:p>
          <a:p>
            <a:r>
              <a:rPr lang="en-US" dirty="0"/>
              <a:t>Link - </a:t>
            </a:r>
            <a:r>
              <a:rPr lang="en-US" dirty="0">
                <a:hlinkClick r:id="rId3"/>
              </a:rPr>
              <a:t>https://www.ncbi.nlm.nih.gov/pmc/articles/PMC7602120/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3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BB1E-172A-410A-90ED-583CB5E8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Sector-specific strategies to improve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1E599-88CE-4F6F-A34F-D75FFA1853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Disease prevention/vet treatment</a:t>
            </a:r>
          </a:p>
        </p:txBody>
      </p:sp>
      <p:pic>
        <p:nvPicPr>
          <p:cNvPr id="4098" name="Picture 2" descr="New treatment for dogs with lymphoma - Seeking participants for clinical  trial">
            <a:extLst>
              <a:ext uri="{FF2B5EF4-FFF2-40B4-BE49-F238E27FC236}">
                <a16:creationId xmlns:a16="http://schemas.microsoft.com/office/drawing/2014/main" id="{C125F1FB-67FF-4A36-863E-BB5FCAB3DC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7710"/>
            <a:ext cx="4038600" cy="227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0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ial BH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Official BHI Template</Template>
  <TotalTime>2845</TotalTime>
  <Words>810</Words>
  <Application>Microsoft Office PowerPoint</Application>
  <PresentationFormat>On-screen Show (4:3)</PresentationFormat>
  <Paragraphs>119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Official BHI Template</vt:lpstr>
      <vt:lpstr>The welfare, behaviour, and exercising dogs Cluster ACMGEN303 - Assess the welfare status of an animal ACMBEH301 - Identify behaviours and interact safely with animals ACMGEN308 - Walk and exercise dogs</vt:lpstr>
      <vt:lpstr>PowerPoint Presentation</vt:lpstr>
      <vt:lpstr>If you had the five freedoms:</vt:lpstr>
      <vt:lpstr>The Five Domains</vt:lpstr>
      <vt:lpstr>How do they differ?</vt:lpstr>
      <vt:lpstr>The Five Domains Model</vt:lpstr>
      <vt:lpstr>Animal Welfare Assessment Framework</vt:lpstr>
      <vt:lpstr>Let’s look at: </vt:lpstr>
      <vt:lpstr>Sector-specific strategies to improve welfare</vt:lpstr>
      <vt:lpstr>Sector-specific strategies to improve welfare</vt:lpstr>
      <vt:lpstr>Sector-specific strategies to improve welfare</vt:lpstr>
      <vt:lpstr>Environmental factors</vt:lpstr>
      <vt:lpstr>Environmental factors</vt:lpstr>
      <vt:lpstr>Environmental factors</vt:lpstr>
      <vt:lpstr>Environmental factors</vt:lpstr>
      <vt:lpstr>Environmental factors</vt:lpstr>
      <vt:lpstr>Environmental factors</vt:lpstr>
      <vt:lpstr>Sector-specific strategies to improve welfare</vt:lpstr>
      <vt:lpstr>Sector-specific strategies to improve welfare</vt:lpstr>
      <vt:lpstr>Sector-specific strategies to improve welfare</vt:lpstr>
      <vt:lpstr>Sector-specific strategies to improve welfare</vt:lpstr>
      <vt:lpstr>Animal welfare assessments</vt:lpstr>
      <vt:lpstr>Lets: </vt:lpstr>
      <vt:lpstr>Let’s look at animal welfare in action</vt:lpstr>
      <vt:lpstr>Let’s look at animal welfare in action</vt:lpstr>
    </vt:vector>
  </TitlesOfParts>
  <Company>Box Hill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Code/Cluster Name</dc:title>
  <dc:creator>Marcie Lash</dc:creator>
  <cp:lastModifiedBy>Peter and Lorraine Van Orsouw</cp:lastModifiedBy>
  <cp:revision>244</cp:revision>
  <dcterms:created xsi:type="dcterms:W3CDTF">2019-05-26T22:37:39Z</dcterms:created>
  <dcterms:modified xsi:type="dcterms:W3CDTF">2024-08-12T06:45:25Z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92b962-2da9-437f-9131-159982e3fe8d_Enabled">
    <vt:lpwstr>true</vt:lpwstr>
  </property>
  <property fmtid="{D5CDD505-2E9C-101B-9397-08002B2CF9AE}" pid="3" name="MSIP_Label_6492b962-2da9-437f-9131-159982e3fe8d_SetDate">
    <vt:lpwstr>2021-03-29T22:02:57Z</vt:lpwstr>
  </property>
  <property fmtid="{D5CDD505-2E9C-101B-9397-08002B2CF9AE}" pid="4" name="MSIP_Label_6492b962-2da9-437f-9131-159982e3fe8d_Method">
    <vt:lpwstr>Privileged</vt:lpwstr>
  </property>
  <property fmtid="{D5CDD505-2E9C-101B-9397-08002B2CF9AE}" pid="5" name="MSIP_Label_6492b962-2da9-437f-9131-159982e3fe8d_Name">
    <vt:lpwstr>No Marking</vt:lpwstr>
  </property>
  <property fmtid="{D5CDD505-2E9C-101B-9397-08002B2CF9AE}" pid="6" name="MSIP_Label_6492b962-2da9-437f-9131-159982e3fe8d_SiteId">
    <vt:lpwstr>32f6029a-b4af-440e-8020-d4b47ab314a2</vt:lpwstr>
  </property>
  <property fmtid="{D5CDD505-2E9C-101B-9397-08002B2CF9AE}" pid="7" name="MSIP_Label_6492b962-2da9-437f-9131-159982e3fe8d_ActionId">
    <vt:lpwstr>b3d6740c-7a6d-4656-9f99-29352ec5d71e</vt:lpwstr>
  </property>
  <property fmtid="{D5CDD505-2E9C-101B-9397-08002B2CF9AE}" pid="8" name="MSIP_Label_6492b962-2da9-437f-9131-159982e3fe8d_ContentBits">
    <vt:lpwstr>0</vt:lpwstr>
  </property>
</Properties>
</file>