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6" r:id="rId5"/>
    <p:sldId id="333" r:id="rId6"/>
    <p:sldId id="381" r:id="rId7"/>
    <p:sldId id="382" r:id="rId8"/>
    <p:sldId id="383" r:id="rId9"/>
    <p:sldId id="334" r:id="rId10"/>
    <p:sldId id="394" r:id="rId11"/>
    <p:sldId id="395" r:id="rId12"/>
    <p:sldId id="396" r:id="rId13"/>
    <p:sldId id="335" r:id="rId14"/>
    <p:sldId id="372" r:id="rId15"/>
    <p:sldId id="337" r:id="rId16"/>
    <p:sldId id="384" r:id="rId17"/>
    <p:sldId id="385" r:id="rId18"/>
    <p:sldId id="386" r:id="rId19"/>
    <p:sldId id="387" r:id="rId20"/>
    <p:sldId id="388" r:id="rId21"/>
    <p:sldId id="341" r:id="rId22"/>
    <p:sldId id="344" r:id="rId23"/>
    <p:sldId id="398" r:id="rId24"/>
    <p:sldId id="397" r:id="rId25"/>
    <p:sldId id="347" r:id="rId26"/>
    <p:sldId id="389" r:id="rId27"/>
    <p:sldId id="350" r:id="rId28"/>
    <p:sldId id="390" r:id="rId29"/>
    <p:sldId id="391" r:id="rId30"/>
    <p:sldId id="392" r:id="rId31"/>
    <p:sldId id="39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236453-48C7-CD76-0678-5DFA3A9D46C6}" name="Sophia Evans" initials="SE" userId="S::sophia.evans@boxhill.edu.au::ad39f817-967e-43bc-b7bb-7b72783c0efe" providerId="AD"/>
  <p188:author id="{82CCAE91-CB0B-7908-6D58-E84CA4F96ED4}" name="Lachlan Bryant" initials="LB" userId="S::lachlan.bryant@boxhill.edu.au::383d2a34-2660-466b-86bb-9d6d86646c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D89"/>
    <a:srgbClr val="000000"/>
    <a:srgbClr val="FFFFFF"/>
    <a:srgbClr val="EE3C38"/>
    <a:srgbClr val="30B8C1"/>
    <a:srgbClr val="77CE3E"/>
    <a:srgbClr val="6068B2"/>
    <a:srgbClr val="DFDD0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0064A-FE8B-7B1D-AFD3-EA5C6579DF00}" v="1" dt="2025-01-22T03:13:57.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43"/>
    <p:restoredTop sz="89769"/>
  </p:normalViewPr>
  <p:slideViewPr>
    <p:cSldViewPr snapToGrid="0" snapToObjects="1">
      <p:cViewPr varScale="1">
        <p:scale>
          <a:sx n="100" d="100"/>
          <a:sy n="100" d="100"/>
        </p:scale>
        <p:origin x="1552" y="16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chlan Bryant" userId="S::lachlan.bryant@boxhill.edu.au::383d2a34-2660-466b-86bb-9d6d86646c29" providerId="AD" clId="Web-{5F70064A-FE8B-7B1D-AFD3-EA5C6579DF00}"/>
    <pc:docChg chg="modSld">
      <pc:chgData name="Lachlan Bryant" userId="S::lachlan.bryant@boxhill.edu.au::383d2a34-2660-466b-86bb-9d6d86646c29" providerId="AD" clId="Web-{5F70064A-FE8B-7B1D-AFD3-EA5C6579DF00}" dt="2025-01-22T03:13:57.495" v="0" actId="1076"/>
      <pc:docMkLst>
        <pc:docMk/>
      </pc:docMkLst>
      <pc:sldChg chg="modSp">
        <pc:chgData name="Lachlan Bryant" userId="S::lachlan.bryant@boxhill.edu.au::383d2a34-2660-466b-86bb-9d6d86646c29" providerId="AD" clId="Web-{5F70064A-FE8B-7B1D-AFD3-EA5C6579DF00}" dt="2025-01-22T03:13:57.495" v="0" actId="1076"/>
        <pc:sldMkLst>
          <pc:docMk/>
          <pc:sldMk cId="1936873925" sldId="350"/>
        </pc:sldMkLst>
        <pc:spChg chg="mod">
          <ac:chgData name="Lachlan Bryant" userId="S::lachlan.bryant@boxhill.edu.au::383d2a34-2660-466b-86bb-9d6d86646c29" providerId="AD" clId="Web-{5F70064A-FE8B-7B1D-AFD3-EA5C6579DF00}" dt="2025-01-22T03:13:57.495" v="0" actId="1076"/>
          <ac:spMkLst>
            <pc:docMk/>
            <pc:sldMk cId="1936873925" sldId="350"/>
            <ac:spMk id="7" creationId="{0E74C72C-419F-D0D0-C0D1-7CB8384F5E4D}"/>
          </ac:spMkLst>
        </pc:spChg>
      </pc:sldChg>
    </pc:docChg>
  </pc:docChgLst>
  <pc:docChgLst>
    <pc:chgData name="Lachlan Bryant" userId="S::lachlan.bryant@boxhill.edu.au::383d2a34-2660-466b-86bb-9d6d86646c29" providerId="AD" clId="Web-{8404805E-CAB9-3C0D-5D9D-84C678B44CA9}"/>
    <pc:docChg chg="addSld delSld modSld sldOrd">
      <pc:chgData name="Lachlan Bryant" userId="S::lachlan.bryant@boxhill.edu.au::383d2a34-2660-466b-86bb-9d6d86646c29" providerId="AD" clId="Web-{8404805E-CAB9-3C0D-5D9D-84C678B44CA9}" dt="2025-01-20T02:12:08.992" v="100"/>
      <pc:docMkLst>
        <pc:docMk/>
      </pc:docMkLst>
      <pc:sldChg chg="ord">
        <pc:chgData name="Lachlan Bryant" userId="S::lachlan.bryant@boxhill.edu.au::383d2a34-2660-466b-86bb-9d6d86646c29" providerId="AD" clId="Web-{8404805E-CAB9-3C0D-5D9D-84C678B44CA9}" dt="2025-01-20T02:09:48.020" v="64"/>
        <pc:sldMkLst>
          <pc:docMk/>
          <pc:sldMk cId="829296067" sldId="347"/>
        </pc:sldMkLst>
      </pc:sldChg>
      <pc:sldChg chg="new">
        <pc:chgData name="Lachlan Bryant" userId="S::lachlan.bryant@boxhill.edu.au::383d2a34-2660-466b-86bb-9d6d86646c29" providerId="AD" clId="Web-{8404805E-CAB9-3C0D-5D9D-84C678B44CA9}" dt="2025-01-20T02:06:40.938" v="0"/>
        <pc:sldMkLst>
          <pc:docMk/>
          <pc:sldMk cId="3280391842" sldId="393"/>
        </pc:sldMkLst>
      </pc:sldChg>
      <pc:sldChg chg="addSp modSp new">
        <pc:chgData name="Lachlan Bryant" userId="S::lachlan.bryant@boxhill.edu.au::383d2a34-2660-466b-86bb-9d6d86646c29" providerId="AD" clId="Web-{8404805E-CAB9-3C0D-5D9D-84C678B44CA9}" dt="2025-01-20T02:08:05.737" v="30" actId="20577"/>
        <pc:sldMkLst>
          <pc:docMk/>
          <pc:sldMk cId="2031221182" sldId="394"/>
        </pc:sldMkLst>
        <pc:spChg chg="mod">
          <ac:chgData name="Lachlan Bryant" userId="S::lachlan.bryant@boxhill.edu.au::383d2a34-2660-466b-86bb-9d6d86646c29" providerId="AD" clId="Web-{8404805E-CAB9-3C0D-5D9D-84C678B44CA9}" dt="2025-01-20T02:07:14.017" v="8" actId="20577"/>
          <ac:spMkLst>
            <pc:docMk/>
            <pc:sldMk cId="2031221182" sldId="394"/>
            <ac:spMk id="2" creationId="{8371B7EF-109A-9225-9181-806D64672F2F}"/>
          </ac:spMkLst>
        </pc:spChg>
        <pc:spChg chg="add mod">
          <ac:chgData name="Lachlan Bryant" userId="S::lachlan.bryant@boxhill.edu.au::383d2a34-2660-466b-86bb-9d6d86646c29" providerId="AD" clId="Web-{8404805E-CAB9-3C0D-5D9D-84C678B44CA9}" dt="2025-01-20T02:08:05.737" v="30" actId="20577"/>
          <ac:spMkLst>
            <pc:docMk/>
            <pc:sldMk cId="2031221182" sldId="394"/>
            <ac:spMk id="4" creationId="{C5389835-4034-9126-EDE8-3122405CE990}"/>
          </ac:spMkLst>
        </pc:spChg>
      </pc:sldChg>
      <pc:sldChg chg="addSp modSp new">
        <pc:chgData name="Lachlan Bryant" userId="S::lachlan.bryant@boxhill.edu.au::383d2a34-2660-466b-86bb-9d6d86646c29" providerId="AD" clId="Web-{8404805E-CAB9-3C0D-5D9D-84C678B44CA9}" dt="2025-01-20T02:08:59.566" v="53" actId="20577"/>
        <pc:sldMkLst>
          <pc:docMk/>
          <pc:sldMk cId="3876272106" sldId="395"/>
        </pc:sldMkLst>
        <pc:spChg chg="mod">
          <ac:chgData name="Lachlan Bryant" userId="S::lachlan.bryant@boxhill.edu.au::383d2a34-2660-466b-86bb-9d6d86646c29" providerId="AD" clId="Web-{8404805E-CAB9-3C0D-5D9D-84C678B44CA9}" dt="2025-01-20T02:08:15.550" v="33" actId="20577"/>
          <ac:spMkLst>
            <pc:docMk/>
            <pc:sldMk cId="3876272106" sldId="395"/>
            <ac:spMk id="2" creationId="{0194120A-49F1-1A8A-54F6-ED8AB55B976A}"/>
          </ac:spMkLst>
        </pc:spChg>
        <pc:spChg chg="add mod">
          <ac:chgData name="Lachlan Bryant" userId="S::lachlan.bryant@boxhill.edu.au::383d2a34-2660-466b-86bb-9d6d86646c29" providerId="AD" clId="Web-{8404805E-CAB9-3C0D-5D9D-84C678B44CA9}" dt="2025-01-20T02:08:59.566" v="53" actId="20577"/>
          <ac:spMkLst>
            <pc:docMk/>
            <pc:sldMk cId="3876272106" sldId="395"/>
            <ac:spMk id="4" creationId="{68C241ED-A4AE-FD62-E62B-572EAD6D91F3}"/>
          </ac:spMkLst>
        </pc:spChg>
      </pc:sldChg>
      <pc:sldChg chg="modSp add replId">
        <pc:chgData name="Lachlan Bryant" userId="S::lachlan.bryant@boxhill.edu.au::383d2a34-2660-466b-86bb-9d6d86646c29" providerId="AD" clId="Web-{8404805E-CAB9-3C0D-5D9D-84C678B44CA9}" dt="2025-01-20T02:09:18.535" v="61" actId="20577"/>
        <pc:sldMkLst>
          <pc:docMk/>
          <pc:sldMk cId="383540547" sldId="396"/>
        </pc:sldMkLst>
        <pc:spChg chg="mod">
          <ac:chgData name="Lachlan Bryant" userId="S::lachlan.bryant@boxhill.edu.au::383d2a34-2660-466b-86bb-9d6d86646c29" providerId="AD" clId="Web-{8404805E-CAB9-3C0D-5D9D-84C678B44CA9}" dt="2025-01-20T02:09:18.535" v="61" actId="20577"/>
          <ac:spMkLst>
            <pc:docMk/>
            <pc:sldMk cId="383540547" sldId="396"/>
            <ac:spMk id="4" creationId="{68C241ED-A4AE-FD62-E62B-572EAD6D91F3}"/>
          </ac:spMkLst>
        </pc:spChg>
      </pc:sldChg>
      <pc:sldChg chg="new del">
        <pc:chgData name="Lachlan Bryant" userId="S::lachlan.bryant@boxhill.edu.au::383d2a34-2660-466b-86bb-9d6d86646c29" providerId="AD" clId="Web-{8404805E-CAB9-3C0D-5D9D-84C678B44CA9}" dt="2025-01-20T02:09:06.613" v="55"/>
        <pc:sldMkLst>
          <pc:docMk/>
          <pc:sldMk cId="2058960885" sldId="396"/>
        </pc:sldMkLst>
      </pc:sldChg>
      <pc:sldChg chg="addSp modSp new">
        <pc:chgData name="Lachlan Bryant" userId="S::lachlan.bryant@boxhill.edu.au::383d2a34-2660-466b-86bb-9d6d86646c29" providerId="AD" clId="Web-{8404805E-CAB9-3C0D-5D9D-84C678B44CA9}" dt="2025-01-20T02:12:00.288" v="99" actId="14100"/>
        <pc:sldMkLst>
          <pc:docMk/>
          <pc:sldMk cId="2066835080" sldId="397"/>
        </pc:sldMkLst>
        <pc:spChg chg="mod">
          <ac:chgData name="Lachlan Bryant" userId="S::lachlan.bryant@boxhill.edu.au::383d2a34-2660-466b-86bb-9d6d86646c29" providerId="AD" clId="Web-{8404805E-CAB9-3C0D-5D9D-84C678B44CA9}" dt="2025-01-20T02:11:54.320" v="97" actId="1076"/>
          <ac:spMkLst>
            <pc:docMk/>
            <pc:sldMk cId="2066835080" sldId="397"/>
            <ac:spMk id="2" creationId="{3FFABFAB-EEEA-D18B-6AFD-C58FFC1F5BA3}"/>
          </ac:spMkLst>
        </pc:spChg>
        <pc:spChg chg="add mod">
          <ac:chgData name="Lachlan Bryant" userId="S::lachlan.bryant@boxhill.edu.au::383d2a34-2660-466b-86bb-9d6d86646c29" providerId="AD" clId="Web-{8404805E-CAB9-3C0D-5D9D-84C678B44CA9}" dt="2025-01-20T02:12:00.288" v="99" actId="14100"/>
          <ac:spMkLst>
            <pc:docMk/>
            <pc:sldMk cId="2066835080" sldId="397"/>
            <ac:spMk id="4" creationId="{2250ADC4-C40B-8C77-5349-1A6BD140C190}"/>
          </ac:spMkLst>
        </pc:spChg>
      </pc:sldChg>
      <pc:sldChg chg="modSp add ord replId">
        <pc:chgData name="Lachlan Bryant" userId="S::lachlan.bryant@boxhill.edu.au::383d2a34-2660-466b-86bb-9d6d86646c29" providerId="AD" clId="Web-{8404805E-CAB9-3C0D-5D9D-84C678B44CA9}" dt="2025-01-20T02:12:08.992" v="100"/>
        <pc:sldMkLst>
          <pc:docMk/>
          <pc:sldMk cId="3983960539" sldId="398"/>
        </pc:sldMkLst>
        <pc:spChg chg="mod">
          <ac:chgData name="Lachlan Bryant" userId="S::lachlan.bryant@boxhill.edu.au::383d2a34-2660-466b-86bb-9d6d86646c29" providerId="AD" clId="Web-{8404805E-CAB9-3C0D-5D9D-84C678B44CA9}" dt="2025-01-20T02:11:03.053" v="89" actId="20577"/>
          <ac:spMkLst>
            <pc:docMk/>
            <pc:sldMk cId="3983960539" sldId="398"/>
            <ac:spMk id="2" creationId="{3FFABFAB-EEEA-D18B-6AFD-C58FFC1F5B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ABB858-F3A8-C015-0B6A-508E0B172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B56EFC-6E21-A4C8-4F97-F65681121D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CBB813-5E31-6A47-BC72-52031621353A}" type="datetimeFigureOut">
              <a:rPr lang="en-US" smtClean="0"/>
              <a:t>1/21/2025</a:t>
            </a:fld>
            <a:endParaRPr lang="en-US"/>
          </a:p>
        </p:txBody>
      </p:sp>
      <p:sp>
        <p:nvSpPr>
          <p:cNvPr id="4" name="Footer Placeholder 3">
            <a:extLst>
              <a:ext uri="{FF2B5EF4-FFF2-40B4-BE49-F238E27FC236}">
                <a16:creationId xmlns:a16="http://schemas.microsoft.com/office/drawing/2014/main" id="{F0F1CF68-EB7E-B45B-28E4-47EB62A600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866E82-0F19-6EA8-1D02-C1CACC4B8B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326C51-02C4-8F49-B1A6-CDA91DC53568}" type="slidenum">
              <a:rPr lang="en-US" smtClean="0"/>
              <a:t>‹#›</a:t>
            </a:fld>
            <a:endParaRPr lang="en-US"/>
          </a:p>
        </p:txBody>
      </p:sp>
    </p:spTree>
    <p:extLst>
      <p:ext uri="{BB962C8B-B14F-4D97-AF65-F5344CB8AC3E}">
        <p14:creationId xmlns:p14="http://schemas.microsoft.com/office/powerpoint/2010/main" val="404700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7698D-A16A-B84A-871D-37F5F223A91F}"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18D0F-BC45-5A40-8F28-8660BFAFD2BB}" type="slidenum">
              <a:rPr lang="en-US" smtClean="0"/>
              <a:t>‹#›</a:t>
            </a:fld>
            <a:endParaRPr lang="en-US"/>
          </a:p>
        </p:txBody>
      </p:sp>
    </p:spTree>
    <p:extLst>
      <p:ext uri="{BB962C8B-B14F-4D97-AF65-F5344CB8AC3E}">
        <p14:creationId xmlns:p14="http://schemas.microsoft.com/office/powerpoint/2010/main" val="193380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a:t>
            </a:r>
          </a:p>
        </p:txBody>
      </p:sp>
      <p:sp>
        <p:nvSpPr>
          <p:cNvPr id="4" name="Slide Number Placeholder 3"/>
          <p:cNvSpPr>
            <a:spLocks noGrp="1"/>
          </p:cNvSpPr>
          <p:nvPr>
            <p:ph type="sldNum" sz="quarter" idx="5"/>
          </p:nvPr>
        </p:nvSpPr>
        <p:spPr/>
        <p:txBody>
          <a:bodyPr/>
          <a:lstStyle/>
          <a:p>
            <a:fld id="{1FB18D0F-BC45-5A40-8F28-8660BFAFD2BB}" type="slidenum">
              <a:rPr lang="en-US" smtClean="0"/>
              <a:t>1</a:t>
            </a:fld>
            <a:endParaRPr lang="en-US"/>
          </a:p>
        </p:txBody>
      </p:sp>
    </p:spTree>
    <p:extLst>
      <p:ext uri="{BB962C8B-B14F-4D97-AF65-F5344CB8AC3E}">
        <p14:creationId xmlns:p14="http://schemas.microsoft.com/office/powerpoint/2010/main" val="2776107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3DCD08-BB9D-524E-9491-897AEAD5B27D}"/>
              </a:ext>
            </a:extLst>
          </p:cNvPr>
          <p:cNvPicPr>
            <a:picLocks noChangeAspect="1"/>
          </p:cNvPicPr>
          <p:nvPr userDrawn="1"/>
        </p:nvPicPr>
        <p:blipFill>
          <a:blip r:embed="rId2"/>
          <a:srcRect/>
          <a:stretch/>
        </p:blipFill>
        <p:spPr>
          <a:xfrm>
            <a:off x="1" y="1"/>
            <a:ext cx="12220851" cy="6874229"/>
          </a:xfrm>
          <a:prstGeom prst="rect">
            <a:avLst/>
          </a:prstGeom>
        </p:spPr>
      </p:pic>
      <p:sp>
        <p:nvSpPr>
          <p:cNvPr id="8" name="TextBox 7">
            <a:extLst>
              <a:ext uri="{FF2B5EF4-FFF2-40B4-BE49-F238E27FC236}">
                <a16:creationId xmlns:a16="http://schemas.microsoft.com/office/drawing/2014/main" id="{3EE9E43F-BF0C-3AF6-8144-681562C4DCB7}"/>
              </a:ext>
            </a:extLst>
          </p:cNvPr>
          <p:cNvSpPr txBox="1"/>
          <p:nvPr userDrawn="1"/>
        </p:nvSpPr>
        <p:spPr>
          <a:xfrm>
            <a:off x="9383713" y="6524625"/>
            <a:ext cx="2400300" cy="107722"/>
          </a:xfrm>
          <a:prstGeom prst="rect">
            <a:avLst/>
          </a:prstGeom>
          <a:noFill/>
        </p:spPr>
        <p:txBody>
          <a:bodyPr wrap="square" lIns="0" tIns="0" rIns="0" bIns="0" anchor="t" anchorCtr="0">
            <a:spAutoFit/>
          </a:bodyPr>
          <a:lstStyle/>
          <a:p>
            <a:pPr algn="r"/>
            <a:r>
              <a:rPr lang="en-GB" sz="700" dirty="0">
                <a:solidFill>
                  <a:schemeClr val="tx2"/>
                </a:solidFill>
              </a:rPr>
              <a:t>RTO 4687 | IHE PRV12117 | CRICOS 02411J</a:t>
            </a:r>
            <a:endParaRPr lang="en-US" sz="700" dirty="0">
              <a:solidFill>
                <a:schemeClr val="tx2"/>
              </a:solidFill>
            </a:endParaRPr>
          </a:p>
        </p:txBody>
      </p:sp>
      <p:pic>
        <p:nvPicPr>
          <p:cNvPr id="2" name="Picture 1" descr="A black background with a black square&#10;&#10;Description automatically generated">
            <a:extLst>
              <a:ext uri="{FF2B5EF4-FFF2-40B4-BE49-F238E27FC236}">
                <a16:creationId xmlns:a16="http://schemas.microsoft.com/office/drawing/2014/main" id="{603DE737-C772-033C-AB6F-52DD2A35DA01}"/>
              </a:ext>
            </a:extLst>
          </p:cNvPr>
          <p:cNvPicPr>
            <a:picLocks noChangeAspect="1"/>
          </p:cNvPicPr>
          <p:nvPr userDrawn="1"/>
        </p:nvPicPr>
        <p:blipFill>
          <a:blip r:embed="rId3"/>
          <a:stretch>
            <a:fillRect/>
          </a:stretch>
        </p:blipFill>
        <p:spPr>
          <a:xfrm>
            <a:off x="10171186" y="5726395"/>
            <a:ext cx="1612827" cy="655982"/>
          </a:xfrm>
          <a:prstGeom prst="rect">
            <a:avLst/>
          </a:prstGeom>
        </p:spPr>
      </p:pic>
    </p:spTree>
    <p:extLst>
      <p:ext uri="{BB962C8B-B14F-4D97-AF65-F5344CB8AC3E}">
        <p14:creationId xmlns:p14="http://schemas.microsoft.com/office/powerpoint/2010/main" val="2239352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6996113" y="1628775"/>
            <a:ext cx="5195884" cy="5229225"/>
          </a:xfrm>
          <a:prstGeom prst="round1Rect">
            <a:avLst>
              <a:gd name="adj" fmla="val 17005"/>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B794209B-F373-3DE8-86AF-B0713DF4186D}"/>
              </a:ext>
            </a:extLst>
          </p:cNvPr>
          <p:cNvSpPr>
            <a:spLocks noGrp="1"/>
          </p:cNvSpPr>
          <p:nvPr>
            <p:ph type="title"/>
          </p:nvPr>
        </p:nvSpPr>
        <p:spPr>
          <a:xfrm>
            <a:off x="1595887" y="1628775"/>
            <a:ext cx="4500113" cy="73204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18612BC-7D4C-0347-C1B5-A0D1A3797D17}"/>
              </a:ext>
            </a:extLst>
          </p:cNvPr>
          <p:cNvSpPr>
            <a:spLocks noGrp="1"/>
          </p:cNvSpPr>
          <p:nvPr>
            <p:ph idx="1"/>
          </p:nvPr>
        </p:nvSpPr>
        <p:spPr>
          <a:xfrm>
            <a:off x="159611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5041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7896222" y="1628775"/>
            <a:ext cx="4295775" cy="5229225"/>
          </a:xfrm>
          <a:prstGeom prst="round1Rect">
            <a:avLst>
              <a:gd name="adj" fmla="val 2123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09E57414-27FD-2C41-8050-8B8F71DAAC79}"/>
              </a:ext>
            </a:extLst>
          </p:cNvPr>
          <p:cNvSpPr>
            <a:spLocks noGrp="1"/>
          </p:cNvSpPr>
          <p:nvPr>
            <p:ph type="title"/>
          </p:nvPr>
        </p:nvSpPr>
        <p:spPr>
          <a:xfrm>
            <a:off x="1595887" y="1628774"/>
            <a:ext cx="5400225" cy="723727"/>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D9BD720-6A2B-D170-9F49-449A84083EAB}"/>
              </a:ext>
            </a:extLst>
          </p:cNvPr>
          <p:cNvSpPr>
            <a:spLocks noGrp="1"/>
          </p:cNvSpPr>
          <p:nvPr>
            <p:ph idx="1"/>
          </p:nvPr>
        </p:nvSpPr>
        <p:spPr>
          <a:xfrm>
            <a:off x="1595887" y="2529592"/>
            <a:ext cx="4500563" cy="3599746"/>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95968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6996113" y="1628775"/>
            <a:ext cx="5195884" cy="5229225"/>
          </a:xfrm>
          <a:prstGeom prst="round1Rect">
            <a:avLst>
              <a:gd name="adj" fmla="val 1700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B794209B-F373-3DE8-86AF-B0713DF4186D}"/>
              </a:ext>
            </a:extLst>
          </p:cNvPr>
          <p:cNvSpPr>
            <a:spLocks noGrp="1"/>
          </p:cNvSpPr>
          <p:nvPr>
            <p:ph type="title"/>
          </p:nvPr>
        </p:nvSpPr>
        <p:spPr>
          <a:xfrm>
            <a:off x="1595887" y="1628775"/>
            <a:ext cx="4500113" cy="73204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18612BC-7D4C-0347-C1B5-A0D1A3797D17}"/>
              </a:ext>
            </a:extLst>
          </p:cNvPr>
          <p:cNvSpPr>
            <a:spLocks noGrp="1"/>
          </p:cNvSpPr>
          <p:nvPr>
            <p:ph idx="1"/>
          </p:nvPr>
        </p:nvSpPr>
        <p:spPr>
          <a:xfrm>
            <a:off x="159611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251322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n Content_whit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BF77EBF-702F-66BA-0D18-326A0A37EB44}"/>
              </a:ext>
            </a:extLst>
          </p:cNvPr>
          <p:cNvSpPr>
            <a:spLocks noGrp="1"/>
          </p:cNvSpPr>
          <p:nvPr>
            <p:ph type="pic" sz="quarter" idx="16"/>
          </p:nvPr>
        </p:nvSpPr>
        <p:spPr>
          <a:xfrm>
            <a:off x="1606550" y="1628774"/>
            <a:ext cx="1980000" cy="1800225"/>
          </a:xfrm>
          <a:prstGeom prst="round1Rect">
            <a:avLst/>
          </a:prstGeom>
          <a:solidFill>
            <a:schemeClr val="tx1">
              <a:lumMod val="10000"/>
              <a:lumOff val="90000"/>
            </a:schemeClr>
          </a:solidFill>
        </p:spPr>
        <p:txBody>
          <a:bodyPr/>
          <a:lstStyle/>
          <a:p>
            <a:endParaRPr lang="en-US"/>
          </a:p>
        </p:txBody>
      </p:sp>
      <p:sp>
        <p:nvSpPr>
          <p:cNvPr id="14" name="Picture Placeholder 8">
            <a:extLst>
              <a:ext uri="{FF2B5EF4-FFF2-40B4-BE49-F238E27FC236}">
                <a16:creationId xmlns:a16="http://schemas.microsoft.com/office/drawing/2014/main" id="{79923DF6-8892-932D-7B01-1F307B89C8D5}"/>
              </a:ext>
            </a:extLst>
          </p:cNvPr>
          <p:cNvSpPr>
            <a:spLocks noGrp="1"/>
          </p:cNvSpPr>
          <p:nvPr>
            <p:ph type="pic" sz="quarter" idx="17"/>
          </p:nvPr>
        </p:nvSpPr>
        <p:spPr>
          <a:xfrm>
            <a:off x="3943220" y="1628774"/>
            <a:ext cx="1980000" cy="1800225"/>
          </a:xfrm>
          <a:prstGeom prst="round1Rect">
            <a:avLst/>
          </a:prstGeom>
          <a:solidFill>
            <a:schemeClr val="tx1">
              <a:lumMod val="10000"/>
              <a:lumOff val="90000"/>
            </a:schemeClr>
          </a:solidFill>
        </p:spPr>
        <p:txBody>
          <a:bodyPr/>
          <a:lstStyle/>
          <a:p>
            <a:endParaRPr lang="en-US"/>
          </a:p>
        </p:txBody>
      </p:sp>
      <p:sp>
        <p:nvSpPr>
          <p:cNvPr id="15" name="Picture Placeholder 8">
            <a:extLst>
              <a:ext uri="{FF2B5EF4-FFF2-40B4-BE49-F238E27FC236}">
                <a16:creationId xmlns:a16="http://schemas.microsoft.com/office/drawing/2014/main" id="{C13C8DBE-D592-0F73-3F82-C100E98F8A3D}"/>
              </a:ext>
            </a:extLst>
          </p:cNvPr>
          <p:cNvSpPr>
            <a:spLocks noGrp="1"/>
          </p:cNvSpPr>
          <p:nvPr>
            <p:ph type="pic" sz="quarter" idx="18"/>
          </p:nvPr>
        </p:nvSpPr>
        <p:spPr>
          <a:xfrm>
            <a:off x="6279890" y="1628774"/>
            <a:ext cx="1980000" cy="1800225"/>
          </a:xfrm>
          <a:prstGeom prst="round1Rect">
            <a:avLst/>
          </a:prstGeom>
          <a:solidFill>
            <a:schemeClr val="tx1">
              <a:lumMod val="10000"/>
              <a:lumOff val="90000"/>
            </a:schemeClr>
          </a:solidFill>
        </p:spPr>
        <p:txBody>
          <a:bodyPr/>
          <a:lstStyle/>
          <a:p>
            <a:endParaRPr lang="en-US"/>
          </a:p>
        </p:txBody>
      </p:sp>
      <p:sp>
        <p:nvSpPr>
          <p:cNvPr id="16" name="Picture Placeholder 8">
            <a:extLst>
              <a:ext uri="{FF2B5EF4-FFF2-40B4-BE49-F238E27FC236}">
                <a16:creationId xmlns:a16="http://schemas.microsoft.com/office/drawing/2014/main" id="{CB66FEE5-5ADE-6525-E3FE-0B7700D73BFA}"/>
              </a:ext>
            </a:extLst>
          </p:cNvPr>
          <p:cNvSpPr>
            <a:spLocks noGrp="1"/>
          </p:cNvSpPr>
          <p:nvPr>
            <p:ph type="pic" sz="quarter" idx="19"/>
          </p:nvPr>
        </p:nvSpPr>
        <p:spPr>
          <a:xfrm>
            <a:off x="8616561" y="1628774"/>
            <a:ext cx="1980000" cy="1800225"/>
          </a:xfrm>
          <a:prstGeom prst="round1Rect">
            <a:avLst/>
          </a:prstGeom>
          <a:solidFill>
            <a:schemeClr val="tx1">
              <a:lumMod val="10000"/>
              <a:lumOff val="90000"/>
            </a:schemeClr>
          </a:solidFill>
        </p:spPr>
        <p:txBody>
          <a:bodyPr/>
          <a:lstStyle/>
          <a:p>
            <a:endParaRPr lang="en-US"/>
          </a:p>
        </p:txBody>
      </p:sp>
      <p:sp>
        <p:nvSpPr>
          <p:cNvPr id="4" name="Title 12">
            <a:extLst>
              <a:ext uri="{FF2B5EF4-FFF2-40B4-BE49-F238E27FC236}">
                <a16:creationId xmlns:a16="http://schemas.microsoft.com/office/drawing/2014/main" id="{BEDE96BA-858C-24A5-93BC-61D9FDE97143}"/>
              </a:ext>
            </a:extLst>
          </p:cNvPr>
          <p:cNvSpPr>
            <a:spLocks noGrp="1"/>
          </p:cNvSpPr>
          <p:nvPr>
            <p:ph type="title"/>
          </p:nvPr>
        </p:nvSpPr>
        <p:spPr>
          <a:xfrm>
            <a:off x="1595888" y="732139"/>
            <a:ext cx="5868399"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8220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n Content_whit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BF77EBF-702F-66BA-0D18-326A0A37EB44}"/>
              </a:ext>
            </a:extLst>
          </p:cNvPr>
          <p:cNvSpPr>
            <a:spLocks noGrp="1"/>
          </p:cNvSpPr>
          <p:nvPr>
            <p:ph type="pic" sz="quarter" idx="16"/>
          </p:nvPr>
        </p:nvSpPr>
        <p:spPr>
          <a:xfrm>
            <a:off x="1606549" y="1628774"/>
            <a:ext cx="2700000" cy="2445055"/>
          </a:xfrm>
          <a:prstGeom prst="round1Rect">
            <a:avLst/>
          </a:prstGeom>
          <a:solidFill>
            <a:schemeClr val="tx1">
              <a:lumMod val="10000"/>
              <a:lumOff val="90000"/>
            </a:schemeClr>
          </a:solidFill>
        </p:spPr>
        <p:txBody>
          <a:bodyPr/>
          <a:lstStyle/>
          <a:p>
            <a:endParaRPr lang="en-US"/>
          </a:p>
        </p:txBody>
      </p:sp>
      <p:sp>
        <p:nvSpPr>
          <p:cNvPr id="4" name="Title 12">
            <a:extLst>
              <a:ext uri="{FF2B5EF4-FFF2-40B4-BE49-F238E27FC236}">
                <a16:creationId xmlns:a16="http://schemas.microsoft.com/office/drawing/2014/main" id="{BEDE96BA-858C-24A5-93BC-61D9FDE97143}"/>
              </a:ext>
            </a:extLst>
          </p:cNvPr>
          <p:cNvSpPr>
            <a:spLocks noGrp="1"/>
          </p:cNvSpPr>
          <p:nvPr>
            <p:ph type="title"/>
          </p:nvPr>
        </p:nvSpPr>
        <p:spPr>
          <a:xfrm>
            <a:off x="1595888" y="732139"/>
            <a:ext cx="5850112"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2" name="Picture Placeholder 8">
            <a:extLst>
              <a:ext uri="{FF2B5EF4-FFF2-40B4-BE49-F238E27FC236}">
                <a16:creationId xmlns:a16="http://schemas.microsoft.com/office/drawing/2014/main" id="{CA7F8A60-0D98-1B49-F0A6-E2F1719643F3}"/>
              </a:ext>
            </a:extLst>
          </p:cNvPr>
          <p:cNvSpPr>
            <a:spLocks noGrp="1"/>
          </p:cNvSpPr>
          <p:nvPr>
            <p:ph type="pic" sz="quarter" idx="17"/>
          </p:nvPr>
        </p:nvSpPr>
        <p:spPr>
          <a:xfrm>
            <a:off x="7885451" y="1628775"/>
            <a:ext cx="2700000" cy="2445055"/>
          </a:xfrm>
          <a:prstGeom prst="round1Rect">
            <a:avLst/>
          </a:prstGeom>
          <a:solidFill>
            <a:schemeClr val="tx1">
              <a:lumMod val="10000"/>
              <a:lumOff val="90000"/>
            </a:schemeClr>
          </a:solidFill>
        </p:spPr>
        <p:txBody>
          <a:bodyPr/>
          <a:lstStyle/>
          <a:p>
            <a:endParaRPr lang="en-US"/>
          </a:p>
        </p:txBody>
      </p:sp>
      <p:sp>
        <p:nvSpPr>
          <p:cNvPr id="5" name="Picture Placeholder 8">
            <a:extLst>
              <a:ext uri="{FF2B5EF4-FFF2-40B4-BE49-F238E27FC236}">
                <a16:creationId xmlns:a16="http://schemas.microsoft.com/office/drawing/2014/main" id="{F4FED381-7ED8-9D47-DAFF-483BF5E8568E}"/>
              </a:ext>
            </a:extLst>
          </p:cNvPr>
          <p:cNvSpPr>
            <a:spLocks noGrp="1"/>
          </p:cNvSpPr>
          <p:nvPr>
            <p:ph type="pic" sz="quarter" idx="18"/>
          </p:nvPr>
        </p:nvSpPr>
        <p:spPr>
          <a:xfrm>
            <a:off x="4746000" y="1628775"/>
            <a:ext cx="2700000" cy="2445055"/>
          </a:xfrm>
          <a:prstGeom prst="round1Rect">
            <a:avLst/>
          </a:prstGeom>
          <a:solidFill>
            <a:schemeClr val="tx1">
              <a:lumMod val="10000"/>
              <a:lumOff val="90000"/>
            </a:schemeClr>
          </a:solidFill>
        </p:spPr>
        <p:txBody>
          <a:bodyPr/>
          <a:lstStyle/>
          <a:p>
            <a:endParaRPr lang="en-US"/>
          </a:p>
        </p:txBody>
      </p:sp>
    </p:spTree>
    <p:extLst>
      <p:ext uri="{BB962C8B-B14F-4D97-AF65-F5344CB8AC3E}">
        <p14:creationId xmlns:p14="http://schemas.microsoft.com/office/powerpoint/2010/main" val="304152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FFFFFF"/>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360E108A-00F9-7868-A28C-6F3AE676C986}"/>
              </a:ext>
            </a:extLst>
          </p:cNvPr>
          <p:cNvSpPr>
            <a:spLocks noGrp="1"/>
          </p:cNvSpPr>
          <p:nvPr>
            <p:ph type="pic" sz="quarter" idx="10"/>
          </p:nvPr>
        </p:nvSpPr>
        <p:spPr>
          <a:xfrm>
            <a:off x="7573618" y="0"/>
            <a:ext cx="4640478" cy="4329113"/>
          </a:xfrm>
          <a:prstGeom prst="rect">
            <a:avLst/>
          </a:prstGeom>
          <a:solidFill>
            <a:schemeClr val="tx1">
              <a:lumMod val="10000"/>
              <a:lumOff val="90000"/>
            </a:schemeClr>
          </a:solidFill>
        </p:spPr>
        <p:txBody>
          <a:bodyPr/>
          <a:lstStyle>
            <a:lvl1pPr>
              <a:defRPr>
                <a:noFill/>
              </a:defRPr>
            </a:lvl1pPr>
          </a:lstStyle>
          <a:p>
            <a:endParaRPr lang="en-US" dirty="0"/>
          </a:p>
        </p:txBody>
      </p:sp>
      <p:sp>
        <p:nvSpPr>
          <p:cNvPr id="7" name="Round Single Corner of Rectangle 6">
            <a:extLst>
              <a:ext uri="{FF2B5EF4-FFF2-40B4-BE49-F238E27FC236}">
                <a16:creationId xmlns:a16="http://schemas.microsoft.com/office/drawing/2014/main" id="{24DBE529-0173-05DA-D004-19A19A7C320A}"/>
              </a:ext>
            </a:extLst>
          </p:cNvPr>
          <p:cNvSpPr/>
          <p:nvPr userDrawn="1"/>
        </p:nvSpPr>
        <p:spPr>
          <a:xfrm flipH="1" flipV="1">
            <a:off x="7573617" y="4329111"/>
            <a:ext cx="4640476" cy="1800225"/>
          </a:xfrm>
          <a:prstGeom prst="round1Rect">
            <a:avLst>
              <a:gd name="adj" fmla="val 4118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12">
            <a:extLst>
              <a:ext uri="{FF2B5EF4-FFF2-40B4-BE49-F238E27FC236}">
                <a16:creationId xmlns:a16="http://schemas.microsoft.com/office/drawing/2014/main" id="{F81B3B2B-E35D-CA26-295B-418A43A7E125}"/>
              </a:ext>
            </a:extLst>
          </p:cNvPr>
          <p:cNvSpPr>
            <a:spLocks noGrp="1"/>
          </p:cNvSpPr>
          <p:nvPr>
            <p:ph type="title"/>
          </p:nvPr>
        </p:nvSpPr>
        <p:spPr>
          <a:xfrm>
            <a:off x="1595887" y="1628774"/>
            <a:ext cx="5400225" cy="723727"/>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5" name="Content Placeholder 2">
            <a:extLst>
              <a:ext uri="{FF2B5EF4-FFF2-40B4-BE49-F238E27FC236}">
                <a16:creationId xmlns:a16="http://schemas.microsoft.com/office/drawing/2014/main" id="{72BEEA2C-E8BD-CF60-A68D-A27839EAC47D}"/>
              </a:ext>
            </a:extLst>
          </p:cNvPr>
          <p:cNvSpPr>
            <a:spLocks noGrp="1"/>
          </p:cNvSpPr>
          <p:nvPr>
            <p:ph idx="1"/>
          </p:nvPr>
        </p:nvSpPr>
        <p:spPr>
          <a:xfrm>
            <a:off x="1595887" y="2529592"/>
            <a:ext cx="4500563" cy="3599746"/>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2" name="Picture 1" descr="A blue and white logo&#10;&#10;Description automatically generated">
            <a:extLst>
              <a:ext uri="{FF2B5EF4-FFF2-40B4-BE49-F238E27FC236}">
                <a16:creationId xmlns:a16="http://schemas.microsoft.com/office/drawing/2014/main" id="{CC39D0CD-9A7F-B258-FA21-01AB51B317FE}"/>
              </a:ext>
            </a:extLst>
          </p:cNvPr>
          <p:cNvPicPr>
            <a:picLocks noChangeAspect="1"/>
          </p:cNvPicPr>
          <p:nvPr userDrawn="1"/>
        </p:nvPicPr>
        <p:blipFill>
          <a:blip r:embed="rId2"/>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401679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1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FFFFFF"/>
        </a:solidFill>
        <a:effectLst/>
      </p:bgPr>
    </p:bg>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D949DEB9-1857-8D73-014E-DDDCAAAFF088}"/>
              </a:ext>
            </a:extLst>
          </p:cNvPr>
          <p:cNvSpPr>
            <a:spLocks noGrp="1"/>
          </p:cNvSpPr>
          <p:nvPr>
            <p:ph type="title"/>
          </p:nvPr>
        </p:nvSpPr>
        <p:spPr>
          <a:xfrm>
            <a:off x="695325" y="728663"/>
            <a:ext cx="6679510"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505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35C1C58A-C305-8682-A220-E7F558948CF3}"/>
              </a:ext>
            </a:extLst>
          </p:cNvPr>
          <p:cNvSpPr/>
          <p:nvPr userDrawn="1"/>
        </p:nvSpPr>
        <p:spPr>
          <a:xfrm flipH="1" flipV="1">
            <a:off x="695325" y="0"/>
            <a:ext cx="11496675" cy="1627208"/>
          </a:xfrm>
          <a:prstGeom prst="round1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7B46C2B-DEF1-8ADB-046B-8D509133747C}"/>
              </a:ext>
            </a:extLst>
          </p:cNvPr>
          <p:cNvSpPr>
            <a:spLocks noGrp="1"/>
          </p:cNvSpPr>
          <p:nvPr>
            <p:ph type="title"/>
          </p:nvPr>
        </p:nvSpPr>
        <p:spPr>
          <a:xfrm>
            <a:off x="1618588" y="566115"/>
            <a:ext cx="5895395" cy="720000"/>
          </a:xfrm>
          <a:prstGeom prst="rect">
            <a:avLst/>
          </a:prstGeom>
        </p:spPr>
        <p:txBody>
          <a:bodyPr lIns="0" tIns="0" rIns="0" bIns="0" anchor="t" anchorCtr="0">
            <a:noAutofit/>
          </a:bodyPr>
          <a:lstStyle>
            <a:lvl1pPr>
              <a:defRPr sz="2400">
                <a:solidFill>
                  <a:schemeClr val="accent1"/>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FB4B5FC6-4525-3D62-F89A-BDEC7968AD06}"/>
              </a:ext>
            </a:extLst>
          </p:cNvPr>
          <p:cNvSpPr>
            <a:spLocks noGrp="1"/>
          </p:cNvSpPr>
          <p:nvPr>
            <p:ph idx="1"/>
          </p:nvPr>
        </p:nvSpPr>
        <p:spPr>
          <a:xfrm>
            <a:off x="1595438" y="2529592"/>
            <a:ext cx="4319225" cy="3142003"/>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1" name="Content Placeholder 2">
            <a:extLst>
              <a:ext uri="{FF2B5EF4-FFF2-40B4-BE49-F238E27FC236}">
                <a16:creationId xmlns:a16="http://schemas.microsoft.com/office/drawing/2014/main" id="{ABD775C6-26B0-EA18-559A-D1CF40E6455A}"/>
              </a:ext>
            </a:extLst>
          </p:cNvPr>
          <p:cNvSpPr>
            <a:spLocks noGrp="1"/>
          </p:cNvSpPr>
          <p:nvPr>
            <p:ph idx="10"/>
          </p:nvPr>
        </p:nvSpPr>
        <p:spPr>
          <a:xfrm>
            <a:off x="6096000" y="2528888"/>
            <a:ext cx="4319225" cy="3142003"/>
          </a:xfrm>
          <a:prstGeom prst="rect">
            <a:avLst/>
          </a:prstGeom>
        </p:spPr>
        <p:txBody>
          <a:bodyPr lIns="0" tIns="0" rIns="0" bIns="0">
            <a:noAutofit/>
          </a:bodyPr>
          <a:lstStyle>
            <a:lvl1pPr>
              <a:lnSpc>
                <a:spcPct val="100000"/>
              </a:lnSpc>
              <a:spcBef>
                <a:spcPts val="600"/>
              </a:spcBef>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2" name="Picture 1">
            <a:extLst>
              <a:ext uri="{FF2B5EF4-FFF2-40B4-BE49-F238E27FC236}">
                <a16:creationId xmlns:a16="http://schemas.microsoft.com/office/drawing/2014/main" id="{7C14616E-474A-52B0-7E01-A073705A5A96}"/>
              </a:ext>
            </a:extLst>
          </p:cNvPr>
          <p:cNvPicPr>
            <a:picLocks noChangeAspect="1"/>
          </p:cNvPicPr>
          <p:nvPr userDrawn="1"/>
        </p:nvPicPr>
        <p:blipFill>
          <a:blip r:embed="rId2"/>
          <a:srcRect/>
          <a:stretch/>
        </p:blipFill>
        <p:spPr>
          <a:xfrm>
            <a:off x="7971183" y="339311"/>
            <a:ext cx="3885855" cy="666146"/>
          </a:xfrm>
          <a:prstGeom prst="rect">
            <a:avLst/>
          </a:prstGeom>
        </p:spPr>
      </p:pic>
    </p:spTree>
    <p:extLst>
      <p:ext uri="{BB962C8B-B14F-4D97-AF65-F5344CB8AC3E}">
        <p14:creationId xmlns:p14="http://schemas.microsoft.com/office/powerpoint/2010/main" val="349112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5DDE261-EBE1-DD45-8230-200457624FF4}"/>
              </a:ext>
            </a:extLst>
          </p:cNvPr>
          <p:cNvSpPr>
            <a:spLocks noGrp="1"/>
          </p:cNvSpPr>
          <p:nvPr>
            <p:ph type="pic" sz="quarter" idx="10"/>
          </p:nvPr>
        </p:nvSpPr>
        <p:spPr>
          <a:xfrm>
            <a:off x="6096001" y="0"/>
            <a:ext cx="6096000" cy="6858000"/>
          </a:xfrm>
          <a:prstGeom prst="rect">
            <a:avLst/>
          </a:prstGeom>
          <a:solidFill>
            <a:schemeClr val="tx1">
              <a:lumMod val="10000"/>
              <a:lumOff val="90000"/>
            </a:schemeClr>
          </a:solidFill>
        </p:spPr>
        <p:txBody>
          <a:bodyPr/>
          <a:lstStyle>
            <a:lvl1pPr>
              <a:defRPr>
                <a:noFill/>
              </a:defRPr>
            </a:lvl1pPr>
          </a:lstStyle>
          <a:p>
            <a:endParaRPr lang="en-US"/>
          </a:p>
        </p:txBody>
      </p:sp>
      <p:sp>
        <p:nvSpPr>
          <p:cNvPr id="8" name="Title 12">
            <a:extLst>
              <a:ext uri="{FF2B5EF4-FFF2-40B4-BE49-F238E27FC236}">
                <a16:creationId xmlns:a16="http://schemas.microsoft.com/office/drawing/2014/main" id="{32717C49-5043-A9C9-5260-A56FADBAC581}"/>
              </a:ext>
            </a:extLst>
          </p:cNvPr>
          <p:cNvSpPr>
            <a:spLocks noGrp="1"/>
          </p:cNvSpPr>
          <p:nvPr>
            <p:ph type="title"/>
          </p:nvPr>
        </p:nvSpPr>
        <p:spPr>
          <a:xfrm>
            <a:off x="695776" y="1628775"/>
            <a:ext cx="4987269"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157428FE-C785-B5A5-37C5-E0B1EED810BA}"/>
              </a:ext>
            </a:extLst>
          </p:cNvPr>
          <p:cNvSpPr>
            <a:spLocks noGrp="1"/>
          </p:cNvSpPr>
          <p:nvPr>
            <p:ph idx="1"/>
          </p:nvPr>
        </p:nvSpPr>
        <p:spPr>
          <a:xfrm>
            <a:off x="696001"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3" name="Picture 2" descr="A blue and white logo&#10;&#10;Description automatically generated">
            <a:extLst>
              <a:ext uri="{FF2B5EF4-FFF2-40B4-BE49-F238E27FC236}">
                <a16:creationId xmlns:a16="http://schemas.microsoft.com/office/drawing/2014/main" id="{BC040A40-9ED3-735A-E9E8-9D78C9F6CD26}"/>
              </a:ext>
            </a:extLst>
          </p:cNvPr>
          <p:cNvPicPr>
            <a:picLocks noChangeAspect="1"/>
          </p:cNvPicPr>
          <p:nvPr userDrawn="1"/>
        </p:nvPicPr>
        <p:blipFill>
          <a:blip r:embed="rId2"/>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17482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5DDE261-EBE1-DD45-8230-200457624FF4}"/>
              </a:ext>
            </a:extLst>
          </p:cNvPr>
          <p:cNvSpPr>
            <a:spLocks noGrp="1"/>
          </p:cNvSpPr>
          <p:nvPr>
            <p:ph type="pic" sz="quarter" idx="10"/>
          </p:nvPr>
        </p:nvSpPr>
        <p:spPr>
          <a:xfrm>
            <a:off x="0" y="0"/>
            <a:ext cx="6096000" cy="6858000"/>
          </a:xfrm>
          <a:prstGeom prst="rect">
            <a:avLst/>
          </a:prstGeom>
          <a:solidFill>
            <a:schemeClr val="tx1">
              <a:lumMod val="10000"/>
              <a:lumOff val="90000"/>
            </a:schemeClr>
          </a:solidFill>
        </p:spPr>
        <p:txBody>
          <a:bodyPr/>
          <a:lstStyle>
            <a:lvl1pPr>
              <a:defRPr>
                <a:noFill/>
              </a:defRPr>
            </a:lvl1pPr>
          </a:lstStyle>
          <a:p>
            <a:endParaRPr lang="en-US"/>
          </a:p>
        </p:txBody>
      </p:sp>
      <p:sp>
        <p:nvSpPr>
          <p:cNvPr id="8" name="Title 12">
            <a:extLst>
              <a:ext uri="{FF2B5EF4-FFF2-40B4-BE49-F238E27FC236}">
                <a16:creationId xmlns:a16="http://schemas.microsoft.com/office/drawing/2014/main" id="{32717C49-5043-A9C9-5260-A56FADBAC581}"/>
              </a:ext>
            </a:extLst>
          </p:cNvPr>
          <p:cNvSpPr>
            <a:spLocks noGrp="1"/>
          </p:cNvSpPr>
          <p:nvPr>
            <p:ph type="title"/>
          </p:nvPr>
        </p:nvSpPr>
        <p:spPr>
          <a:xfrm>
            <a:off x="6996114" y="1628775"/>
            <a:ext cx="4500564"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157428FE-C785-B5A5-37C5-E0B1EED810BA}"/>
              </a:ext>
            </a:extLst>
          </p:cNvPr>
          <p:cNvSpPr>
            <a:spLocks noGrp="1"/>
          </p:cNvSpPr>
          <p:nvPr>
            <p:ph idx="1"/>
          </p:nvPr>
        </p:nvSpPr>
        <p:spPr>
          <a:xfrm>
            <a:off x="6996338"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3" name="Picture 2" descr="A blue and white logo&#10;&#10;Description automatically generated">
            <a:extLst>
              <a:ext uri="{FF2B5EF4-FFF2-40B4-BE49-F238E27FC236}">
                <a16:creationId xmlns:a16="http://schemas.microsoft.com/office/drawing/2014/main" id="{D6B1BCFF-395C-152E-BA31-A40C34E2A1EE}"/>
              </a:ext>
            </a:extLst>
          </p:cNvPr>
          <p:cNvPicPr>
            <a:picLocks noChangeAspect="1"/>
          </p:cNvPicPr>
          <p:nvPr userDrawn="1"/>
        </p:nvPicPr>
        <p:blipFill>
          <a:blip r:embed="rId2"/>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18907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FF7BA04-3A61-878A-F27E-40637B64966E}"/>
              </a:ext>
            </a:extLst>
          </p:cNvPr>
          <p:cNvSpPr>
            <a:spLocks noGrp="1"/>
          </p:cNvSpPr>
          <p:nvPr>
            <p:ph type="pic" sz="quarter" idx="11"/>
          </p:nvPr>
        </p:nvSpPr>
        <p:spPr>
          <a:xfrm>
            <a:off x="0" y="1"/>
            <a:ext cx="4295775" cy="6857999"/>
          </a:xfrm>
          <a:prstGeom prst="round2DiagRect">
            <a:avLst>
              <a:gd name="adj1" fmla="val 0"/>
              <a:gd name="adj2" fmla="val 0"/>
            </a:avLst>
          </a:prstGeom>
          <a:solidFill>
            <a:schemeClr val="tx1">
              <a:lumMod val="10000"/>
              <a:lumOff val="90000"/>
            </a:schemeClr>
          </a:solidFill>
        </p:spPr>
        <p:txBody>
          <a:bodyPr/>
          <a:lstStyle/>
          <a:p>
            <a:endParaRPr lang="en-US" dirty="0"/>
          </a:p>
        </p:txBody>
      </p:sp>
      <p:sp>
        <p:nvSpPr>
          <p:cNvPr id="7" name="Title 12">
            <a:extLst>
              <a:ext uri="{FF2B5EF4-FFF2-40B4-BE49-F238E27FC236}">
                <a16:creationId xmlns:a16="http://schemas.microsoft.com/office/drawing/2014/main" id="{DC98170E-A4CA-8DB9-97C3-3AF21DAACEC4}"/>
              </a:ext>
            </a:extLst>
          </p:cNvPr>
          <p:cNvSpPr>
            <a:spLocks noGrp="1"/>
          </p:cNvSpPr>
          <p:nvPr>
            <p:ph type="title"/>
          </p:nvPr>
        </p:nvSpPr>
        <p:spPr>
          <a:xfrm>
            <a:off x="5195889" y="1628775"/>
            <a:ext cx="5400675" cy="72000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4" name="Content Placeholder 2">
            <a:extLst>
              <a:ext uri="{FF2B5EF4-FFF2-40B4-BE49-F238E27FC236}">
                <a16:creationId xmlns:a16="http://schemas.microsoft.com/office/drawing/2014/main" id="{24DBA96E-630D-AEEB-2AB8-14890A18F06B}"/>
              </a:ext>
            </a:extLst>
          </p:cNvPr>
          <p:cNvSpPr>
            <a:spLocks noGrp="1"/>
          </p:cNvSpPr>
          <p:nvPr>
            <p:ph idx="1"/>
          </p:nvPr>
        </p:nvSpPr>
        <p:spPr>
          <a:xfrm>
            <a:off x="5196115" y="2529592"/>
            <a:ext cx="5400449"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721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_whit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9E79B2-665C-0008-655D-3D11471A3B18}"/>
              </a:ext>
            </a:extLst>
          </p:cNvPr>
          <p:cNvSpPr>
            <a:spLocks noGrp="1"/>
          </p:cNvSpPr>
          <p:nvPr>
            <p:ph type="pic" sz="quarter" idx="10"/>
          </p:nvPr>
        </p:nvSpPr>
        <p:spPr>
          <a:xfrm>
            <a:off x="0" y="0"/>
            <a:ext cx="4295775" cy="6129338"/>
          </a:xfrm>
          <a:custGeom>
            <a:avLst/>
            <a:gdLst>
              <a:gd name="connsiteX0" fmla="*/ 0 w 4295775"/>
              <a:gd name="connsiteY0" fmla="*/ 0 h 6129338"/>
              <a:gd name="connsiteX1" fmla="*/ 1595438 w 4295775"/>
              <a:gd name="connsiteY1" fmla="*/ 0 h 6129338"/>
              <a:gd name="connsiteX2" fmla="*/ 1595438 w 4295775"/>
              <a:gd name="connsiteY2" fmla="*/ 2675 h 6129338"/>
              <a:gd name="connsiteX3" fmla="*/ 4295775 w 4295775"/>
              <a:gd name="connsiteY3" fmla="*/ 0 h 6129338"/>
              <a:gd name="connsiteX4" fmla="*/ 4295775 w 4295775"/>
              <a:gd name="connsiteY4" fmla="*/ 5053464 h 6129338"/>
              <a:gd name="connsiteX5" fmla="*/ 3259817 w 4295775"/>
              <a:gd name="connsiteY5" fmla="*/ 6129338 h 6129338"/>
              <a:gd name="connsiteX6" fmla="*/ 1595438 w 4295775"/>
              <a:gd name="connsiteY6" fmla="*/ 6129338 h 6129338"/>
              <a:gd name="connsiteX7" fmla="*/ 900749 w 4295775"/>
              <a:gd name="connsiteY7" fmla="*/ 6129338 h 6129338"/>
              <a:gd name="connsiteX8" fmla="*/ 0 w 4295775"/>
              <a:gd name="connsiteY8" fmla="*/ 6129338 h 612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5775" h="6129338">
                <a:moveTo>
                  <a:pt x="0" y="0"/>
                </a:moveTo>
                <a:lnTo>
                  <a:pt x="1595438" y="0"/>
                </a:lnTo>
                <a:lnTo>
                  <a:pt x="1595438" y="2675"/>
                </a:lnTo>
                <a:lnTo>
                  <a:pt x="4295775" y="0"/>
                </a:lnTo>
                <a:lnTo>
                  <a:pt x="4295775" y="5053464"/>
                </a:lnTo>
                <a:cubicBezTo>
                  <a:pt x="4295775" y="5647653"/>
                  <a:pt x="3831961" y="6129338"/>
                  <a:pt x="3259817" y="6129338"/>
                </a:cubicBezTo>
                <a:lnTo>
                  <a:pt x="1595438" y="6129338"/>
                </a:lnTo>
                <a:lnTo>
                  <a:pt x="900749" y="6129338"/>
                </a:lnTo>
                <a:lnTo>
                  <a:pt x="0" y="6129338"/>
                </a:lnTo>
                <a:close/>
              </a:path>
            </a:pathLst>
          </a:custGeom>
          <a:solidFill>
            <a:schemeClr val="tx1">
              <a:lumMod val="10000"/>
              <a:lumOff val="90000"/>
            </a:schemeClr>
          </a:solidFill>
        </p:spPr>
        <p:txBody>
          <a:bodyPr wrap="square">
            <a:noAutofit/>
          </a:bodyPr>
          <a:lstStyle/>
          <a:p>
            <a:endParaRPr lang="en-US" dirty="0"/>
          </a:p>
        </p:txBody>
      </p:sp>
      <p:sp>
        <p:nvSpPr>
          <p:cNvPr id="4" name="Title 12">
            <a:extLst>
              <a:ext uri="{FF2B5EF4-FFF2-40B4-BE49-F238E27FC236}">
                <a16:creationId xmlns:a16="http://schemas.microsoft.com/office/drawing/2014/main" id="{957EFF15-EF70-B068-A7D5-ACA322AFA812}"/>
              </a:ext>
            </a:extLst>
          </p:cNvPr>
          <p:cNvSpPr>
            <a:spLocks noGrp="1"/>
          </p:cNvSpPr>
          <p:nvPr>
            <p:ph type="title"/>
          </p:nvPr>
        </p:nvSpPr>
        <p:spPr>
          <a:xfrm>
            <a:off x="5196337" y="1628775"/>
            <a:ext cx="5400225" cy="756978"/>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5" name="Content Placeholder 2">
            <a:extLst>
              <a:ext uri="{FF2B5EF4-FFF2-40B4-BE49-F238E27FC236}">
                <a16:creationId xmlns:a16="http://schemas.microsoft.com/office/drawing/2014/main" id="{C13321E0-706B-35A2-1FEB-46C3D0A935A4}"/>
              </a:ext>
            </a:extLst>
          </p:cNvPr>
          <p:cNvSpPr>
            <a:spLocks noGrp="1"/>
          </p:cNvSpPr>
          <p:nvPr>
            <p:ph idx="1"/>
          </p:nvPr>
        </p:nvSpPr>
        <p:spPr>
          <a:xfrm>
            <a:off x="519656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01393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_white">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FF7BA04-3A61-878A-F27E-40637B64966E}"/>
              </a:ext>
            </a:extLst>
          </p:cNvPr>
          <p:cNvSpPr>
            <a:spLocks noGrp="1"/>
          </p:cNvSpPr>
          <p:nvPr>
            <p:ph type="pic" sz="quarter" idx="11"/>
          </p:nvPr>
        </p:nvSpPr>
        <p:spPr>
          <a:xfrm>
            <a:off x="334963" y="333375"/>
            <a:ext cx="4860925" cy="6191250"/>
          </a:xfrm>
          <a:prstGeom prst="round2DiagRect">
            <a:avLst>
              <a:gd name="adj1" fmla="val 18325"/>
              <a:gd name="adj2" fmla="val 0"/>
            </a:avLst>
          </a:prstGeom>
          <a:solidFill>
            <a:schemeClr val="tx1">
              <a:lumMod val="10000"/>
              <a:lumOff val="90000"/>
            </a:schemeClr>
          </a:solidFill>
        </p:spPr>
        <p:txBody>
          <a:bodyPr/>
          <a:lstStyle/>
          <a:p>
            <a:endParaRPr lang="en-US" dirty="0"/>
          </a:p>
        </p:txBody>
      </p:sp>
      <p:sp>
        <p:nvSpPr>
          <p:cNvPr id="2" name="Title 12">
            <a:extLst>
              <a:ext uri="{FF2B5EF4-FFF2-40B4-BE49-F238E27FC236}">
                <a16:creationId xmlns:a16="http://schemas.microsoft.com/office/drawing/2014/main" id="{498802AB-88B9-4BFE-1EC1-E87E5405BD3F}"/>
              </a:ext>
            </a:extLst>
          </p:cNvPr>
          <p:cNvSpPr>
            <a:spLocks noGrp="1"/>
          </p:cNvSpPr>
          <p:nvPr>
            <p:ph type="title"/>
          </p:nvPr>
        </p:nvSpPr>
        <p:spPr>
          <a:xfrm>
            <a:off x="6096000" y="1628255"/>
            <a:ext cx="5400225" cy="756978"/>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4" name="Content Placeholder 2">
            <a:extLst>
              <a:ext uri="{FF2B5EF4-FFF2-40B4-BE49-F238E27FC236}">
                <a16:creationId xmlns:a16="http://schemas.microsoft.com/office/drawing/2014/main" id="{95A3E41E-4C44-45F1-4E21-7BA1CBE07132}"/>
              </a:ext>
            </a:extLst>
          </p:cNvPr>
          <p:cNvSpPr>
            <a:spLocks noGrp="1"/>
          </p:cNvSpPr>
          <p:nvPr>
            <p:ph idx="1"/>
          </p:nvPr>
        </p:nvSpPr>
        <p:spPr>
          <a:xfrm>
            <a:off x="6096226" y="252907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93829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FFFFFF"/>
        </a:solidFill>
        <a:effectLst/>
      </p:bgPr>
    </p:bg>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DDD0BEC-89F7-2901-1A2A-F90A436C4C6E}"/>
              </a:ext>
            </a:extLst>
          </p:cNvPr>
          <p:cNvSpPr/>
          <p:nvPr userDrawn="1"/>
        </p:nvSpPr>
        <p:spPr>
          <a:xfrm rot="10800000" flipV="1">
            <a:off x="7896222" y="1628775"/>
            <a:ext cx="4295775" cy="5229225"/>
          </a:xfrm>
          <a:prstGeom prst="round1Rect">
            <a:avLst>
              <a:gd name="adj" fmla="val 208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2">
            <a:extLst>
              <a:ext uri="{FF2B5EF4-FFF2-40B4-BE49-F238E27FC236}">
                <a16:creationId xmlns:a16="http://schemas.microsoft.com/office/drawing/2014/main" id="{B794209B-F373-3DE8-86AF-B0713DF4186D}"/>
              </a:ext>
            </a:extLst>
          </p:cNvPr>
          <p:cNvSpPr>
            <a:spLocks noGrp="1"/>
          </p:cNvSpPr>
          <p:nvPr>
            <p:ph type="title"/>
          </p:nvPr>
        </p:nvSpPr>
        <p:spPr>
          <a:xfrm>
            <a:off x="1595887" y="1628775"/>
            <a:ext cx="5400225" cy="732040"/>
          </a:xfrm>
          <a:prstGeom prst="rect">
            <a:avLst/>
          </a:prstGeom>
        </p:spPr>
        <p:txBody>
          <a:bodyPr lIns="0" tIns="0" rIns="0" bIns="0" anchor="t" anchorCtr="0">
            <a:noAutofit/>
          </a:bodyPr>
          <a:lstStyle>
            <a:lvl1pPr>
              <a:defRPr sz="2800">
                <a:solidFill>
                  <a:schemeClr val="tx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18612BC-7D4C-0347-C1B5-A0D1A3797D17}"/>
              </a:ext>
            </a:extLst>
          </p:cNvPr>
          <p:cNvSpPr>
            <a:spLocks noGrp="1"/>
          </p:cNvSpPr>
          <p:nvPr>
            <p:ph idx="1"/>
          </p:nvPr>
        </p:nvSpPr>
        <p:spPr>
          <a:xfrm>
            <a:off x="1596113" y="2529592"/>
            <a:ext cx="4500563" cy="3599746"/>
          </a:xfrm>
          <a:prstGeom prst="rect">
            <a:avLst/>
          </a:prstGeom>
        </p:spPr>
        <p:txBody>
          <a:bodyPr lIns="0" tIns="0" rIns="0" bIns="0">
            <a:noAutofit/>
          </a:bodyPr>
          <a:lstStyle>
            <a:lvl1pPr marL="0" indent="0">
              <a:lnSpc>
                <a:spcPct val="100000"/>
              </a:lnSpc>
              <a:spcBef>
                <a:spcPts val="600"/>
              </a:spcBef>
              <a:buNone/>
              <a:defRPr sz="1800">
                <a:solidFill>
                  <a:srgbClr val="000000"/>
                </a:solidFill>
              </a:defRPr>
            </a:lvl1pPr>
            <a:lvl2pPr>
              <a:lnSpc>
                <a:spcPct val="100000"/>
              </a:lnSpc>
              <a:spcBef>
                <a:spcPts val="600"/>
              </a:spcBef>
              <a:defRPr sz="1600">
                <a:solidFill>
                  <a:srgbClr val="000000"/>
                </a:solidFill>
              </a:defRPr>
            </a:lvl2pPr>
            <a:lvl3pPr>
              <a:lnSpc>
                <a:spcPct val="100000"/>
              </a:lnSpc>
              <a:spcBef>
                <a:spcPts val="600"/>
              </a:spcBef>
              <a:defRPr sz="1400">
                <a:solidFill>
                  <a:srgbClr val="000000"/>
                </a:solidFill>
              </a:defRPr>
            </a:lvl3pPr>
            <a:lvl4pPr>
              <a:lnSpc>
                <a:spcPct val="100000"/>
              </a:lnSpc>
              <a:spcBef>
                <a:spcPts val="600"/>
              </a:spcBef>
              <a:defRPr sz="1200">
                <a:solidFill>
                  <a:srgbClr val="000000"/>
                </a:solidFill>
              </a:defRPr>
            </a:lvl4pPr>
            <a:lvl5pPr>
              <a:lnSpc>
                <a:spcPct val="100000"/>
              </a:lnSpc>
              <a:spcBef>
                <a:spcPts val="600"/>
              </a:spcBef>
              <a:defRPr sz="1800">
                <a:solidFill>
                  <a:srgbClr val="000000"/>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49553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39A354B-8F26-6AB2-D67B-55F28A2AD5DF}"/>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US" sz="1200">
                <a:solidFill>
                  <a:srgbClr val="FF0000"/>
                </a:solidFill>
                <a:latin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8982860E-686B-F26E-9543-FC04A1B6B959}"/>
              </a:ext>
            </a:extLst>
          </p:cNvPr>
          <p:cNvSpPr txBox="1"/>
          <p:nvPr userDrawn="1">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US" sz="1200">
                <a:solidFill>
                  <a:srgbClr val="FF0000"/>
                </a:solidFill>
                <a:latin typeface="Calibri" panose="020F0502020204030204" pitchFamily="34" charset="0"/>
                <a:cs typeface="Calibri" panose="020F0502020204030204" pitchFamily="34" charset="0"/>
              </a:rPr>
              <a:t>OFFICIAL</a:t>
            </a:r>
          </a:p>
        </p:txBody>
      </p:sp>
      <p:pic>
        <p:nvPicPr>
          <p:cNvPr id="7" name="Picture 6" descr="A blue and white logo&#10;&#10;Description automatically generated">
            <a:extLst>
              <a:ext uri="{FF2B5EF4-FFF2-40B4-BE49-F238E27FC236}">
                <a16:creationId xmlns:a16="http://schemas.microsoft.com/office/drawing/2014/main" id="{55AFE674-4BA7-9C5F-3A70-F2E974AC050A}"/>
              </a:ext>
            </a:extLst>
          </p:cNvPr>
          <p:cNvPicPr>
            <a:picLocks noChangeAspect="1"/>
          </p:cNvPicPr>
          <p:nvPr userDrawn="1"/>
        </p:nvPicPr>
        <p:blipFill>
          <a:blip r:embed="rId18"/>
          <a:stretch>
            <a:fillRect/>
          </a:stretch>
        </p:blipFill>
        <p:spPr>
          <a:xfrm>
            <a:off x="7971183" y="339311"/>
            <a:ext cx="3885855" cy="666147"/>
          </a:xfrm>
          <a:prstGeom prst="rect">
            <a:avLst/>
          </a:prstGeom>
        </p:spPr>
      </p:pic>
    </p:spTree>
    <p:extLst>
      <p:ext uri="{BB962C8B-B14F-4D97-AF65-F5344CB8AC3E}">
        <p14:creationId xmlns:p14="http://schemas.microsoft.com/office/powerpoint/2010/main" val="736091278"/>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4" r:id="rId3"/>
    <p:sldLayoutId id="2147483655" r:id="rId4"/>
    <p:sldLayoutId id="2147483710" r:id="rId5"/>
    <p:sldLayoutId id="2147483668" r:id="rId6"/>
    <p:sldLayoutId id="2147483701" r:id="rId7"/>
    <p:sldLayoutId id="2147483702" r:id="rId8"/>
    <p:sldLayoutId id="2147483703" r:id="rId9"/>
    <p:sldLayoutId id="2147483711" r:id="rId10"/>
    <p:sldLayoutId id="2147483707" r:id="rId11"/>
    <p:sldLayoutId id="2147483712" r:id="rId12"/>
    <p:sldLayoutId id="2147483666" r:id="rId13"/>
    <p:sldLayoutId id="2147483709" r:id="rId14"/>
    <p:sldLayoutId id="2147483656" r:id="rId15"/>
    <p:sldLayoutId id="2147483699"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1" userDrawn="1">
          <p15:clr>
            <a:srgbClr val="F26B43"/>
          </p15:clr>
        </p15:guide>
        <p15:guide id="4" pos="7469" userDrawn="1">
          <p15:clr>
            <a:srgbClr val="F26B43"/>
          </p15:clr>
        </p15:guide>
        <p15:guide id="5" orient="horz" pos="210">
          <p15:clr>
            <a:srgbClr val="F26B43"/>
          </p15:clr>
        </p15:guide>
        <p15:guide id="6" orient="horz" pos="4110">
          <p15:clr>
            <a:srgbClr val="F26B43"/>
          </p15:clr>
        </p15:guide>
        <p15:guide id="7" orient="horz" pos="459" userDrawn="1">
          <p15:clr>
            <a:srgbClr val="F26B43"/>
          </p15:clr>
        </p15:guide>
        <p15:guide id="8" pos="438" userDrawn="1">
          <p15:clr>
            <a:srgbClr val="F26B43"/>
          </p15:clr>
        </p15:guide>
        <p15:guide id="9" orient="horz" pos="3861" userDrawn="1">
          <p15:clr>
            <a:srgbClr val="F26B43"/>
          </p15:clr>
        </p15:guide>
        <p15:guide id="10" orient="horz" pos="1593" userDrawn="1">
          <p15:clr>
            <a:srgbClr val="F26B43"/>
          </p15:clr>
        </p15:guide>
        <p15:guide id="11" orient="horz" pos="2727" userDrawn="1">
          <p15:clr>
            <a:srgbClr val="F26B43"/>
          </p15:clr>
        </p15:guide>
        <p15:guide id="12" pos="3273" userDrawn="1">
          <p15:clr>
            <a:srgbClr val="F26B43"/>
          </p15:clr>
        </p15:guide>
        <p15:guide id="13" pos="2706" userDrawn="1">
          <p15:clr>
            <a:srgbClr val="F26B43"/>
          </p15:clr>
        </p15:guide>
        <p15:guide id="14" pos="4407" userDrawn="1">
          <p15:clr>
            <a:srgbClr val="F26B43"/>
          </p15:clr>
        </p15:guide>
        <p15:guide id="15" pos="7242">
          <p15:clr>
            <a:srgbClr val="F26B43"/>
          </p15:clr>
        </p15:guide>
        <p15:guide id="16" pos="4974" userDrawn="1">
          <p15:clr>
            <a:srgbClr val="F26B43"/>
          </p15:clr>
        </p15:guide>
        <p15:guide id="17" orient="horz" pos="1026" userDrawn="1">
          <p15:clr>
            <a:srgbClr val="F26B43"/>
          </p15:clr>
        </p15:guide>
        <p15:guide id="18" orient="horz" pos="3294" userDrawn="1">
          <p15:clr>
            <a:srgbClr val="F26B43"/>
          </p15:clr>
        </p15:guide>
        <p15:guide id="19" pos="5541" userDrawn="1">
          <p15:clr>
            <a:srgbClr val="F26B43"/>
          </p15:clr>
        </p15:guide>
        <p15:guide id="20" orient="horz" pos="346" userDrawn="1">
          <p15:clr>
            <a:srgbClr val="F26B43"/>
          </p15:clr>
        </p15:guide>
        <p15:guide id="21" orient="horz" pos="3974" userDrawn="1">
          <p15:clr>
            <a:srgbClr val="F26B43"/>
          </p15:clr>
        </p15:guide>
        <p15:guide id="22" pos="2139" userDrawn="1">
          <p15:clr>
            <a:srgbClr val="F26B43"/>
          </p15:clr>
        </p15:guide>
        <p15:guide id="23" pos="1572" userDrawn="1">
          <p15:clr>
            <a:srgbClr val="F26B43"/>
          </p15:clr>
        </p15:guide>
        <p15:guide id="24" pos="1005" userDrawn="1">
          <p15:clr>
            <a:srgbClr val="F26B43"/>
          </p15:clr>
        </p15:guide>
        <p15:guide id="25" pos="6108" userDrawn="1">
          <p15:clr>
            <a:srgbClr val="F26B43"/>
          </p15:clr>
        </p15:guide>
        <p15:guide id="26" pos="325" userDrawn="1">
          <p15:clr>
            <a:srgbClr val="F26B43"/>
          </p15:clr>
        </p15:guide>
        <p15:guide id="27" pos="7355" userDrawn="1">
          <p15:clr>
            <a:srgbClr val="F26B43"/>
          </p15:clr>
        </p15:guide>
        <p15:guide id="28" pos="667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6236E6A-CCCE-7112-3252-C9071F5F7AD5}"/>
              </a:ext>
            </a:extLst>
          </p:cNvPr>
          <p:cNvSpPr txBox="1">
            <a:spLocks/>
          </p:cNvSpPr>
          <p:nvPr/>
        </p:nvSpPr>
        <p:spPr>
          <a:xfrm>
            <a:off x="228600" y="5684965"/>
            <a:ext cx="9872663" cy="44437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nSpc>
                <a:spcPts val="4000"/>
              </a:lnSpc>
            </a:pPr>
            <a:r>
              <a:rPr lang="en-US" sz="2400" dirty="0"/>
              <a:t>BSBMED301 Interpret and apply medical terminology appropriately</a:t>
            </a:r>
          </a:p>
        </p:txBody>
      </p:sp>
      <p:sp>
        <p:nvSpPr>
          <p:cNvPr id="5" name="TextBox 4">
            <a:extLst>
              <a:ext uri="{FF2B5EF4-FFF2-40B4-BE49-F238E27FC236}">
                <a16:creationId xmlns:a16="http://schemas.microsoft.com/office/drawing/2014/main" id="{1FCEBBB6-44B6-13CD-55F3-5406B9ACE015}"/>
              </a:ext>
            </a:extLst>
          </p:cNvPr>
          <p:cNvSpPr txBox="1"/>
          <p:nvPr/>
        </p:nvSpPr>
        <p:spPr>
          <a:xfrm>
            <a:off x="-108410" y="6251345"/>
            <a:ext cx="6107906" cy="369332"/>
          </a:xfrm>
          <a:prstGeom prst="rect">
            <a:avLst/>
          </a:prstGeom>
          <a:noFill/>
        </p:spPr>
        <p:txBody>
          <a:bodyPr wrap="square">
            <a:spAutoFit/>
          </a:bodyPr>
          <a:lstStyle/>
          <a:p>
            <a:pPr algn="ctr"/>
            <a:r>
              <a:rPr lang="en-AU" altLang="en-US" dirty="0">
                <a:solidFill>
                  <a:schemeClr val="tx1"/>
                </a:solidFill>
              </a:rPr>
              <a:t>Session </a:t>
            </a:r>
            <a:r>
              <a:rPr lang="en-AU" altLang="en-US" dirty="0"/>
              <a:t>4 Documentation and Policies and Procedures </a:t>
            </a:r>
            <a:endParaRPr lang="en-AU" altLang="en-US" dirty="0">
              <a:solidFill>
                <a:schemeClr val="tx1"/>
              </a:solidFill>
            </a:endParaRPr>
          </a:p>
        </p:txBody>
      </p:sp>
    </p:spTree>
    <p:extLst>
      <p:ext uri="{BB962C8B-B14F-4D97-AF65-F5344CB8AC3E}">
        <p14:creationId xmlns:p14="http://schemas.microsoft.com/office/powerpoint/2010/main" val="275414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830-111B-87CC-23AF-DAACE5B85BD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8C09E7-99EC-9C96-CEDC-E50F15A0B447}"/>
              </a:ext>
            </a:extLst>
          </p:cNvPr>
          <p:cNvSpPr>
            <a:spLocks noGrp="1"/>
          </p:cNvSpPr>
          <p:nvPr>
            <p:ph type="title"/>
          </p:nvPr>
        </p:nvSpPr>
        <p:spPr>
          <a:xfrm>
            <a:off x="503633" y="728663"/>
            <a:ext cx="6679510" cy="720000"/>
          </a:xfrm>
        </p:spPr>
        <p:txBody>
          <a:bodyPr/>
          <a:lstStyle/>
          <a:p>
            <a:r>
              <a:rPr lang="en-US" sz="2800" dirty="0"/>
              <a:t>Written communication</a:t>
            </a:r>
            <a:endParaRPr lang="en-US" dirty="0"/>
          </a:p>
        </p:txBody>
      </p:sp>
      <p:sp>
        <p:nvSpPr>
          <p:cNvPr id="3" name="TextBox 2">
            <a:extLst>
              <a:ext uri="{FF2B5EF4-FFF2-40B4-BE49-F238E27FC236}">
                <a16:creationId xmlns:a16="http://schemas.microsoft.com/office/drawing/2014/main" id="{C2C3CC6B-453D-4E27-C5C1-664BA5D1398E}"/>
              </a:ext>
            </a:extLst>
          </p:cNvPr>
          <p:cNvSpPr txBox="1"/>
          <p:nvPr/>
        </p:nvSpPr>
        <p:spPr>
          <a:xfrm>
            <a:off x="384572" y="1225689"/>
            <a:ext cx="10612040" cy="5632311"/>
          </a:xfrm>
          <a:prstGeom prst="rect">
            <a:avLst/>
          </a:prstGeom>
          <a:noFill/>
        </p:spPr>
        <p:txBody>
          <a:bodyPr wrap="square">
            <a:spAutoFit/>
          </a:bodyPr>
          <a:lstStyle/>
          <a:p>
            <a:r>
              <a:rPr lang="en-AU" altLang="en-US" sz="2400" dirty="0">
                <a:solidFill>
                  <a:srgbClr val="002060"/>
                </a:solidFill>
                <a:latin typeface="Arial Rounded MT Bold" panose="020F0704030504030204" pitchFamily="34" charset="77"/>
              </a:rPr>
              <a:t>Types of documentation</a:t>
            </a:r>
          </a:p>
          <a:p>
            <a:pPr marL="342900" indent="-342900">
              <a:buFont typeface="Arial" panose="020B0604020202020204" pitchFamily="34" charset="0"/>
              <a:buChar char="•"/>
            </a:pPr>
            <a:r>
              <a:rPr lang="en-US" sz="2400" dirty="0">
                <a:latin typeface="Arial Rounded MT Bold" panose="020F0704030504030204" pitchFamily="34" charset="77"/>
              </a:rPr>
              <a:t>Case management report</a:t>
            </a:r>
          </a:p>
          <a:p>
            <a:pPr marL="342900" indent="-342900">
              <a:buFont typeface="Arial" panose="020B0604020202020204" pitchFamily="34" charset="0"/>
              <a:buChar char="•"/>
            </a:pPr>
            <a:r>
              <a:rPr lang="en-US" sz="2400" dirty="0">
                <a:latin typeface="Arial Rounded MT Bold" panose="020F0704030504030204" pitchFamily="34" charset="77"/>
              </a:rPr>
              <a:t>Written referrals</a:t>
            </a:r>
          </a:p>
          <a:p>
            <a:pPr marL="342900" indent="-342900">
              <a:buFont typeface="Arial" panose="020B0604020202020204" pitchFamily="34" charset="0"/>
              <a:buChar char="•"/>
            </a:pPr>
            <a:r>
              <a:rPr lang="en-US" sz="2400" dirty="0">
                <a:latin typeface="Arial Rounded MT Bold" panose="020F0704030504030204" pitchFamily="34" charset="77"/>
              </a:rPr>
              <a:t>Case notes</a:t>
            </a:r>
          </a:p>
          <a:p>
            <a:pPr marL="342900" indent="-342900">
              <a:buFont typeface="Arial" panose="020B0604020202020204" pitchFamily="34" charset="0"/>
              <a:buChar char="•"/>
            </a:pPr>
            <a:r>
              <a:rPr lang="en-US" sz="2400" dirty="0">
                <a:latin typeface="Arial Rounded MT Bold" panose="020F0704030504030204" pitchFamily="34" charset="77"/>
              </a:rPr>
              <a:t>Assessments</a:t>
            </a:r>
          </a:p>
          <a:p>
            <a:pPr marL="342900" indent="-342900">
              <a:buFont typeface="Arial" panose="020B0604020202020204" pitchFamily="34" charset="0"/>
              <a:buChar char="•"/>
            </a:pPr>
            <a:r>
              <a:rPr lang="en-US" sz="2400" dirty="0">
                <a:latin typeface="Arial Rounded MT Bold" panose="020F0704030504030204" pitchFamily="34" charset="77"/>
              </a:rPr>
              <a:t>Evaluation</a:t>
            </a:r>
          </a:p>
          <a:p>
            <a:pPr marL="342900" indent="-342900">
              <a:buFont typeface="Arial" panose="020B0604020202020204" pitchFamily="34" charset="0"/>
              <a:buChar char="•"/>
            </a:pPr>
            <a:r>
              <a:rPr lang="en-US" sz="2400" dirty="0">
                <a:latin typeface="Arial Rounded MT Bold" panose="020F0704030504030204" pitchFamily="34" charset="77"/>
              </a:rPr>
              <a:t>Reports</a:t>
            </a:r>
          </a:p>
          <a:p>
            <a:pPr marL="342900" indent="-342900">
              <a:buFont typeface="Arial" panose="020B0604020202020204" pitchFamily="34" charset="0"/>
              <a:buChar char="•"/>
            </a:pPr>
            <a:r>
              <a:rPr lang="en-US" sz="2400" dirty="0">
                <a:latin typeface="Arial Rounded MT Bold" panose="020F0704030504030204" pitchFamily="34" charset="77"/>
              </a:rPr>
              <a:t>Checklists</a:t>
            </a:r>
          </a:p>
          <a:p>
            <a:pPr marL="342900" indent="-342900">
              <a:buFont typeface="Arial" panose="020B0604020202020204" pitchFamily="34" charset="0"/>
              <a:buChar char="•"/>
            </a:pPr>
            <a:r>
              <a:rPr lang="en-US" sz="2400" dirty="0">
                <a:latin typeface="Arial Rounded MT Bold" panose="020F0704030504030204" pitchFamily="34" charset="77"/>
              </a:rPr>
              <a:t>Emails</a:t>
            </a:r>
          </a:p>
          <a:p>
            <a:pPr marL="342900" indent="-342900">
              <a:buFont typeface="Arial" panose="020B0604020202020204" pitchFamily="34" charset="0"/>
              <a:buChar char="•"/>
            </a:pPr>
            <a:r>
              <a:rPr lang="en-US" sz="2400" dirty="0">
                <a:latin typeface="Arial Rounded MT Bold" panose="020F0704030504030204" pitchFamily="34" charset="77"/>
              </a:rPr>
              <a:t>Letters to service users</a:t>
            </a:r>
          </a:p>
          <a:p>
            <a:pPr marL="342900" indent="-342900">
              <a:buFont typeface="Arial" panose="020B0604020202020204" pitchFamily="34" charset="0"/>
              <a:buChar char="•"/>
            </a:pPr>
            <a:r>
              <a:rPr lang="en-US" sz="2400" dirty="0">
                <a:latin typeface="Arial Rounded MT Bold" panose="020F0704030504030204" pitchFamily="34" charset="77"/>
              </a:rPr>
              <a:t>Incident reports</a:t>
            </a:r>
          </a:p>
          <a:p>
            <a:pPr marL="342900" indent="-342900">
              <a:buFont typeface="Arial" panose="020B0604020202020204" pitchFamily="34" charset="0"/>
              <a:buChar char="•"/>
            </a:pPr>
            <a:r>
              <a:rPr lang="en-US" sz="2400" dirty="0">
                <a:latin typeface="Arial Rounded MT Bold" panose="020F0704030504030204" pitchFamily="34" charset="77"/>
              </a:rPr>
              <a:t>Memos</a:t>
            </a:r>
          </a:p>
          <a:p>
            <a:pPr marL="342900" indent="-342900">
              <a:buFont typeface="Arial" panose="020B0604020202020204" pitchFamily="34" charset="0"/>
              <a:buChar char="•"/>
            </a:pPr>
            <a:r>
              <a:rPr lang="en-US" sz="2400" dirty="0">
                <a:latin typeface="Arial Rounded MT Bold" panose="020F0704030504030204" pitchFamily="34" charset="77"/>
              </a:rPr>
              <a:t>Minutes from meeting</a:t>
            </a:r>
          </a:p>
          <a:p>
            <a:pPr marL="342900" indent="-342900">
              <a:buFont typeface="Arial" panose="020B0604020202020204" pitchFamily="34" charset="0"/>
              <a:buChar char="•"/>
            </a:pPr>
            <a:r>
              <a:rPr lang="en-US" sz="2400" dirty="0">
                <a:latin typeface="Arial Rounded MT Bold" panose="020F0704030504030204" pitchFamily="34" charset="77"/>
              </a:rPr>
              <a:t>Invoices</a:t>
            </a:r>
          </a:p>
          <a:p>
            <a:endParaRPr lang="en-AU" altLang="en-US"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26782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A5243-4AA6-3D6F-8592-B6D16E0058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126DBD-B16A-5CBB-86B6-F27F94FA16C2}"/>
              </a:ext>
            </a:extLst>
          </p:cNvPr>
          <p:cNvSpPr>
            <a:spLocks noGrp="1"/>
          </p:cNvSpPr>
          <p:nvPr>
            <p:ph type="title"/>
          </p:nvPr>
        </p:nvSpPr>
        <p:spPr>
          <a:xfrm>
            <a:off x="503633" y="728663"/>
            <a:ext cx="6679510" cy="720000"/>
          </a:xfrm>
        </p:spPr>
        <p:txBody>
          <a:bodyPr/>
          <a:lstStyle/>
          <a:p>
            <a:r>
              <a:rPr lang="en-US" dirty="0"/>
              <a:t>Written communication</a:t>
            </a:r>
          </a:p>
        </p:txBody>
      </p:sp>
      <p:sp>
        <p:nvSpPr>
          <p:cNvPr id="3" name="TextBox 2">
            <a:extLst>
              <a:ext uri="{FF2B5EF4-FFF2-40B4-BE49-F238E27FC236}">
                <a16:creationId xmlns:a16="http://schemas.microsoft.com/office/drawing/2014/main" id="{09B2613E-3D89-A8E8-8C5C-488849D17E7A}"/>
              </a:ext>
            </a:extLst>
          </p:cNvPr>
          <p:cNvSpPr txBox="1"/>
          <p:nvPr/>
        </p:nvSpPr>
        <p:spPr>
          <a:xfrm>
            <a:off x="460772" y="2004179"/>
            <a:ext cx="9699228" cy="3416320"/>
          </a:xfrm>
          <a:prstGeom prst="rect">
            <a:avLst/>
          </a:prstGeom>
          <a:noFill/>
        </p:spPr>
        <p:txBody>
          <a:bodyPr wrap="square">
            <a:spAutoFit/>
          </a:bodyPr>
          <a:lstStyle/>
          <a:p>
            <a:pPr algn="l"/>
            <a:r>
              <a:rPr lang="en-AU" sz="2400" b="0" i="0" u="none" strike="noStrike" dirty="0">
                <a:solidFill>
                  <a:srgbClr val="002060"/>
                </a:solidFill>
                <a:effectLst/>
                <a:latin typeface="Arial Rounded MT Bold" panose="020F0704030504030204" pitchFamily="34" charset="77"/>
              </a:rPr>
              <a:t>Every client will come with their own health or client record. This record is a legal document and may include such aspects and documents as:</a:t>
            </a:r>
          </a:p>
          <a:p>
            <a:pPr algn="l">
              <a:buFont typeface="Arial" panose="020B0604020202020204" pitchFamily="34" charset="0"/>
              <a:buChar char="•"/>
            </a:pPr>
            <a:r>
              <a:rPr lang="en-AU" sz="2400" b="0" i="0" u="none" strike="noStrike" dirty="0">
                <a:solidFill>
                  <a:srgbClr val="002060"/>
                </a:solidFill>
                <a:effectLst/>
                <a:latin typeface="Arial Rounded MT Bold" panose="020F0704030504030204" pitchFamily="34" charset="77"/>
              </a:rPr>
              <a:t>The client’s current and past medical history</a:t>
            </a:r>
          </a:p>
          <a:p>
            <a:pPr algn="l">
              <a:buFont typeface="Arial" panose="020B0604020202020204" pitchFamily="34" charset="0"/>
              <a:buChar char="•"/>
            </a:pPr>
            <a:r>
              <a:rPr lang="en-AU" sz="2400" b="0" i="0" u="none" strike="noStrike" dirty="0">
                <a:solidFill>
                  <a:srgbClr val="002060"/>
                </a:solidFill>
                <a:effectLst/>
                <a:latin typeface="Arial Rounded MT Bold" panose="020F0704030504030204" pitchFamily="34" charset="77"/>
              </a:rPr>
              <a:t>The client’s current status and interventions / client chart</a:t>
            </a:r>
          </a:p>
          <a:p>
            <a:pPr algn="l">
              <a:buFont typeface="Arial" panose="020B0604020202020204" pitchFamily="34" charset="0"/>
              <a:buChar char="•"/>
            </a:pPr>
            <a:r>
              <a:rPr lang="en-AU" sz="2400" b="0" i="0" u="none" strike="noStrike" dirty="0">
                <a:solidFill>
                  <a:srgbClr val="002060"/>
                </a:solidFill>
                <a:effectLst/>
                <a:latin typeface="Arial Rounded MT Bold" panose="020F0704030504030204" pitchFamily="34" charset="77"/>
              </a:rPr>
              <a:t>Any test results</a:t>
            </a:r>
          </a:p>
          <a:p>
            <a:pPr algn="l">
              <a:buFont typeface="Arial" panose="020B0604020202020204" pitchFamily="34" charset="0"/>
              <a:buChar char="•"/>
            </a:pPr>
            <a:r>
              <a:rPr lang="en-AU" sz="2400" b="0" i="0" u="none" strike="noStrike" dirty="0">
                <a:solidFill>
                  <a:srgbClr val="002060"/>
                </a:solidFill>
                <a:effectLst/>
                <a:latin typeface="Arial Rounded MT Bold" panose="020F0704030504030204" pitchFamily="34" charset="77"/>
              </a:rPr>
              <a:t>Admission, transfer, discharge, referral documentation</a:t>
            </a:r>
          </a:p>
          <a:p>
            <a:pPr algn="l">
              <a:buFont typeface="Arial" panose="020B0604020202020204" pitchFamily="34" charset="0"/>
              <a:buChar char="•"/>
            </a:pPr>
            <a:r>
              <a:rPr lang="en-AU" sz="2400" b="0" i="0" u="none" strike="noStrike" dirty="0">
                <a:solidFill>
                  <a:srgbClr val="002060"/>
                </a:solidFill>
                <a:effectLst/>
                <a:latin typeface="Arial Rounded MT Bold" panose="020F0704030504030204" pitchFamily="34" charset="77"/>
              </a:rPr>
              <a:t>Rehabilitation and exercise plan and routine</a:t>
            </a:r>
          </a:p>
          <a:p>
            <a:endParaRPr lang="en-AU"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291345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D8FA-4DD3-1A13-EB7F-06CA1283101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183901-5465-D316-9F6A-7B3A4EE1A50C}"/>
              </a:ext>
            </a:extLst>
          </p:cNvPr>
          <p:cNvSpPr>
            <a:spLocks noGrp="1"/>
          </p:cNvSpPr>
          <p:nvPr>
            <p:ph type="title"/>
          </p:nvPr>
        </p:nvSpPr>
        <p:spPr>
          <a:xfrm>
            <a:off x="503633" y="728663"/>
            <a:ext cx="6679510" cy="720000"/>
          </a:xfrm>
        </p:spPr>
        <p:txBody>
          <a:bodyPr/>
          <a:lstStyle/>
          <a:p>
            <a:r>
              <a:rPr lang="en-US" sz="2800" dirty="0"/>
              <a:t>Reason to document</a:t>
            </a:r>
            <a:endParaRPr lang="en-US" dirty="0"/>
          </a:p>
        </p:txBody>
      </p:sp>
      <p:sp>
        <p:nvSpPr>
          <p:cNvPr id="3" name="TextBox 2">
            <a:extLst>
              <a:ext uri="{FF2B5EF4-FFF2-40B4-BE49-F238E27FC236}">
                <a16:creationId xmlns:a16="http://schemas.microsoft.com/office/drawing/2014/main" id="{AC684EAA-5453-98A0-A46B-CCFC0EA3F824}"/>
              </a:ext>
            </a:extLst>
          </p:cNvPr>
          <p:cNvSpPr txBox="1"/>
          <p:nvPr/>
        </p:nvSpPr>
        <p:spPr>
          <a:xfrm>
            <a:off x="588788" y="1620131"/>
            <a:ext cx="10231612" cy="3416320"/>
          </a:xfrm>
          <a:prstGeom prst="rect">
            <a:avLst/>
          </a:prstGeom>
          <a:noFill/>
        </p:spPr>
        <p:txBody>
          <a:bodyPr wrap="square">
            <a:spAutoFit/>
          </a:bodyPr>
          <a:lstStyle/>
          <a:p>
            <a:pPr algn="l"/>
            <a:r>
              <a:rPr lang="en-AU" sz="2400" b="0" i="0" u="none" strike="noStrike" dirty="0">
                <a:solidFill>
                  <a:srgbClr val="002060"/>
                </a:solidFill>
                <a:effectLst/>
                <a:latin typeface="Arial Rounded MT Bold" panose="020F0704030504030204" pitchFamily="34" charset="77"/>
              </a:rPr>
              <a:t>Good documentation assists with the provision of safe and high-quality care. Progress notes, client charts, referrals and other documentation are used:</a:t>
            </a:r>
          </a:p>
          <a:p>
            <a:pPr algn="l">
              <a:buFont typeface="Arial" panose="020B0604020202020204" pitchFamily="34" charset="0"/>
              <a:buChar char="•"/>
            </a:pPr>
            <a:r>
              <a:rPr lang="en-AU" sz="2400" b="0" i="0" u="none" strike="noStrike" dirty="0">
                <a:solidFill>
                  <a:srgbClr val="002060"/>
                </a:solidFill>
                <a:effectLst/>
                <a:latin typeface="Arial Rounded MT Bold" panose="020F0704030504030204" pitchFamily="34" charset="77"/>
              </a:rPr>
              <a:t>for effective communication between allied health and/or medical staff and facilitate the continuum of client care</a:t>
            </a:r>
          </a:p>
          <a:p>
            <a:pPr algn="l">
              <a:buFont typeface="Arial" panose="020B0604020202020204" pitchFamily="34" charset="0"/>
              <a:buChar char="•"/>
            </a:pPr>
            <a:r>
              <a:rPr lang="en-AU" sz="2400" b="0" i="0" u="none" strike="noStrike" dirty="0">
                <a:solidFill>
                  <a:srgbClr val="002060"/>
                </a:solidFill>
                <a:effectLst/>
                <a:latin typeface="Arial Rounded MT Bold" panose="020F0704030504030204" pitchFamily="34" charset="77"/>
              </a:rPr>
              <a:t>assist with evaluation of treatment and care provided</a:t>
            </a:r>
          </a:p>
          <a:p>
            <a:pPr algn="l">
              <a:buFont typeface="Arial" panose="020B0604020202020204" pitchFamily="34" charset="0"/>
              <a:buChar char="•"/>
            </a:pPr>
            <a:r>
              <a:rPr lang="en-AU" sz="2400" b="0" i="0" u="none" strike="noStrike" dirty="0">
                <a:solidFill>
                  <a:srgbClr val="002060"/>
                </a:solidFill>
                <a:effectLst/>
                <a:latin typeface="Arial Rounded MT Bold" panose="020F0704030504030204" pitchFamily="34" charset="77"/>
              </a:rPr>
              <a:t>when required for epidemiological reasons or research</a:t>
            </a:r>
          </a:p>
          <a:p>
            <a:pPr algn="l">
              <a:buFont typeface="Arial" panose="020B0604020202020204" pitchFamily="34" charset="0"/>
              <a:buChar char="•"/>
            </a:pPr>
            <a:r>
              <a:rPr lang="en-AU" sz="2400" b="0" i="0" u="none" strike="noStrike" dirty="0">
                <a:solidFill>
                  <a:srgbClr val="002060"/>
                </a:solidFill>
                <a:effectLst/>
                <a:latin typeface="Arial Rounded MT Bold" panose="020F0704030504030204" pitchFamily="34" charset="77"/>
              </a:rPr>
              <a:t>to meet statutory (legislative and organisational) requirements</a:t>
            </a:r>
          </a:p>
          <a:p>
            <a:pPr algn="l">
              <a:buFont typeface="Arial" panose="020B0604020202020204" pitchFamily="34" charset="0"/>
              <a:buChar char="•"/>
            </a:pPr>
            <a:r>
              <a:rPr lang="en-AU" sz="2400" b="0" i="0" u="none" strike="noStrike" dirty="0">
                <a:solidFill>
                  <a:srgbClr val="002060"/>
                </a:solidFill>
                <a:effectLst/>
                <a:latin typeface="Arial Rounded MT Bold" panose="020F0704030504030204" pitchFamily="34" charset="77"/>
              </a:rPr>
              <a:t>when required in in medico-legal cases</a:t>
            </a:r>
          </a:p>
        </p:txBody>
      </p:sp>
    </p:spTree>
    <p:extLst>
      <p:ext uri="{BB962C8B-B14F-4D97-AF65-F5344CB8AC3E}">
        <p14:creationId xmlns:p14="http://schemas.microsoft.com/office/powerpoint/2010/main" val="2147254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A9ECA-F089-78DE-6E67-85264C04C4D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6215CB3-8564-D8A5-57AF-B370EDCBD8F5}"/>
              </a:ext>
            </a:extLst>
          </p:cNvPr>
          <p:cNvSpPr>
            <a:spLocks noGrp="1"/>
          </p:cNvSpPr>
          <p:nvPr>
            <p:ph type="title"/>
          </p:nvPr>
        </p:nvSpPr>
        <p:spPr>
          <a:xfrm>
            <a:off x="503633" y="728663"/>
            <a:ext cx="6679510" cy="720000"/>
          </a:xfrm>
        </p:spPr>
        <p:txBody>
          <a:bodyPr/>
          <a:lstStyle/>
          <a:p>
            <a:r>
              <a:rPr lang="en-US" sz="2800" dirty="0"/>
              <a:t>Client medical record</a:t>
            </a:r>
            <a:endParaRPr lang="en-US" dirty="0"/>
          </a:p>
        </p:txBody>
      </p:sp>
      <p:sp>
        <p:nvSpPr>
          <p:cNvPr id="3" name="TextBox 2">
            <a:extLst>
              <a:ext uri="{FF2B5EF4-FFF2-40B4-BE49-F238E27FC236}">
                <a16:creationId xmlns:a16="http://schemas.microsoft.com/office/drawing/2014/main" id="{91EC1087-2C4E-2D61-D492-0CFCC156F2AA}"/>
              </a:ext>
            </a:extLst>
          </p:cNvPr>
          <p:cNvSpPr txBox="1"/>
          <p:nvPr/>
        </p:nvSpPr>
        <p:spPr>
          <a:xfrm>
            <a:off x="588788" y="1620131"/>
            <a:ext cx="10231612" cy="3416320"/>
          </a:xfrm>
          <a:prstGeom prst="rect">
            <a:avLst/>
          </a:prstGeom>
          <a:noFill/>
        </p:spPr>
        <p:txBody>
          <a:bodyPr wrap="square">
            <a:spAutoFit/>
          </a:bodyPr>
          <a:lstStyle/>
          <a:p>
            <a:pPr algn="l"/>
            <a:r>
              <a:rPr lang="en-AU" sz="2400" b="0" i="0" u="none" strike="noStrike" dirty="0">
                <a:solidFill>
                  <a:srgbClr val="002060"/>
                </a:solidFill>
                <a:effectLst/>
                <a:latin typeface="Arial Rounded MT Bold" panose="020F0704030504030204" pitchFamily="34" charset="77"/>
              </a:rPr>
              <a:t>To ensure ongoing quality client care progress notes need to be kept detailing assessment and diagnostic results, medical and/or allied health treatment options and results of implementation. These notes are kept in a client’s file. A client’s medical record can contain many forms, such as those containing personal details and emergency contacts, assessments, and referrals to or from the health organisation. In your role as health care worker you can sometimes be the first point of contact when a new client comes to a health organisation.</a:t>
            </a:r>
          </a:p>
        </p:txBody>
      </p:sp>
    </p:spTree>
    <p:extLst>
      <p:ext uri="{BB962C8B-B14F-4D97-AF65-F5344CB8AC3E}">
        <p14:creationId xmlns:p14="http://schemas.microsoft.com/office/powerpoint/2010/main" val="4214374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BE36F-EF3D-2063-625A-7F9A06CEAB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9B87ACD-BA0B-8C57-8999-13FB0DE9FDA3}"/>
              </a:ext>
            </a:extLst>
          </p:cNvPr>
          <p:cNvSpPr>
            <a:spLocks noGrp="1"/>
          </p:cNvSpPr>
          <p:nvPr>
            <p:ph type="title"/>
          </p:nvPr>
        </p:nvSpPr>
        <p:spPr>
          <a:xfrm>
            <a:off x="503633" y="728663"/>
            <a:ext cx="6679510" cy="720000"/>
          </a:xfrm>
        </p:spPr>
        <p:txBody>
          <a:bodyPr/>
          <a:lstStyle/>
          <a:p>
            <a:r>
              <a:rPr lang="en-US" sz="2800" dirty="0"/>
              <a:t>Client medical record</a:t>
            </a:r>
            <a:endParaRPr lang="en-US" dirty="0"/>
          </a:p>
        </p:txBody>
      </p:sp>
      <p:sp>
        <p:nvSpPr>
          <p:cNvPr id="3" name="TextBox 2">
            <a:extLst>
              <a:ext uri="{FF2B5EF4-FFF2-40B4-BE49-F238E27FC236}">
                <a16:creationId xmlns:a16="http://schemas.microsoft.com/office/drawing/2014/main" id="{7D5EAB2B-B2CD-519C-3F34-F0E4BEE80869}"/>
              </a:ext>
            </a:extLst>
          </p:cNvPr>
          <p:cNvSpPr txBox="1"/>
          <p:nvPr/>
        </p:nvSpPr>
        <p:spPr>
          <a:xfrm>
            <a:off x="588788" y="1620131"/>
            <a:ext cx="10231612" cy="4401205"/>
          </a:xfrm>
          <a:prstGeom prst="rect">
            <a:avLst/>
          </a:prstGeom>
          <a:noFill/>
        </p:spPr>
        <p:txBody>
          <a:bodyPr wrap="square">
            <a:spAutoFit/>
          </a:bodyPr>
          <a:lstStyle/>
          <a:p>
            <a:pPr algn="l"/>
            <a:r>
              <a:rPr lang="en-AU" sz="2000" b="0" i="0" u="none" strike="noStrike" dirty="0">
                <a:solidFill>
                  <a:srgbClr val="002060"/>
                </a:solidFill>
                <a:effectLst/>
                <a:latin typeface="Arial Rounded MT Bold" panose="020F0704030504030204" pitchFamily="34" charset="77"/>
              </a:rPr>
              <a:t>A client’s medical record can contain the following information:</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Client’s personal details (which may not include sensitive information such as political opinions, sexual preferences, or details of criminal offences)</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Client’s past history with associated progress notes</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Client’s current status and the reason of their visit to the health organisation</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Client medical treatment and or exercise plan (including instructions from the allied health professional)</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Ongoing case notes</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Referrals, test results, previous discharge documentation</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Other forms according to organisation’s policy and procedures</a:t>
            </a:r>
          </a:p>
          <a:p>
            <a:pPr algn="l"/>
            <a:r>
              <a:rPr lang="en-AU" sz="2000" b="0" i="0" u="none" strike="noStrike" dirty="0">
                <a:solidFill>
                  <a:srgbClr val="002060"/>
                </a:solidFill>
                <a:effectLst/>
                <a:latin typeface="Arial Rounded MT Bold" panose="020F0704030504030204" pitchFamily="34" charset="77"/>
              </a:rPr>
              <a:t>There are many reasons for keeping records in health care, but two stand out above all others:</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to compile a complete record of the client’s journey through services</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to enable continuity of care for the client both within and between services</a:t>
            </a:r>
          </a:p>
        </p:txBody>
      </p:sp>
    </p:spTree>
    <p:extLst>
      <p:ext uri="{BB962C8B-B14F-4D97-AF65-F5344CB8AC3E}">
        <p14:creationId xmlns:p14="http://schemas.microsoft.com/office/powerpoint/2010/main" val="3167819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AF810-9DD4-AC20-F5D4-CB26CE74F88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434E1EC-88CD-423F-4403-0CA12C4CAD06}"/>
              </a:ext>
            </a:extLst>
          </p:cNvPr>
          <p:cNvSpPr>
            <a:spLocks noGrp="1"/>
          </p:cNvSpPr>
          <p:nvPr>
            <p:ph type="title"/>
          </p:nvPr>
        </p:nvSpPr>
        <p:spPr>
          <a:xfrm>
            <a:off x="503633" y="728663"/>
            <a:ext cx="6679510" cy="720000"/>
          </a:xfrm>
        </p:spPr>
        <p:txBody>
          <a:bodyPr/>
          <a:lstStyle/>
          <a:p>
            <a:r>
              <a:rPr lang="en-US" sz="2800" dirty="0"/>
              <a:t>Record keeping</a:t>
            </a:r>
            <a:endParaRPr lang="en-US" dirty="0"/>
          </a:p>
        </p:txBody>
      </p:sp>
      <p:sp>
        <p:nvSpPr>
          <p:cNvPr id="3" name="TextBox 2">
            <a:extLst>
              <a:ext uri="{FF2B5EF4-FFF2-40B4-BE49-F238E27FC236}">
                <a16:creationId xmlns:a16="http://schemas.microsoft.com/office/drawing/2014/main" id="{B9881B41-7A2F-1C7C-E3FA-9BBDA8DFB4D3}"/>
              </a:ext>
            </a:extLst>
          </p:cNvPr>
          <p:cNvSpPr txBox="1"/>
          <p:nvPr/>
        </p:nvSpPr>
        <p:spPr>
          <a:xfrm>
            <a:off x="503633" y="1448663"/>
            <a:ext cx="10231612" cy="5262979"/>
          </a:xfrm>
          <a:prstGeom prst="rect">
            <a:avLst/>
          </a:prstGeom>
          <a:noFill/>
        </p:spPr>
        <p:txBody>
          <a:bodyPr wrap="square">
            <a:spAutoFit/>
          </a:bodyPr>
          <a:lstStyle/>
          <a:p>
            <a:pPr algn="l"/>
            <a:r>
              <a:rPr lang="en-AU" sz="2400" b="0" i="0" u="none" strike="noStrike" dirty="0">
                <a:solidFill>
                  <a:srgbClr val="002060"/>
                </a:solidFill>
                <a:effectLst/>
                <a:latin typeface="Arial Rounded MT Bold" panose="020F0704030504030204" pitchFamily="34" charset="77"/>
              </a:rPr>
              <a:t>Different means of record-keeping are used in health care settings. Some workplaces use hand-written records, others have moved to computer-based systems, and many use a combination of both. As a health care worker you will be expected to be able to comply with whatever requirements the health organisation has set for record-keeping, be it hand-written or electronic. That means you will need to:</a:t>
            </a:r>
          </a:p>
          <a:p>
            <a:pPr algn="l">
              <a:buFont typeface="Arial" panose="020B0604020202020204" pitchFamily="34" charset="0"/>
              <a:buChar char="•"/>
            </a:pPr>
            <a:r>
              <a:rPr lang="en-AU" sz="2400" b="0" i="0" u="none" strike="noStrike" dirty="0">
                <a:solidFill>
                  <a:srgbClr val="002060"/>
                </a:solidFill>
                <a:effectLst/>
                <a:latin typeface="Arial Rounded MT Bold" panose="020F0704030504030204" pitchFamily="34" charset="77"/>
              </a:rPr>
              <a:t>know how to use the information systems and tools in your workplace</a:t>
            </a:r>
          </a:p>
          <a:p>
            <a:pPr algn="l">
              <a:buFont typeface="Arial" panose="020B0604020202020204" pitchFamily="34" charset="0"/>
              <a:buChar char="•"/>
            </a:pPr>
            <a:r>
              <a:rPr lang="en-AU" sz="2400" b="0" i="0" u="none" strike="noStrike" dirty="0">
                <a:solidFill>
                  <a:srgbClr val="002060"/>
                </a:solidFill>
                <a:effectLst/>
                <a:latin typeface="Arial Rounded MT Bold" panose="020F0704030504030204" pitchFamily="34" charset="77"/>
              </a:rPr>
              <a:t>protect, and do not share with anyone, any passwords or access cards given to you to enable you to access patient data systems</a:t>
            </a:r>
          </a:p>
          <a:p>
            <a:pPr algn="l">
              <a:buFont typeface="Arial" panose="020B0604020202020204" pitchFamily="34" charset="0"/>
              <a:buChar char="•"/>
            </a:pPr>
            <a:r>
              <a:rPr lang="en-AU" sz="2400" b="0" i="0" u="none" strike="noStrike" dirty="0">
                <a:solidFill>
                  <a:srgbClr val="002060"/>
                </a:solidFill>
                <a:effectLst/>
                <a:latin typeface="Arial Rounded MT Bold" panose="020F0704030504030204" pitchFamily="34" charset="77"/>
              </a:rPr>
              <a:t>make sure written records are not left in public places where unauthorised people might see them, and that any electronic system is protected before you sign out.</a:t>
            </a:r>
          </a:p>
        </p:txBody>
      </p:sp>
    </p:spTree>
    <p:extLst>
      <p:ext uri="{BB962C8B-B14F-4D97-AF65-F5344CB8AC3E}">
        <p14:creationId xmlns:p14="http://schemas.microsoft.com/office/powerpoint/2010/main" val="410600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7CA30-A39D-0CCD-D1BA-A22C89E252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E772694-8AF7-BC4E-D4E5-305C51143642}"/>
              </a:ext>
            </a:extLst>
          </p:cNvPr>
          <p:cNvSpPr>
            <a:spLocks noGrp="1"/>
          </p:cNvSpPr>
          <p:nvPr>
            <p:ph type="title"/>
          </p:nvPr>
        </p:nvSpPr>
        <p:spPr>
          <a:xfrm>
            <a:off x="503633" y="728663"/>
            <a:ext cx="6679510" cy="720000"/>
          </a:xfrm>
        </p:spPr>
        <p:txBody>
          <a:bodyPr/>
          <a:lstStyle/>
          <a:p>
            <a:r>
              <a:rPr lang="en-US" sz="2800" dirty="0"/>
              <a:t>Principles of documentation</a:t>
            </a:r>
            <a:endParaRPr lang="en-US" dirty="0"/>
          </a:p>
        </p:txBody>
      </p:sp>
      <p:sp>
        <p:nvSpPr>
          <p:cNvPr id="3" name="TextBox 2">
            <a:extLst>
              <a:ext uri="{FF2B5EF4-FFF2-40B4-BE49-F238E27FC236}">
                <a16:creationId xmlns:a16="http://schemas.microsoft.com/office/drawing/2014/main" id="{FA193077-9A40-7E33-3436-0A1D81C9FCBA}"/>
              </a:ext>
            </a:extLst>
          </p:cNvPr>
          <p:cNvSpPr txBox="1"/>
          <p:nvPr/>
        </p:nvSpPr>
        <p:spPr>
          <a:xfrm>
            <a:off x="503633" y="1448663"/>
            <a:ext cx="10231612" cy="2308324"/>
          </a:xfrm>
          <a:prstGeom prst="rect">
            <a:avLst/>
          </a:prstGeom>
          <a:noFill/>
        </p:spPr>
        <p:txBody>
          <a:bodyPr wrap="square">
            <a:spAutoFit/>
          </a:bodyPr>
          <a:lstStyle/>
          <a:p>
            <a:r>
              <a:rPr lang="en-AU" sz="2400" dirty="0">
                <a:solidFill>
                  <a:srgbClr val="002060"/>
                </a:solidFill>
                <a:latin typeface="Arial Rounded MT Bold" panose="020F0704030504030204" pitchFamily="34" charset="77"/>
              </a:rPr>
              <a:t>Don’t write in pencil, use only blue/black ink </a:t>
            </a:r>
          </a:p>
          <a:p>
            <a:r>
              <a:rPr lang="en-AU" sz="2400" dirty="0">
                <a:solidFill>
                  <a:srgbClr val="002060"/>
                </a:solidFill>
                <a:latin typeface="Arial Rounded MT Bold" panose="020F0704030504030204" pitchFamily="34" charset="77"/>
              </a:rPr>
              <a:t>Writing needs to be legible </a:t>
            </a:r>
          </a:p>
          <a:p>
            <a:r>
              <a:rPr lang="en-AU" sz="2400" dirty="0">
                <a:solidFill>
                  <a:srgbClr val="002060"/>
                </a:solidFill>
                <a:latin typeface="Arial Rounded MT Bold" panose="020F0704030504030204" pitchFamily="34" charset="77"/>
              </a:rPr>
              <a:t>Correct spelling is used</a:t>
            </a:r>
          </a:p>
          <a:p>
            <a:r>
              <a:rPr lang="en-AU" sz="2400" dirty="0">
                <a:solidFill>
                  <a:srgbClr val="002060"/>
                </a:solidFill>
                <a:latin typeface="Arial Rounded MT Bold" panose="020F0704030504030204" pitchFamily="34" charset="77"/>
              </a:rPr>
              <a:t>Approved abbreviation and terminology only used</a:t>
            </a:r>
          </a:p>
          <a:p>
            <a:r>
              <a:rPr lang="en-AU" sz="2400" dirty="0">
                <a:solidFill>
                  <a:srgbClr val="002060"/>
                </a:solidFill>
                <a:latin typeface="Arial Rounded MT Bold" panose="020F0704030504030204" pitchFamily="34" charset="77"/>
              </a:rPr>
              <a:t>Client’s details need to be on every sheet (if relevant)</a:t>
            </a:r>
          </a:p>
          <a:p>
            <a:r>
              <a:rPr lang="en-AU" sz="2400" dirty="0">
                <a:solidFill>
                  <a:srgbClr val="002060"/>
                </a:solidFill>
                <a:latin typeface="Arial Rounded MT Bold" panose="020F0704030504030204" pitchFamily="34" charset="77"/>
              </a:rPr>
              <a:t>Start of every entry needs dated and time (using 24-hour clock) </a:t>
            </a:r>
          </a:p>
        </p:txBody>
      </p:sp>
    </p:spTree>
    <p:extLst>
      <p:ext uri="{BB962C8B-B14F-4D97-AF65-F5344CB8AC3E}">
        <p14:creationId xmlns:p14="http://schemas.microsoft.com/office/powerpoint/2010/main" val="3639656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7FBAD-92B3-B69C-6B5A-144B9C78CD2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4FC618-8862-3C9F-3CB0-95AE5707C0CA}"/>
              </a:ext>
            </a:extLst>
          </p:cNvPr>
          <p:cNvSpPr>
            <a:spLocks noGrp="1"/>
          </p:cNvSpPr>
          <p:nvPr>
            <p:ph type="title"/>
          </p:nvPr>
        </p:nvSpPr>
        <p:spPr>
          <a:xfrm>
            <a:off x="503633" y="728663"/>
            <a:ext cx="6679510" cy="720000"/>
          </a:xfrm>
        </p:spPr>
        <p:txBody>
          <a:bodyPr/>
          <a:lstStyle/>
          <a:p>
            <a:r>
              <a:rPr lang="en-US" dirty="0"/>
              <a:t>Objective vs Subjective</a:t>
            </a:r>
          </a:p>
        </p:txBody>
      </p:sp>
      <p:sp>
        <p:nvSpPr>
          <p:cNvPr id="3" name="TextBox 2">
            <a:extLst>
              <a:ext uri="{FF2B5EF4-FFF2-40B4-BE49-F238E27FC236}">
                <a16:creationId xmlns:a16="http://schemas.microsoft.com/office/drawing/2014/main" id="{12443E00-866A-9719-ADF8-1CB275F9499C}"/>
              </a:ext>
            </a:extLst>
          </p:cNvPr>
          <p:cNvSpPr txBox="1"/>
          <p:nvPr/>
        </p:nvSpPr>
        <p:spPr>
          <a:xfrm>
            <a:off x="414733" y="1225689"/>
            <a:ext cx="10231612" cy="4708981"/>
          </a:xfrm>
          <a:prstGeom prst="rect">
            <a:avLst/>
          </a:prstGeom>
          <a:noFill/>
        </p:spPr>
        <p:txBody>
          <a:bodyPr wrap="square">
            <a:spAutoFit/>
          </a:bodyPr>
          <a:lstStyle/>
          <a:p>
            <a:pPr algn="l"/>
            <a:r>
              <a:rPr lang="en-AU" sz="2000" b="1" i="0" u="none" strike="noStrike" dirty="0">
                <a:solidFill>
                  <a:srgbClr val="002060"/>
                </a:solidFill>
                <a:effectLst/>
                <a:latin typeface="Arial Rounded MT Bold" panose="020F0704030504030204" pitchFamily="34" charset="77"/>
              </a:rPr>
              <a:t>Objective information</a:t>
            </a:r>
            <a:r>
              <a:rPr lang="en-AU" sz="2000" b="0" i="0" u="none" strike="noStrike" dirty="0">
                <a:solidFill>
                  <a:srgbClr val="002060"/>
                </a:solidFill>
                <a:effectLst/>
                <a:latin typeface="Arial Rounded MT Bold" panose="020F0704030504030204" pitchFamily="34" charset="77"/>
              </a:rPr>
              <a:t> </a:t>
            </a:r>
          </a:p>
          <a:p>
            <a:pPr algn="l"/>
            <a:r>
              <a:rPr lang="en-AU" sz="2000" b="0" i="0" u="none" strike="noStrike" dirty="0">
                <a:solidFill>
                  <a:srgbClr val="002060"/>
                </a:solidFill>
                <a:effectLst/>
                <a:latin typeface="Arial Rounded MT Bold" panose="020F0704030504030204" pitchFamily="34" charset="77"/>
              </a:rPr>
              <a:t>is what is directly seen, heard, felt, or smelled:</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seen - for example, recording observations regarding bleeding, deformities, drainage, colour of urine, client posture and/or attitude</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heard - for example, the client’s comments, moaning, breathing abnormalities, speech sound errors</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smelled - for example, vomitus odour</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felt - for example, hot, cold, dry or moist skin, range of movement</a:t>
            </a:r>
          </a:p>
          <a:p>
            <a:pPr algn="l"/>
            <a:r>
              <a:rPr lang="en-AU" sz="2000" b="1" i="0" u="none" strike="noStrike" dirty="0">
                <a:solidFill>
                  <a:srgbClr val="002060"/>
                </a:solidFill>
                <a:effectLst/>
                <a:latin typeface="Arial Rounded MT Bold" panose="020F0704030504030204" pitchFamily="34" charset="77"/>
              </a:rPr>
              <a:t>Subjective information</a:t>
            </a:r>
          </a:p>
          <a:p>
            <a:pPr algn="l"/>
            <a:r>
              <a:rPr lang="en-AU" sz="2000" b="0" i="0" u="none" strike="noStrike" dirty="0">
                <a:solidFill>
                  <a:srgbClr val="002060"/>
                </a:solidFill>
                <a:effectLst/>
                <a:latin typeface="Arial Rounded MT Bold" panose="020F0704030504030204" pitchFamily="34" charset="77"/>
              </a:rPr>
              <a:t> is your own personal bias, judgement or speculation about the client</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subjective statements should be avoided, that is, do not record your own emotional statements or moral judgements</a:t>
            </a:r>
          </a:p>
          <a:p>
            <a:pPr algn="l">
              <a:buFont typeface="Arial" panose="020B0604020202020204" pitchFamily="34" charset="0"/>
              <a:buChar char="•"/>
            </a:pPr>
            <a:r>
              <a:rPr lang="en-AU" sz="2000" b="0" i="0" u="none" strike="noStrike" dirty="0">
                <a:solidFill>
                  <a:srgbClr val="002060"/>
                </a:solidFill>
                <a:effectLst/>
                <a:latin typeface="Arial Rounded MT Bold" panose="020F0704030504030204" pitchFamily="34" charset="77"/>
              </a:rPr>
              <a:t>if you think it is important to include a subjective statement made by the client or another person you can record this, for example, ‘husband reports “improved speech”’.</a:t>
            </a:r>
          </a:p>
        </p:txBody>
      </p:sp>
    </p:spTree>
    <p:extLst>
      <p:ext uri="{BB962C8B-B14F-4D97-AF65-F5344CB8AC3E}">
        <p14:creationId xmlns:p14="http://schemas.microsoft.com/office/powerpoint/2010/main" val="417366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25324-8DF1-7641-A4C0-A9683FE8851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05420CD-95C8-E8A2-1C04-0B09621C4376}"/>
              </a:ext>
            </a:extLst>
          </p:cNvPr>
          <p:cNvSpPr>
            <a:spLocks noGrp="1"/>
          </p:cNvSpPr>
          <p:nvPr>
            <p:ph type="title"/>
          </p:nvPr>
        </p:nvSpPr>
        <p:spPr>
          <a:xfrm>
            <a:off x="503633" y="728663"/>
            <a:ext cx="6679510" cy="720000"/>
          </a:xfrm>
        </p:spPr>
        <p:txBody>
          <a:bodyPr/>
          <a:lstStyle/>
          <a:p>
            <a:r>
              <a:rPr lang="en-US" dirty="0"/>
              <a:t>Documentation tips</a:t>
            </a:r>
          </a:p>
        </p:txBody>
      </p:sp>
      <p:sp>
        <p:nvSpPr>
          <p:cNvPr id="3" name="TextBox 2">
            <a:extLst>
              <a:ext uri="{FF2B5EF4-FFF2-40B4-BE49-F238E27FC236}">
                <a16:creationId xmlns:a16="http://schemas.microsoft.com/office/drawing/2014/main" id="{21E8382E-88F7-3BAE-63DD-4BB58445966F}"/>
              </a:ext>
            </a:extLst>
          </p:cNvPr>
          <p:cNvSpPr txBox="1"/>
          <p:nvPr/>
        </p:nvSpPr>
        <p:spPr>
          <a:xfrm>
            <a:off x="387620" y="1601843"/>
            <a:ext cx="10612040" cy="3416320"/>
          </a:xfrm>
          <a:prstGeom prst="rect">
            <a:avLst/>
          </a:prstGeom>
          <a:noFill/>
        </p:spPr>
        <p:txBody>
          <a:bodyPr wrap="square">
            <a:spAutoFit/>
          </a:bodyPr>
          <a:lstStyle/>
          <a:p>
            <a:r>
              <a:rPr lang="en-AU" sz="2400" dirty="0">
                <a:solidFill>
                  <a:srgbClr val="002060"/>
                </a:solidFill>
                <a:latin typeface="Arial Rounded MT Bold" panose="020F0704030504030204" pitchFamily="34" charset="77"/>
              </a:rPr>
              <a:t>Don’t use labels to describe client’s behaviour e.g. obnoxious, rude. Instead describe the client’s behaviour using direct quotes when appropriate.</a:t>
            </a:r>
          </a:p>
          <a:p>
            <a:r>
              <a:rPr lang="en-AU" sz="2400" dirty="0">
                <a:solidFill>
                  <a:srgbClr val="002060"/>
                </a:solidFill>
                <a:latin typeface="Arial Rounded MT Bold" panose="020F0704030504030204" pitchFamily="34" charset="77"/>
              </a:rPr>
              <a:t>If client refuses prescribed treatment document the refusal including the client stated reason and your actions.</a:t>
            </a:r>
          </a:p>
          <a:p>
            <a:r>
              <a:rPr lang="en-AU" sz="2400" dirty="0">
                <a:solidFill>
                  <a:srgbClr val="002060"/>
                </a:solidFill>
                <a:latin typeface="Arial Rounded MT Bold" panose="020F0704030504030204" pitchFamily="34" charset="77"/>
              </a:rPr>
              <a:t>Avoid leaving documentation in an area where it can be read by unauthorised persons.</a:t>
            </a:r>
          </a:p>
          <a:p>
            <a:r>
              <a:rPr lang="en-AU" sz="2400" dirty="0">
                <a:solidFill>
                  <a:srgbClr val="002060"/>
                </a:solidFill>
                <a:latin typeface="Arial Rounded MT Bold" panose="020F0704030504030204" pitchFamily="34" charset="77"/>
              </a:rPr>
              <a:t>Avoid transcription of information wherever possible, it increases the potential or errors to occur. </a:t>
            </a:r>
          </a:p>
        </p:txBody>
      </p:sp>
    </p:spTree>
    <p:extLst>
      <p:ext uri="{BB962C8B-B14F-4D97-AF65-F5344CB8AC3E}">
        <p14:creationId xmlns:p14="http://schemas.microsoft.com/office/powerpoint/2010/main" val="362168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F08C9-BDC5-EB09-AFEF-3C98C1CFE7C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7CEDB23-9A45-37DF-6258-73B5A3978AB7}"/>
              </a:ext>
            </a:extLst>
          </p:cNvPr>
          <p:cNvSpPr>
            <a:spLocks noGrp="1"/>
          </p:cNvSpPr>
          <p:nvPr>
            <p:ph type="title"/>
          </p:nvPr>
        </p:nvSpPr>
        <p:spPr/>
        <p:txBody>
          <a:bodyPr/>
          <a:lstStyle/>
          <a:p>
            <a:endParaRPr lang="en-AU"/>
          </a:p>
        </p:txBody>
      </p:sp>
      <p:graphicFrame>
        <p:nvGraphicFramePr>
          <p:cNvPr id="8" name="Table 7">
            <a:extLst>
              <a:ext uri="{FF2B5EF4-FFF2-40B4-BE49-F238E27FC236}">
                <a16:creationId xmlns:a16="http://schemas.microsoft.com/office/drawing/2014/main" id="{62814670-B993-0E65-B903-C695265C8708}"/>
              </a:ext>
            </a:extLst>
          </p:cNvPr>
          <p:cNvGraphicFramePr>
            <a:graphicFrameLocks noGrp="1"/>
          </p:cNvGraphicFramePr>
          <p:nvPr>
            <p:extLst>
              <p:ext uri="{D42A27DB-BD31-4B8C-83A1-F6EECF244321}">
                <p14:modId xmlns:p14="http://schemas.microsoft.com/office/powerpoint/2010/main" val="3258643770"/>
              </p:ext>
            </p:extLst>
          </p:nvPr>
        </p:nvGraphicFramePr>
        <p:xfrm>
          <a:off x="-2352" y="-215900"/>
          <a:ext cx="11178352" cy="7073903"/>
        </p:xfrm>
        <a:graphic>
          <a:graphicData uri="http://schemas.openxmlformats.org/drawingml/2006/table">
            <a:tbl>
              <a:tblPr firstRow="1" bandRow="1">
                <a:tableStyleId>{073A0DAA-6AF3-43AB-8588-CEC1D06C72B9}</a:tableStyleId>
              </a:tblPr>
              <a:tblGrid>
                <a:gridCol w="5589176">
                  <a:extLst>
                    <a:ext uri="{9D8B030D-6E8A-4147-A177-3AD203B41FA5}">
                      <a16:colId xmlns:a16="http://schemas.microsoft.com/office/drawing/2014/main" val="1615529405"/>
                    </a:ext>
                  </a:extLst>
                </a:gridCol>
                <a:gridCol w="5589176">
                  <a:extLst>
                    <a:ext uri="{9D8B030D-6E8A-4147-A177-3AD203B41FA5}">
                      <a16:colId xmlns:a16="http://schemas.microsoft.com/office/drawing/2014/main" val="781820922"/>
                    </a:ext>
                  </a:extLst>
                </a:gridCol>
              </a:tblGrid>
              <a:tr h="594029">
                <a:tc>
                  <a:txBody>
                    <a:bodyPr/>
                    <a:lstStyle/>
                    <a:p>
                      <a:pPr algn="ctr"/>
                      <a:r>
                        <a:rPr lang="en-AU" dirty="0"/>
                        <a:t>DO’S</a:t>
                      </a:r>
                    </a:p>
                  </a:txBody>
                  <a:tcPr/>
                </a:tc>
                <a:tc>
                  <a:txBody>
                    <a:bodyPr/>
                    <a:lstStyle/>
                    <a:p>
                      <a:pPr algn="ctr"/>
                      <a:r>
                        <a:rPr lang="en-AU" dirty="0"/>
                        <a:t>DON’TS</a:t>
                      </a:r>
                    </a:p>
                  </a:txBody>
                  <a:tcPr/>
                </a:tc>
                <a:extLst>
                  <a:ext uri="{0D108BD9-81ED-4DB2-BD59-A6C34878D82A}">
                    <a16:rowId xmlns:a16="http://schemas.microsoft.com/office/drawing/2014/main" val="1592063050"/>
                  </a:ext>
                </a:extLst>
              </a:tr>
              <a:tr h="602280">
                <a:tc>
                  <a:txBody>
                    <a:bodyPr/>
                    <a:lstStyle/>
                    <a:p>
                      <a:pPr>
                        <a:lnSpc>
                          <a:spcPct val="107000"/>
                        </a:lnSpc>
                        <a:spcAft>
                          <a:spcPts val="0"/>
                        </a:spcAft>
                      </a:pPr>
                      <a:r>
                        <a:rPr lang="en-AU"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Be objective</a:t>
                      </a:r>
                      <a:endPar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00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Write in pencil</a:t>
                      </a:r>
                      <a:endParaRPr lang="en-AU"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5990097"/>
                  </a:ext>
                </a:extLst>
              </a:tr>
              <a:tr h="602280">
                <a:tc>
                  <a:txBody>
                    <a:bodyPr/>
                    <a:lstStyle/>
                    <a:p>
                      <a:pPr>
                        <a:lnSpc>
                          <a:spcPct val="107000"/>
                        </a:lnSpc>
                        <a:spcAft>
                          <a:spcPts val="0"/>
                        </a:spcAft>
                      </a:pPr>
                      <a:r>
                        <a:rPr lang="en-AU"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Be specific</a:t>
                      </a:r>
                      <a:endPar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Chart ahead of time</a:t>
                      </a:r>
                      <a:endPar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4279767"/>
                  </a:ext>
                </a:extLst>
              </a:tr>
              <a:tr h="602280">
                <a:tc>
                  <a:txBody>
                    <a:bodyPr/>
                    <a:lstStyle/>
                    <a:p>
                      <a:pPr>
                        <a:lnSpc>
                          <a:spcPct val="107000"/>
                        </a:lnSpc>
                        <a:spcAft>
                          <a:spcPts val="0"/>
                        </a:spcAft>
                      </a:pPr>
                      <a:r>
                        <a:rPr lang="en-AU"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Sign, print your name and designation </a:t>
                      </a:r>
                      <a:endPar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Leave no lines and space free</a:t>
                      </a:r>
                      <a:endPar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5733304"/>
                  </a:ext>
                </a:extLst>
              </a:tr>
              <a:tr h="602280">
                <a:tc>
                  <a:txBody>
                    <a:bodyPr/>
                    <a:lstStyle/>
                    <a:p>
                      <a:pPr>
                        <a:lnSpc>
                          <a:spcPct val="107000"/>
                        </a:lnSpc>
                        <a:spcAft>
                          <a:spcPts val="0"/>
                        </a:spcAft>
                      </a:pPr>
                      <a:r>
                        <a:rPr lang="en-AU" sz="200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Be factual and concise</a:t>
                      </a:r>
                      <a:endParaRPr lang="en-AU"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Write what someone else said or heard</a:t>
                      </a:r>
                      <a:endPar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1094748"/>
                  </a:ext>
                </a:extLst>
              </a:tr>
              <a:tr h="602280">
                <a:tc>
                  <a:txBody>
                    <a:bodyPr/>
                    <a:lstStyle/>
                    <a:p>
                      <a:pPr>
                        <a:lnSpc>
                          <a:spcPct val="107000"/>
                        </a:lnSpc>
                        <a:spcAft>
                          <a:spcPts val="0"/>
                        </a:spcAft>
                      </a:pPr>
                      <a:r>
                        <a:rPr lang="en-AU" sz="200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Have legible writing</a:t>
                      </a:r>
                      <a:endParaRPr lang="en-AU"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A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5631215"/>
                  </a:ext>
                </a:extLst>
              </a:tr>
              <a:tr h="602280">
                <a:tc>
                  <a:txBody>
                    <a:bodyPr/>
                    <a:lstStyle/>
                    <a:p>
                      <a:pPr>
                        <a:lnSpc>
                          <a:spcPct val="107000"/>
                        </a:lnSpc>
                        <a:spcAft>
                          <a:spcPts val="0"/>
                        </a:spcAft>
                      </a:pPr>
                      <a:r>
                        <a:rPr lang="en-AU"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Write as soon as possible </a:t>
                      </a:r>
                      <a:endPar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A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3431846"/>
                  </a:ext>
                </a:extLst>
              </a:tr>
              <a:tr h="1059354">
                <a:tc>
                  <a:txBody>
                    <a:bodyPr/>
                    <a:lstStyle/>
                    <a:p>
                      <a:pPr>
                        <a:lnSpc>
                          <a:spcPct val="107000"/>
                        </a:lnSpc>
                        <a:spcAft>
                          <a:spcPts val="0"/>
                        </a:spcAft>
                      </a:pPr>
                      <a:r>
                        <a:rPr lang="en-AU"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Use approved abbreviations and terminology</a:t>
                      </a:r>
                      <a:endPar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A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5063679"/>
                  </a:ext>
                </a:extLst>
              </a:tr>
              <a:tr h="602280">
                <a:tc>
                  <a:txBody>
                    <a:bodyPr/>
                    <a:lstStyle/>
                    <a:p>
                      <a:pPr>
                        <a:lnSpc>
                          <a:spcPct val="107000"/>
                        </a:lnSpc>
                        <a:spcAft>
                          <a:spcPts val="0"/>
                        </a:spcAft>
                      </a:pPr>
                      <a:r>
                        <a:rPr lang="en-AU"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Use correct spelling</a:t>
                      </a:r>
                      <a:endPar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A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4487563"/>
                  </a:ext>
                </a:extLst>
              </a:tr>
              <a:tr h="602280">
                <a:tc>
                  <a:txBody>
                    <a:bodyPr/>
                    <a:lstStyle/>
                    <a:p>
                      <a:pPr>
                        <a:lnSpc>
                          <a:spcPct val="107000"/>
                        </a:lnSpc>
                        <a:spcAft>
                          <a:spcPts val="0"/>
                        </a:spcAft>
                      </a:pPr>
                      <a:r>
                        <a:rPr lang="en-AU"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Have client’s details on every sheet</a:t>
                      </a:r>
                      <a:endPar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A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5975909"/>
                  </a:ext>
                </a:extLst>
              </a:tr>
              <a:tr h="602280">
                <a:tc>
                  <a:txBody>
                    <a:bodyPr/>
                    <a:lstStyle/>
                    <a:p>
                      <a:pPr>
                        <a:lnSpc>
                          <a:spcPct val="107000"/>
                        </a:lnSpc>
                        <a:spcAft>
                          <a:spcPts val="0"/>
                        </a:spcAft>
                      </a:pPr>
                      <a:r>
                        <a:rPr lang="en-AU" sz="20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Date and time every entry</a:t>
                      </a:r>
                      <a:endParaRPr lang="en-A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A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6817254"/>
                  </a:ext>
                </a:extLst>
              </a:tr>
            </a:tbl>
          </a:graphicData>
        </a:graphic>
      </p:graphicFrame>
    </p:spTree>
    <p:extLst>
      <p:ext uri="{BB962C8B-B14F-4D97-AF65-F5344CB8AC3E}">
        <p14:creationId xmlns:p14="http://schemas.microsoft.com/office/powerpoint/2010/main" val="328093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04DC4D-26CF-54EC-9F88-521A3AE40D8C}"/>
              </a:ext>
            </a:extLst>
          </p:cNvPr>
          <p:cNvSpPr>
            <a:spLocks noGrp="1"/>
          </p:cNvSpPr>
          <p:nvPr>
            <p:ph type="title"/>
          </p:nvPr>
        </p:nvSpPr>
        <p:spPr/>
        <p:txBody>
          <a:bodyPr/>
          <a:lstStyle/>
          <a:p>
            <a:r>
              <a:rPr lang="en-US" sz="2800" dirty="0"/>
              <a:t>Policies and Procedures</a:t>
            </a:r>
            <a:endParaRPr lang="en-US" dirty="0"/>
          </a:p>
        </p:txBody>
      </p:sp>
      <p:sp>
        <p:nvSpPr>
          <p:cNvPr id="3" name="TextBox 2">
            <a:extLst>
              <a:ext uri="{FF2B5EF4-FFF2-40B4-BE49-F238E27FC236}">
                <a16:creationId xmlns:a16="http://schemas.microsoft.com/office/drawing/2014/main" id="{269440E9-039B-01B0-9B27-2CF87A8B88EB}"/>
              </a:ext>
            </a:extLst>
          </p:cNvPr>
          <p:cNvSpPr txBox="1"/>
          <p:nvPr/>
        </p:nvSpPr>
        <p:spPr>
          <a:xfrm>
            <a:off x="475504" y="1605022"/>
            <a:ext cx="10612040" cy="4524315"/>
          </a:xfrm>
          <a:prstGeom prst="rect">
            <a:avLst/>
          </a:prstGeom>
          <a:noFill/>
        </p:spPr>
        <p:txBody>
          <a:bodyPr wrap="square">
            <a:spAutoFit/>
          </a:bodyPr>
          <a:lstStyle/>
          <a:p>
            <a:r>
              <a:rPr lang="en-AU" sz="2400" dirty="0">
                <a:latin typeface="Arial Rounded MT Bold" panose="020F0704030504030204" pitchFamily="34" charset="77"/>
              </a:rPr>
              <a:t>No matter whether you are working in the community or health care sector, we are all legally and ethically bound by organisational policies and procedures (P&amp;P), these are based on both government legislation and program guidelines. </a:t>
            </a:r>
          </a:p>
          <a:p>
            <a:endParaRPr lang="en-AU" sz="2400" dirty="0">
              <a:latin typeface="Arial Rounded MT Bold" panose="020F0704030504030204" pitchFamily="34" charset="77"/>
            </a:endParaRPr>
          </a:p>
          <a:p>
            <a:r>
              <a:rPr lang="en-AU" sz="2400" dirty="0">
                <a:latin typeface="Arial Rounded MT Bold" panose="020F0704030504030204" pitchFamily="34" charset="77"/>
              </a:rPr>
              <a:t>Why are they important?</a:t>
            </a:r>
          </a:p>
          <a:p>
            <a:r>
              <a:rPr lang="en-AU" sz="2400" dirty="0">
                <a:latin typeface="Arial Rounded MT Bold" panose="020F0704030504030204" pitchFamily="34" charset="77"/>
              </a:rPr>
              <a:t>They provide insurance of quality and safety of the services being provided. </a:t>
            </a:r>
          </a:p>
          <a:p>
            <a:endParaRPr lang="en-AU" sz="2400" dirty="0">
              <a:latin typeface="Arial Rounded MT Bold" panose="020F0704030504030204" pitchFamily="34" charset="77"/>
            </a:endParaRPr>
          </a:p>
          <a:p>
            <a:r>
              <a:rPr lang="en-AU" sz="2400" dirty="0">
                <a:latin typeface="Arial Rounded MT Bold" panose="020F0704030504030204" pitchFamily="34" charset="77"/>
              </a:rPr>
              <a:t>You as employees are expected to follow workplace P&amp;Ps. You should know where they are kept, how to access and interpret them, as well as understand why it is necessary to comply with different P&amp;Ps</a:t>
            </a:r>
            <a:endParaRPr lang="en-US" altLang="en-US" sz="2400" dirty="0">
              <a:solidFill>
                <a:schemeClr val="tx1"/>
              </a:solidFill>
              <a:latin typeface="Arial Rounded MT Bold" panose="020F0704030504030204" pitchFamily="34" charset="77"/>
            </a:endParaRPr>
          </a:p>
        </p:txBody>
      </p:sp>
    </p:spTree>
    <p:extLst>
      <p:ext uri="{BB962C8B-B14F-4D97-AF65-F5344CB8AC3E}">
        <p14:creationId xmlns:p14="http://schemas.microsoft.com/office/powerpoint/2010/main" val="2247636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ABFAB-EEEA-D18B-6AFD-C58FFC1F5BA3}"/>
              </a:ext>
            </a:extLst>
          </p:cNvPr>
          <p:cNvSpPr>
            <a:spLocks noGrp="1"/>
          </p:cNvSpPr>
          <p:nvPr>
            <p:ph type="title"/>
          </p:nvPr>
        </p:nvSpPr>
        <p:spPr/>
        <p:txBody>
          <a:bodyPr/>
          <a:lstStyle/>
          <a:p>
            <a:r>
              <a:rPr lang="en-US" dirty="0">
                <a:cs typeface="Arial"/>
              </a:rPr>
              <a:t>SOAP</a:t>
            </a:r>
            <a:endParaRPr lang="en-US" dirty="0"/>
          </a:p>
        </p:txBody>
      </p:sp>
      <p:sp>
        <p:nvSpPr>
          <p:cNvPr id="4" name="Content Placeholder 2">
            <a:extLst>
              <a:ext uri="{FF2B5EF4-FFF2-40B4-BE49-F238E27FC236}">
                <a16:creationId xmlns:a16="http://schemas.microsoft.com/office/drawing/2014/main" id="{2250ADC4-C40B-8C77-5349-1A6BD140C190}"/>
              </a:ext>
            </a:extLst>
          </p:cNvPr>
          <p:cNvSpPr txBox="1">
            <a:spLocks/>
          </p:cNvSpPr>
          <p:nvPr/>
        </p:nvSpPr>
        <p:spPr>
          <a:xfrm>
            <a:off x="359533" y="1448663"/>
            <a:ext cx="9775067" cy="472830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solidFill>
                  <a:srgbClr val="002060"/>
                </a:solidFill>
                <a:latin typeface="Arial Rounded MT Bold"/>
                <a:ea typeface="+mn-lt"/>
                <a:cs typeface="+mn-lt"/>
              </a:rPr>
              <a:t>Remember that as a healthcare worker in a health care organisation you are responsible for what you write and anything you write in relation to your role as an healthcare worker becomes a legal document and public record. This means that you may be asked to formally explain your records in the event of, for instance, a complaint from a client. However, clients may also be able to apply to see what was written about them. The SOAPE and ISBAR guidelines can be used when contributing to patient’s progress notes.</a:t>
            </a:r>
            <a:endParaRPr lang="en-US" dirty="0">
              <a:latin typeface="Arial Rounded MT Bold"/>
              <a:ea typeface="+mn-lt"/>
              <a:cs typeface="+mn-lt"/>
            </a:endParaRPr>
          </a:p>
        </p:txBody>
      </p:sp>
    </p:spTree>
    <p:extLst>
      <p:ext uri="{BB962C8B-B14F-4D97-AF65-F5344CB8AC3E}">
        <p14:creationId xmlns:p14="http://schemas.microsoft.com/office/powerpoint/2010/main" val="3983960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ABFAB-EEEA-D18B-6AFD-C58FFC1F5BA3}"/>
              </a:ext>
            </a:extLst>
          </p:cNvPr>
          <p:cNvSpPr>
            <a:spLocks noGrp="1"/>
          </p:cNvSpPr>
          <p:nvPr>
            <p:ph type="title"/>
          </p:nvPr>
        </p:nvSpPr>
        <p:spPr>
          <a:xfrm>
            <a:off x="559254" y="374877"/>
            <a:ext cx="6679510" cy="720000"/>
          </a:xfrm>
        </p:spPr>
        <p:txBody>
          <a:bodyPr/>
          <a:lstStyle/>
          <a:p>
            <a:r>
              <a:rPr lang="en-US" dirty="0">
                <a:cs typeface="Arial"/>
              </a:rPr>
              <a:t>Recording Keeping</a:t>
            </a:r>
            <a:endParaRPr lang="en-US" dirty="0"/>
          </a:p>
        </p:txBody>
      </p:sp>
      <p:sp>
        <p:nvSpPr>
          <p:cNvPr id="4" name="Content Placeholder 2">
            <a:extLst>
              <a:ext uri="{FF2B5EF4-FFF2-40B4-BE49-F238E27FC236}">
                <a16:creationId xmlns:a16="http://schemas.microsoft.com/office/drawing/2014/main" id="{2250ADC4-C40B-8C77-5349-1A6BD140C190}"/>
              </a:ext>
            </a:extLst>
          </p:cNvPr>
          <p:cNvSpPr txBox="1">
            <a:spLocks/>
          </p:cNvSpPr>
          <p:nvPr/>
        </p:nvSpPr>
        <p:spPr>
          <a:xfrm>
            <a:off x="359533" y="1103948"/>
            <a:ext cx="11553066" cy="5662657"/>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a:solidFill>
                  <a:srgbClr val="002060"/>
                </a:solidFill>
                <a:latin typeface="Arial Rounded MT Bold"/>
                <a:ea typeface="+mn-lt"/>
                <a:cs typeface="+mn-lt"/>
              </a:rPr>
              <a:t>The client record provides healthcare workers with information about the current status of the client, the care that has been provided so far, and the outcomes. This will provide for the ongoing provision of streamlined quality care for clients.</a:t>
            </a:r>
            <a:endParaRPr lang="en-US">
              <a:latin typeface="Arial Rounded MT Bold"/>
              <a:ea typeface="+mn-lt"/>
              <a:cs typeface="+mn-lt"/>
            </a:endParaRPr>
          </a:p>
          <a:p>
            <a:r>
              <a:rPr lang="en-AU" sz="2400" dirty="0">
                <a:solidFill>
                  <a:srgbClr val="002060"/>
                </a:solidFill>
                <a:latin typeface="Arial Rounded MT Bold"/>
                <a:ea typeface="+mn-lt"/>
                <a:cs typeface="+mn-lt"/>
              </a:rPr>
              <a:t>For best results when writing in progress notes the SOAP(E) format can be followed:</a:t>
            </a:r>
            <a:endParaRPr lang="en-AU" dirty="0">
              <a:latin typeface="Arial Rounded MT Bold"/>
            </a:endParaRPr>
          </a:p>
          <a:p>
            <a:r>
              <a:rPr lang="en-AU" sz="2400" dirty="0">
                <a:solidFill>
                  <a:srgbClr val="002060"/>
                </a:solidFill>
                <a:latin typeface="Arial Rounded MT Bold"/>
                <a:ea typeface="+mn-lt"/>
                <a:cs typeface="+mn-lt"/>
              </a:rPr>
              <a:t>S – Subjective data</a:t>
            </a:r>
            <a:endParaRPr lang="en-AU" dirty="0">
              <a:latin typeface="Arial Rounded MT Bold"/>
            </a:endParaRPr>
          </a:p>
          <a:p>
            <a:r>
              <a:rPr lang="en-AU" sz="2400">
                <a:solidFill>
                  <a:srgbClr val="002060"/>
                </a:solidFill>
                <a:latin typeface="Arial Rounded MT Bold"/>
                <a:ea typeface="+mn-lt"/>
                <a:cs typeface="+mn-lt"/>
              </a:rPr>
              <a:t>Subjective data is all information relating to the patient, for example, description of the patient’s pain, the patient’s fears and goals.</a:t>
            </a:r>
            <a:endParaRPr lang="en-AU">
              <a:latin typeface="Arial Rounded MT Bold"/>
            </a:endParaRPr>
          </a:p>
          <a:p>
            <a:r>
              <a:rPr lang="en-AU" sz="2400" dirty="0">
                <a:solidFill>
                  <a:srgbClr val="002060"/>
                </a:solidFill>
                <a:latin typeface="Arial Rounded MT Bold"/>
                <a:ea typeface="+mn-lt"/>
                <a:cs typeface="+mn-lt"/>
              </a:rPr>
              <a:t>O – Objective data</a:t>
            </a:r>
            <a:endParaRPr lang="en-AU" dirty="0">
              <a:latin typeface="Arial Rounded MT Bold"/>
            </a:endParaRPr>
          </a:p>
          <a:p>
            <a:r>
              <a:rPr lang="en-AU" sz="2400">
                <a:solidFill>
                  <a:srgbClr val="002060"/>
                </a:solidFill>
                <a:latin typeface="Arial Rounded MT Bold"/>
                <a:ea typeface="+mn-lt"/>
                <a:cs typeface="+mn-lt"/>
              </a:rPr>
              <a:t>Objective data can be measured, for example, observations, physical tests, diagnostic examinations.</a:t>
            </a:r>
            <a:endParaRPr lang="en-AU">
              <a:latin typeface="Arial Rounded MT Bold"/>
            </a:endParaRPr>
          </a:p>
          <a:p>
            <a:r>
              <a:rPr lang="en-AU" sz="2400" dirty="0">
                <a:solidFill>
                  <a:srgbClr val="002060"/>
                </a:solidFill>
                <a:latin typeface="Arial Rounded MT Bold"/>
                <a:ea typeface="+mn-lt"/>
                <a:cs typeface="+mn-lt"/>
              </a:rPr>
              <a:t>A – Action</a:t>
            </a:r>
            <a:endParaRPr lang="en-AU" dirty="0">
              <a:latin typeface="Arial Rounded MT Bold"/>
            </a:endParaRPr>
          </a:p>
          <a:p>
            <a:r>
              <a:rPr lang="en-AU" sz="2400">
                <a:solidFill>
                  <a:srgbClr val="002060"/>
                </a:solidFill>
                <a:latin typeface="Arial Rounded MT Bold"/>
                <a:ea typeface="+mn-lt"/>
                <a:cs typeface="+mn-lt"/>
              </a:rPr>
              <a:t>Action refers to all data in relation to the interpretation of the patient’s condition or level of progress/deterioration, put into an action or treatment session.</a:t>
            </a:r>
            <a:endParaRPr lang="en-AU">
              <a:latin typeface="Arial Rounded MT Bold"/>
            </a:endParaRPr>
          </a:p>
          <a:p>
            <a:r>
              <a:rPr lang="en-AU" sz="2400" dirty="0">
                <a:solidFill>
                  <a:srgbClr val="002060"/>
                </a:solidFill>
                <a:latin typeface="Arial Rounded MT Bold"/>
                <a:ea typeface="+mn-lt"/>
                <a:cs typeface="+mn-lt"/>
              </a:rPr>
              <a:t>P – Plan</a:t>
            </a:r>
            <a:endParaRPr lang="en-AU" dirty="0">
              <a:latin typeface="Arial Rounded MT Bold"/>
            </a:endParaRPr>
          </a:p>
          <a:p>
            <a:r>
              <a:rPr lang="en-AU" sz="2400">
                <a:solidFill>
                  <a:srgbClr val="002060"/>
                </a:solidFill>
                <a:latin typeface="Arial Rounded MT Bold"/>
                <a:ea typeface="+mn-lt"/>
                <a:cs typeface="+mn-lt"/>
              </a:rPr>
              <a:t>Planning means to specify how the patient’s problem is going to be managed. This plan can be revised, modified, or continued.</a:t>
            </a:r>
            <a:endParaRPr lang="en-AU">
              <a:latin typeface="Arial Rounded MT Bold"/>
            </a:endParaRPr>
          </a:p>
          <a:p>
            <a:r>
              <a:rPr lang="en-AU" sz="2400" dirty="0">
                <a:solidFill>
                  <a:srgbClr val="002060"/>
                </a:solidFill>
                <a:latin typeface="Arial Rounded MT Bold"/>
                <a:ea typeface="+mn-lt"/>
                <a:cs typeface="+mn-lt"/>
              </a:rPr>
              <a:t>As stated before, a client’s health care records provide continuity of client care and are a legal document in themselves. As such they need to be accurate, contain the correct medical and health terminology, and comply with legal and organisation policies and procedures. Incorrectly spelt or used medical terms, names or abbreviations can lead to misunderstanding, wrong information and details.</a:t>
            </a:r>
          </a:p>
          <a:p>
            <a:r>
              <a:rPr lang="en-AU" sz="2400">
                <a:solidFill>
                  <a:srgbClr val="002060"/>
                </a:solidFill>
                <a:latin typeface="Arial Rounded MT Bold"/>
                <a:ea typeface="+mn-lt"/>
                <a:cs typeface="+mn-lt"/>
              </a:rPr>
              <a:t>Depending on your role in the provision of medical or allied health care and your responsibility associated with a client’s health care records, your written entry or addition may need to be verified by your supervisor or other appropriate person.</a:t>
            </a:r>
            <a:endParaRPr lang="en-AU">
              <a:latin typeface="Arial Rounded MT Bold"/>
            </a:endParaRPr>
          </a:p>
          <a:p>
            <a:endParaRPr lang="en-AU" sz="2400" dirty="0">
              <a:solidFill>
                <a:srgbClr val="002060"/>
              </a:solidFill>
              <a:latin typeface="Arial Rounded MT Bold"/>
              <a:ea typeface="+mn-lt"/>
              <a:cs typeface="+mn-lt"/>
            </a:endParaRPr>
          </a:p>
        </p:txBody>
      </p:sp>
    </p:spTree>
    <p:extLst>
      <p:ext uri="{BB962C8B-B14F-4D97-AF65-F5344CB8AC3E}">
        <p14:creationId xmlns:p14="http://schemas.microsoft.com/office/powerpoint/2010/main" val="2066835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76935-8C9D-49B6-2574-8B867B138E3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E5DE9A-0F12-CFEB-BFBE-6652E9A326D8}"/>
              </a:ext>
            </a:extLst>
          </p:cNvPr>
          <p:cNvSpPr>
            <a:spLocks noGrp="1"/>
          </p:cNvSpPr>
          <p:nvPr>
            <p:ph type="title"/>
          </p:nvPr>
        </p:nvSpPr>
        <p:spPr>
          <a:xfrm>
            <a:off x="503633" y="728663"/>
            <a:ext cx="6679510" cy="720000"/>
          </a:xfrm>
        </p:spPr>
        <p:txBody>
          <a:bodyPr/>
          <a:lstStyle/>
          <a:p>
            <a:r>
              <a:rPr lang="en-US" sz="2800" dirty="0"/>
              <a:t>Use of checklists </a:t>
            </a:r>
            <a:endParaRPr lang="en-US" dirty="0"/>
          </a:p>
        </p:txBody>
      </p:sp>
      <p:sp>
        <p:nvSpPr>
          <p:cNvPr id="7" name="Rectangle 1">
            <a:extLst>
              <a:ext uri="{FF2B5EF4-FFF2-40B4-BE49-F238E27FC236}">
                <a16:creationId xmlns:a16="http://schemas.microsoft.com/office/drawing/2014/main" id="{ADAFCC8A-7C57-8EED-5808-8E9B99F12C1D}"/>
              </a:ext>
            </a:extLst>
          </p:cNvPr>
          <p:cNvSpPr>
            <a:spLocks noChangeArrowheads="1"/>
          </p:cNvSpPr>
          <p:nvPr/>
        </p:nvSpPr>
        <p:spPr bwMode="auto">
          <a:xfrm>
            <a:off x="1022108" y="449731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D2125"/>
                </a:solidFill>
                <a:effectLst/>
                <a:latin typeface="Open Sans" panose="020B0606030504020204" pitchFamily="34" charset="0"/>
              </a:rPr>
              <a:t> </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D2125"/>
                </a:solidFill>
                <a:effectLst/>
                <a:latin typeface="Open Sans" panose="020B0606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Content Placeholder 2">
            <a:extLst>
              <a:ext uri="{FF2B5EF4-FFF2-40B4-BE49-F238E27FC236}">
                <a16:creationId xmlns:a16="http://schemas.microsoft.com/office/drawing/2014/main" id="{AC875459-6F03-840B-367F-1CFB73A920FB}"/>
              </a:ext>
            </a:extLst>
          </p:cNvPr>
          <p:cNvSpPr txBox="1">
            <a:spLocks/>
          </p:cNvSpPr>
          <p:nvPr/>
        </p:nvSpPr>
        <p:spPr>
          <a:xfrm>
            <a:off x="359533" y="1448663"/>
            <a:ext cx="9775067" cy="47283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a:solidFill>
                  <a:srgbClr val="002060"/>
                </a:solidFill>
                <a:latin typeface="Arial Rounded MT Bold" panose="020F0704030504030204" pitchFamily="34" charset="77"/>
              </a:rPr>
              <a:t>No matter what health setting or title/position you hold within these environments as a part of carrying out your routine tasks it will involve the use of checklists. </a:t>
            </a:r>
          </a:p>
          <a:p>
            <a:r>
              <a:rPr lang="en-AU" sz="2400">
                <a:solidFill>
                  <a:srgbClr val="002060"/>
                </a:solidFill>
                <a:latin typeface="Arial Rounded MT Bold" panose="020F0704030504030204" pitchFamily="34" charset="77"/>
              </a:rPr>
              <a:t>Checklists provide an outline of what needs to be achieved:</a:t>
            </a:r>
          </a:p>
          <a:p>
            <a:pPr lvl="1"/>
            <a:r>
              <a:rPr lang="en-AU" sz="2400">
                <a:solidFill>
                  <a:srgbClr val="002060"/>
                </a:solidFill>
                <a:latin typeface="Arial Rounded MT Bold" panose="020F0704030504030204" pitchFamily="34" charset="77"/>
              </a:rPr>
              <a:t>By whom it should be completed by  </a:t>
            </a:r>
          </a:p>
          <a:p>
            <a:pPr lvl="1"/>
            <a:r>
              <a:rPr lang="en-AU" sz="2400">
                <a:solidFill>
                  <a:srgbClr val="002060"/>
                </a:solidFill>
                <a:latin typeface="Arial Rounded MT Bold" panose="020F0704030504030204" pitchFamily="34" charset="77"/>
              </a:rPr>
              <a:t>When it should be accomplished by</a:t>
            </a:r>
          </a:p>
          <a:p>
            <a:r>
              <a:rPr lang="en-AU" sz="2400">
                <a:solidFill>
                  <a:srgbClr val="002060"/>
                </a:solidFill>
                <a:latin typeface="Arial Rounded MT Bold" panose="020F0704030504030204" pitchFamily="34" charset="77"/>
              </a:rPr>
              <a:t>As tasks are completed they should be ticked or crossed off the list.</a:t>
            </a:r>
          </a:p>
          <a:p>
            <a:r>
              <a:rPr lang="en-AU" sz="2400">
                <a:solidFill>
                  <a:srgbClr val="002060"/>
                </a:solidFill>
                <a:latin typeface="Arial Rounded MT Bold" panose="020F0704030504030204" pitchFamily="34" charset="77"/>
              </a:rPr>
              <a:t>They can provide evidence of activity/procedures completion.</a:t>
            </a:r>
            <a:endParaRPr lang="en-AU"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829296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B10C9-384A-07E5-89CF-20E53B6234E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6B9D1DD-DF3C-F888-E386-1832B279B0BB}"/>
              </a:ext>
            </a:extLst>
          </p:cNvPr>
          <p:cNvSpPr>
            <a:spLocks noGrp="1"/>
          </p:cNvSpPr>
          <p:nvPr>
            <p:ph type="title"/>
          </p:nvPr>
        </p:nvSpPr>
        <p:spPr>
          <a:xfrm>
            <a:off x="503633" y="728663"/>
            <a:ext cx="6679510" cy="720000"/>
          </a:xfrm>
        </p:spPr>
        <p:txBody>
          <a:bodyPr/>
          <a:lstStyle/>
          <a:p>
            <a:r>
              <a:rPr lang="en-US" dirty="0"/>
              <a:t>Checklist examples</a:t>
            </a:r>
          </a:p>
        </p:txBody>
      </p:sp>
      <p:sp>
        <p:nvSpPr>
          <p:cNvPr id="7" name="Rectangle 1">
            <a:extLst>
              <a:ext uri="{FF2B5EF4-FFF2-40B4-BE49-F238E27FC236}">
                <a16:creationId xmlns:a16="http://schemas.microsoft.com/office/drawing/2014/main" id="{9FF95DD1-93B5-75F2-075C-4CE854EEA141}"/>
              </a:ext>
            </a:extLst>
          </p:cNvPr>
          <p:cNvSpPr>
            <a:spLocks noChangeArrowheads="1"/>
          </p:cNvSpPr>
          <p:nvPr/>
        </p:nvSpPr>
        <p:spPr bwMode="auto">
          <a:xfrm>
            <a:off x="1022108" y="449731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D2125"/>
                </a:solidFill>
                <a:effectLst/>
                <a:latin typeface="Open Sans" panose="020B0606030504020204" pitchFamily="34" charset="0"/>
              </a:rPr>
              <a:t> </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D2125"/>
                </a:solidFill>
                <a:effectLst/>
                <a:latin typeface="Open Sans" panose="020B0606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Content Placeholder 2">
            <a:extLst>
              <a:ext uri="{FF2B5EF4-FFF2-40B4-BE49-F238E27FC236}">
                <a16:creationId xmlns:a16="http://schemas.microsoft.com/office/drawing/2014/main" id="{D0BEB174-4499-380F-F351-DE983C4FB1F5}"/>
              </a:ext>
            </a:extLst>
          </p:cNvPr>
          <p:cNvSpPr txBox="1">
            <a:spLocks/>
          </p:cNvSpPr>
          <p:nvPr/>
        </p:nvSpPr>
        <p:spPr>
          <a:xfrm>
            <a:off x="359533" y="1448663"/>
            <a:ext cx="9775067" cy="47283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solidFill>
                  <a:srgbClr val="002060"/>
                </a:solidFill>
                <a:latin typeface="Arial Rounded MT Bold" panose="020F0704030504030204" pitchFamily="34" charset="77"/>
              </a:rPr>
              <a:t>Opening and closing processes (e.g. daily opening and closing of a medical centre) </a:t>
            </a:r>
          </a:p>
          <a:p>
            <a:r>
              <a:rPr lang="en-AU" sz="2400" dirty="0">
                <a:solidFill>
                  <a:srgbClr val="002060"/>
                </a:solidFill>
                <a:latin typeface="Arial Rounded MT Bold" panose="020F0704030504030204" pitchFamily="34" charset="77"/>
              </a:rPr>
              <a:t>Equipment checks (e.g. oxygen and suction checks in patients’ rooms) </a:t>
            </a:r>
          </a:p>
          <a:p>
            <a:r>
              <a:rPr lang="en-AU" sz="2400" dirty="0">
                <a:solidFill>
                  <a:srgbClr val="002060"/>
                </a:solidFill>
                <a:latin typeface="Arial Rounded MT Bold" panose="020F0704030504030204" pitchFamily="34" charset="77"/>
              </a:rPr>
              <a:t>Stock ordering/receiving</a:t>
            </a:r>
          </a:p>
          <a:p>
            <a:r>
              <a:rPr lang="en-AU" sz="2400" dirty="0">
                <a:solidFill>
                  <a:srgbClr val="002060"/>
                </a:solidFill>
                <a:latin typeface="Arial Rounded MT Bold" panose="020F0704030504030204" pitchFamily="34" charset="77"/>
              </a:rPr>
              <a:t>Gathering of equipment and tools to carry out a procedure (e.g. wound dressing)</a:t>
            </a:r>
          </a:p>
          <a:p>
            <a:r>
              <a:rPr lang="en-AU" sz="2400" dirty="0">
                <a:solidFill>
                  <a:srgbClr val="002060"/>
                </a:solidFill>
                <a:latin typeface="Arial Rounded MT Bold" panose="020F0704030504030204" pitchFamily="34" charset="77"/>
              </a:rPr>
              <a:t>Checking that all equipment has been accounted for (e.g. after a surgical procedure)</a:t>
            </a:r>
          </a:p>
        </p:txBody>
      </p:sp>
    </p:spTree>
    <p:extLst>
      <p:ext uri="{BB962C8B-B14F-4D97-AF65-F5344CB8AC3E}">
        <p14:creationId xmlns:p14="http://schemas.microsoft.com/office/powerpoint/2010/main" val="2535102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D8B4C-71F0-4DFB-3C97-0F627C16DE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3DDF30-94C5-CD2F-8D45-64E6260F1F94}"/>
              </a:ext>
            </a:extLst>
          </p:cNvPr>
          <p:cNvSpPr>
            <a:spLocks noGrp="1"/>
          </p:cNvSpPr>
          <p:nvPr>
            <p:ph type="title"/>
          </p:nvPr>
        </p:nvSpPr>
        <p:spPr>
          <a:xfrm>
            <a:off x="503633" y="728663"/>
            <a:ext cx="6679510" cy="720000"/>
          </a:xfrm>
        </p:spPr>
        <p:txBody>
          <a:bodyPr/>
          <a:lstStyle/>
          <a:p>
            <a:r>
              <a:rPr lang="en-US" dirty="0"/>
              <a:t>Seeking clarification when needed</a:t>
            </a:r>
          </a:p>
        </p:txBody>
      </p:sp>
      <p:sp>
        <p:nvSpPr>
          <p:cNvPr id="7" name="Content Placeholder 2">
            <a:extLst>
              <a:ext uri="{FF2B5EF4-FFF2-40B4-BE49-F238E27FC236}">
                <a16:creationId xmlns:a16="http://schemas.microsoft.com/office/drawing/2014/main" id="{0E74C72C-419F-D0D0-C0D1-7CB8384F5E4D}"/>
              </a:ext>
            </a:extLst>
          </p:cNvPr>
          <p:cNvSpPr txBox="1">
            <a:spLocks/>
          </p:cNvSpPr>
          <p:nvPr/>
        </p:nvSpPr>
        <p:spPr>
          <a:xfrm>
            <a:off x="500210" y="1849071"/>
            <a:ext cx="9940167"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solidFill>
                  <a:srgbClr val="002060"/>
                </a:solidFill>
                <a:latin typeface="Arial Rounded MT Bold" panose="020F0704030504030204" pitchFamily="34" charset="77"/>
              </a:rPr>
              <a:t>It is important if you ever have difficulty understanding the context of the terminology or the meaning of a term to seek assistance, this is to ensure misinterpretation doesn’t occur. </a:t>
            </a:r>
          </a:p>
          <a:p>
            <a:r>
              <a:rPr lang="en-AU" sz="2400" dirty="0">
                <a:solidFill>
                  <a:srgbClr val="002060"/>
                </a:solidFill>
                <a:latin typeface="Arial Rounded MT Bold" panose="020F0704030504030204" pitchFamily="34" charset="77"/>
              </a:rPr>
              <a:t>If transcribing information it is important to seek verification to ensure authenticity of the document. </a:t>
            </a:r>
          </a:p>
          <a:p>
            <a:r>
              <a:rPr lang="en-AU" sz="2400" dirty="0">
                <a:solidFill>
                  <a:srgbClr val="002060"/>
                </a:solidFill>
                <a:latin typeface="Arial Rounded MT Bold" panose="020F0704030504030204" pitchFamily="34" charset="77"/>
              </a:rPr>
              <a:t>Examples of who you could seek assistance from:</a:t>
            </a:r>
          </a:p>
          <a:p>
            <a:pPr lvl="1"/>
            <a:r>
              <a:rPr lang="en-AU" sz="2400" dirty="0">
                <a:solidFill>
                  <a:srgbClr val="002060"/>
                </a:solidFill>
                <a:latin typeface="Arial Rounded MT Bold" panose="020F0704030504030204" pitchFamily="34" charset="77"/>
              </a:rPr>
              <a:t>Fellow colleague (preferable more experienced than yourself)</a:t>
            </a:r>
          </a:p>
          <a:p>
            <a:pPr lvl="1"/>
            <a:r>
              <a:rPr lang="en-AU" sz="2400" dirty="0">
                <a:solidFill>
                  <a:srgbClr val="002060"/>
                </a:solidFill>
                <a:latin typeface="Arial Rounded MT Bold" panose="020F0704030504030204" pitchFamily="34" charset="77"/>
              </a:rPr>
              <a:t>Supervisor</a:t>
            </a:r>
          </a:p>
          <a:p>
            <a:pPr lvl="1"/>
            <a:r>
              <a:rPr lang="en-AU" sz="2400" dirty="0">
                <a:solidFill>
                  <a:srgbClr val="002060"/>
                </a:solidFill>
                <a:latin typeface="Arial Rounded MT Bold" panose="020F0704030504030204" pitchFamily="34" charset="77"/>
              </a:rPr>
              <a:t>Manager</a:t>
            </a:r>
          </a:p>
          <a:p>
            <a:r>
              <a:rPr lang="en-AU" sz="2400" dirty="0">
                <a:solidFill>
                  <a:srgbClr val="002060"/>
                </a:solidFill>
                <a:latin typeface="Arial Rounded MT Bold" panose="020F0704030504030204" pitchFamily="34" charset="77"/>
              </a:rPr>
              <a:t>Appropriate resources: medical dictionary, medical books or websites</a:t>
            </a:r>
          </a:p>
          <a:p>
            <a:endParaRPr lang="en-AU"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1936873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71D7B-7BA8-F4A6-4EDC-C1CF03CAB2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630C0E3-C882-3188-23B0-E588FB988BB5}"/>
              </a:ext>
            </a:extLst>
          </p:cNvPr>
          <p:cNvSpPr>
            <a:spLocks noGrp="1"/>
          </p:cNvSpPr>
          <p:nvPr>
            <p:ph type="title"/>
          </p:nvPr>
        </p:nvSpPr>
        <p:spPr>
          <a:xfrm>
            <a:off x="503633" y="728663"/>
            <a:ext cx="6679510" cy="720000"/>
          </a:xfrm>
        </p:spPr>
        <p:txBody>
          <a:bodyPr/>
          <a:lstStyle/>
          <a:p>
            <a:r>
              <a:rPr lang="en-US" dirty="0"/>
              <a:t>Legal</a:t>
            </a:r>
          </a:p>
        </p:txBody>
      </p:sp>
      <p:sp>
        <p:nvSpPr>
          <p:cNvPr id="2" name="Content Placeholder 2">
            <a:extLst>
              <a:ext uri="{FF2B5EF4-FFF2-40B4-BE49-F238E27FC236}">
                <a16:creationId xmlns:a16="http://schemas.microsoft.com/office/drawing/2014/main" id="{ECE745BA-B6A0-5C4F-FB8D-10AB963BAEC6}"/>
              </a:ext>
            </a:extLst>
          </p:cNvPr>
          <p:cNvSpPr txBox="1">
            <a:spLocks/>
          </p:cNvSpPr>
          <p:nvPr/>
        </p:nvSpPr>
        <p:spPr>
          <a:xfrm>
            <a:off x="359532" y="1473741"/>
            <a:ext cx="815581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400" dirty="0">
                <a:solidFill>
                  <a:srgbClr val="002060"/>
                </a:solidFill>
                <a:latin typeface="Arial Rounded MT Bold" panose="020F0704030504030204" pitchFamily="34" charset="77"/>
              </a:rPr>
              <a:t>When we document in a client’s record this then becomes a legal document whether it be a progress note, care plan, observation chart or medication chart.</a:t>
            </a:r>
          </a:p>
        </p:txBody>
      </p:sp>
      <p:sp>
        <p:nvSpPr>
          <p:cNvPr id="3" name="TextBox 2">
            <a:extLst>
              <a:ext uri="{FF2B5EF4-FFF2-40B4-BE49-F238E27FC236}">
                <a16:creationId xmlns:a16="http://schemas.microsoft.com/office/drawing/2014/main" id="{5FAE2466-DB81-A8C5-9C1F-F6A183003D28}"/>
              </a:ext>
            </a:extLst>
          </p:cNvPr>
          <p:cNvSpPr txBox="1"/>
          <p:nvPr/>
        </p:nvSpPr>
        <p:spPr>
          <a:xfrm>
            <a:off x="503633" y="3649410"/>
            <a:ext cx="8212654" cy="2246769"/>
          </a:xfrm>
          <a:prstGeom prst="rect">
            <a:avLst/>
          </a:prstGeom>
          <a:noFill/>
          <a:ln w="38100">
            <a:solidFill>
              <a:srgbClr val="FF0000"/>
            </a:solidFill>
          </a:ln>
        </p:spPr>
        <p:txBody>
          <a:bodyPr wrap="square" rtlCol="0">
            <a:spAutoFit/>
          </a:bodyPr>
          <a:lstStyle/>
          <a:p>
            <a:pPr>
              <a:spcBef>
                <a:spcPts val="960"/>
              </a:spcBef>
            </a:pPr>
            <a:r>
              <a:rPr lang="en-AU" sz="2800" dirty="0">
                <a:solidFill>
                  <a:srgbClr val="002060"/>
                </a:solidFill>
                <a:latin typeface="Arial Rounded MT Bold" panose="020F0704030504030204" pitchFamily="34" charset="77"/>
              </a:rPr>
              <a:t>If you are ever in doubt or having difficulties with  documentation or understanding the meaning of the context of a medical term you </a:t>
            </a:r>
            <a:r>
              <a:rPr lang="en-AU" sz="2800" b="1" dirty="0">
                <a:solidFill>
                  <a:srgbClr val="002060"/>
                </a:solidFill>
                <a:highlight>
                  <a:srgbClr val="FFFF00"/>
                </a:highlight>
                <a:latin typeface="Arial Rounded MT Bold" panose="020F0704030504030204" pitchFamily="34" charset="77"/>
              </a:rPr>
              <a:t>must</a:t>
            </a:r>
            <a:r>
              <a:rPr lang="en-AU" sz="2800" b="1" dirty="0">
                <a:solidFill>
                  <a:srgbClr val="002060"/>
                </a:solidFill>
                <a:latin typeface="Arial Rounded MT Bold" panose="020F0704030504030204" pitchFamily="34" charset="77"/>
              </a:rPr>
              <a:t> </a:t>
            </a:r>
            <a:r>
              <a:rPr lang="en-AU" sz="2800" dirty="0">
                <a:solidFill>
                  <a:srgbClr val="002060"/>
                </a:solidFill>
                <a:latin typeface="Arial Rounded MT Bold" panose="020F0704030504030204" pitchFamily="34" charset="77"/>
              </a:rPr>
              <a:t>seek assistance, to avoid making potentially dangerous mistakes. </a:t>
            </a:r>
          </a:p>
        </p:txBody>
      </p:sp>
    </p:spTree>
    <p:extLst>
      <p:ext uri="{BB962C8B-B14F-4D97-AF65-F5344CB8AC3E}">
        <p14:creationId xmlns:p14="http://schemas.microsoft.com/office/powerpoint/2010/main" val="2723413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D5095-B50A-A675-25FF-2DCF2DABEFA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B081978-69DB-26D5-7B41-472753229487}"/>
              </a:ext>
            </a:extLst>
          </p:cNvPr>
          <p:cNvSpPr>
            <a:spLocks noGrp="1"/>
          </p:cNvSpPr>
          <p:nvPr>
            <p:ph type="title"/>
          </p:nvPr>
        </p:nvSpPr>
        <p:spPr>
          <a:xfrm>
            <a:off x="503633" y="728663"/>
            <a:ext cx="6679510" cy="720000"/>
          </a:xfrm>
        </p:spPr>
        <p:txBody>
          <a:bodyPr/>
          <a:lstStyle/>
          <a:p>
            <a:r>
              <a:rPr lang="en-US" dirty="0"/>
              <a:t>Privacy and confidentiality </a:t>
            </a:r>
          </a:p>
        </p:txBody>
      </p:sp>
      <p:sp>
        <p:nvSpPr>
          <p:cNvPr id="4" name="Content Placeholder 2">
            <a:extLst>
              <a:ext uri="{FF2B5EF4-FFF2-40B4-BE49-F238E27FC236}">
                <a16:creationId xmlns:a16="http://schemas.microsoft.com/office/drawing/2014/main" id="{833F1EC2-107C-6D51-2BEA-B4667227E140}"/>
              </a:ext>
            </a:extLst>
          </p:cNvPr>
          <p:cNvSpPr txBox="1">
            <a:spLocks/>
          </p:cNvSpPr>
          <p:nvPr/>
        </p:nvSpPr>
        <p:spPr>
          <a:xfrm>
            <a:off x="336228" y="1448663"/>
            <a:ext cx="9861872" cy="42601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rgbClr val="002060"/>
                </a:solidFill>
                <a:latin typeface="Arial Rounded MT Bold" panose="020F0704030504030204" pitchFamily="34" charset="77"/>
              </a:rPr>
              <a:t>Health workers/administrative staff have an ethical obligation not to disclose confidential information attained about clients in their care, with exception when such disclosure occurs during their professional duties.  This includes information about their condition, prognosis, treatment and any other relevant information about their private lives.</a:t>
            </a:r>
          </a:p>
          <a:p>
            <a:r>
              <a:rPr lang="en-US" sz="2400">
                <a:solidFill>
                  <a:srgbClr val="002060"/>
                </a:solidFill>
                <a:latin typeface="Arial Rounded MT Bold" panose="020F0704030504030204" pitchFamily="34" charset="77"/>
              </a:rPr>
              <a:t>Our clients have the right to privacy and their affairs must not be discussed with other clients, non-professional staff or with members of the general public. </a:t>
            </a:r>
          </a:p>
          <a:p>
            <a:r>
              <a:rPr lang="en-US" sz="2400">
                <a:solidFill>
                  <a:srgbClr val="002060"/>
                </a:solidFill>
                <a:latin typeface="Arial Rounded MT Bold" panose="020F0704030504030204" pitchFamily="34" charset="77"/>
              </a:rPr>
              <a:t>You need to use discretion during off duty hours and you should avoid careless chatter about the health care provider, their clients or staff members.</a:t>
            </a:r>
            <a:endParaRPr lang="en-US"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1602706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FD7EE-7837-689C-022E-3CC8C01424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EE9145E-6801-2B90-21F1-8C5B7B9FD122}"/>
              </a:ext>
            </a:extLst>
          </p:cNvPr>
          <p:cNvSpPr>
            <a:spLocks noGrp="1"/>
          </p:cNvSpPr>
          <p:nvPr>
            <p:ph type="title"/>
          </p:nvPr>
        </p:nvSpPr>
        <p:spPr>
          <a:xfrm>
            <a:off x="503633" y="728663"/>
            <a:ext cx="6679510" cy="720000"/>
          </a:xfrm>
        </p:spPr>
        <p:txBody>
          <a:bodyPr/>
          <a:lstStyle/>
          <a:p>
            <a:r>
              <a:rPr lang="en-US" dirty="0"/>
              <a:t>Case Study</a:t>
            </a:r>
          </a:p>
        </p:txBody>
      </p:sp>
      <p:sp>
        <p:nvSpPr>
          <p:cNvPr id="2" name="Content Placeholder 5">
            <a:extLst>
              <a:ext uri="{FF2B5EF4-FFF2-40B4-BE49-F238E27FC236}">
                <a16:creationId xmlns:a16="http://schemas.microsoft.com/office/drawing/2014/main" id="{66BD92F2-DB25-5A82-9CD4-43C2829B281E}"/>
              </a:ext>
            </a:extLst>
          </p:cNvPr>
          <p:cNvSpPr txBox="1">
            <a:spLocks/>
          </p:cNvSpPr>
          <p:nvPr/>
        </p:nvSpPr>
        <p:spPr>
          <a:xfrm>
            <a:off x="323528" y="1448664"/>
            <a:ext cx="7791772" cy="47283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2400">
                <a:solidFill>
                  <a:srgbClr val="002060"/>
                </a:solidFill>
                <a:latin typeface="Arial Rounded MT Bold" panose="020F0704030504030204" pitchFamily="34" charset="77"/>
              </a:rPr>
              <a:t>Bella is a support worker. She is in the supermarket doing her weekly shopping when she is spotted by a fellow colleague Susan, who approaches her.</a:t>
            </a:r>
          </a:p>
          <a:p>
            <a:pPr marL="0" indent="0">
              <a:buFont typeface="Arial" panose="020B0604020202020204" pitchFamily="34" charset="0"/>
              <a:buNone/>
            </a:pPr>
            <a:br>
              <a:rPr lang="en-AU" sz="2400">
                <a:solidFill>
                  <a:srgbClr val="002060"/>
                </a:solidFill>
                <a:latin typeface="Arial Rounded MT Bold" panose="020F0704030504030204" pitchFamily="34" charset="77"/>
              </a:rPr>
            </a:br>
            <a:r>
              <a:rPr lang="en-AU" sz="2400">
                <a:solidFill>
                  <a:srgbClr val="002060"/>
                </a:solidFill>
                <a:latin typeface="Arial Rounded MT Bold" panose="020F0704030504030204" pitchFamily="34" charset="77"/>
              </a:rPr>
              <a:t>During their conversation she says “Oh I have been meaning to ask, I have been working with Brett over the last week and I have found him to be a such handful. Just wondering how to manage people who has attention deficit hyperactivity disorder (ADHD). He is driving me crazy.”</a:t>
            </a:r>
          </a:p>
          <a:p>
            <a:endParaRPr lang="en-AU" sz="2400">
              <a:solidFill>
                <a:srgbClr val="002060"/>
              </a:solidFill>
              <a:latin typeface="Arial Rounded MT Bold" panose="020F0704030504030204" pitchFamily="34" charset="77"/>
            </a:endParaRPr>
          </a:p>
          <a:p>
            <a:pPr marL="342900" indent="-342900">
              <a:buFont typeface="Arial" panose="020B0604020202020204" pitchFamily="34" charset="0"/>
              <a:buAutoNum type="arabicPeriod"/>
            </a:pPr>
            <a:r>
              <a:rPr lang="en-AU" sz="2400">
                <a:solidFill>
                  <a:srgbClr val="002060"/>
                </a:solidFill>
                <a:latin typeface="Arial Rounded MT Bold" panose="020F0704030504030204" pitchFamily="34" charset="77"/>
              </a:rPr>
              <a:t>What has Susan done incorrectly?</a:t>
            </a:r>
          </a:p>
          <a:p>
            <a:pPr marL="342900" indent="-342900">
              <a:buFont typeface="Arial" panose="020B0604020202020204" pitchFamily="34" charset="0"/>
              <a:buAutoNum type="arabicPeriod"/>
            </a:pPr>
            <a:r>
              <a:rPr lang="en-AU" sz="2400">
                <a:solidFill>
                  <a:srgbClr val="002060"/>
                </a:solidFill>
                <a:latin typeface="Arial Rounded MT Bold" panose="020F0704030504030204" pitchFamily="34" charset="77"/>
              </a:rPr>
              <a:t>What should Susan have done?</a:t>
            </a:r>
          </a:p>
          <a:p>
            <a:endParaRPr lang="en-AU" sz="2400">
              <a:solidFill>
                <a:srgbClr val="002060"/>
              </a:solidFill>
              <a:latin typeface="Arial Rounded MT Bold" panose="020F0704030504030204" pitchFamily="34" charset="77"/>
            </a:endParaRPr>
          </a:p>
          <a:p>
            <a:endParaRPr lang="en-AU" sz="2400" dirty="0">
              <a:solidFill>
                <a:srgbClr val="002060"/>
              </a:solidFill>
              <a:latin typeface="Arial Rounded MT Bold" panose="020F0704030504030204" pitchFamily="34" charset="77"/>
            </a:endParaRPr>
          </a:p>
        </p:txBody>
      </p:sp>
      <p:pic>
        <p:nvPicPr>
          <p:cNvPr id="3" name="Picture 2">
            <a:extLst>
              <a:ext uri="{FF2B5EF4-FFF2-40B4-BE49-F238E27FC236}">
                <a16:creationId xmlns:a16="http://schemas.microsoft.com/office/drawing/2014/main" id="{8A86273B-C2A4-4B6C-AB07-7C6F0004C7AB}"/>
              </a:ext>
            </a:extLst>
          </p:cNvPr>
          <p:cNvPicPr>
            <a:picLocks noChangeAspect="1"/>
          </p:cNvPicPr>
          <p:nvPr/>
        </p:nvPicPr>
        <p:blipFill rotWithShape="1">
          <a:blip r:embed="rId2">
            <a:extLst>
              <a:ext uri="{28A0092B-C50C-407E-A947-70E740481C1C}">
                <a14:useLocalDpi xmlns:a14="http://schemas.microsoft.com/office/drawing/2010/main" val="0"/>
              </a:ext>
            </a:extLst>
          </a:blip>
          <a:srcRect b="35539"/>
          <a:stretch/>
        </p:blipFill>
        <p:spPr>
          <a:xfrm>
            <a:off x="8381420" y="1915798"/>
            <a:ext cx="2383104" cy="2304256"/>
          </a:xfrm>
          <a:prstGeom prst="rect">
            <a:avLst/>
          </a:prstGeom>
        </p:spPr>
      </p:pic>
    </p:spTree>
    <p:extLst>
      <p:ext uri="{BB962C8B-B14F-4D97-AF65-F5344CB8AC3E}">
        <p14:creationId xmlns:p14="http://schemas.microsoft.com/office/powerpoint/2010/main" val="3058352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153A-6783-A32F-8EE2-B26764FC1CF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28039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ABD4A-F6BF-E209-61E7-2C8D689C11C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549B283-2EF9-E194-DF73-01E97CB2F76A}"/>
              </a:ext>
            </a:extLst>
          </p:cNvPr>
          <p:cNvSpPr>
            <a:spLocks noGrp="1"/>
          </p:cNvSpPr>
          <p:nvPr>
            <p:ph type="title"/>
          </p:nvPr>
        </p:nvSpPr>
        <p:spPr/>
        <p:txBody>
          <a:bodyPr/>
          <a:lstStyle/>
          <a:p>
            <a:r>
              <a:rPr lang="en-US" sz="2800" dirty="0"/>
              <a:t>Policies and Procedures</a:t>
            </a:r>
            <a:endParaRPr lang="en-US" dirty="0"/>
          </a:p>
        </p:txBody>
      </p:sp>
      <p:sp>
        <p:nvSpPr>
          <p:cNvPr id="3" name="TextBox 2">
            <a:extLst>
              <a:ext uri="{FF2B5EF4-FFF2-40B4-BE49-F238E27FC236}">
                <a16:creationId xmlns:a16="http://schemas.microsoft.com/office/drawing/2014/main" id="{8667642B-50BC-9C8D-5A1A-9DF83EE81435}"/>
              </a:ext>
            </a:extLst>
          </p:cNvPr>
          <p:cNvSpPr txBox="1"/>
          <p:nvPr/>
        </p:nvSpPr>
        <p:spPr>
          <a:xfrm>
            <a:off x="475504" y="1605022"/>
            <a:ext cx="10612040" cy="2677656"/>
          </a:xfrm>
          <a:prstGeom prst="rect">
            <a:avLst/>
          </a:prstGeom>
          <a:noFill/>
        </p:spPr>
        <p:txBody>
          <a:bodyPr wrap="square">
            <a:spAutoFit/>
          </a:bodyPr>
          <a:lstStyle/>
          <a:p>
            <a:r>
              <a:rPr lang="en-AU" sz="2400" b="0" i="0" u="none" strike="noStrike" dirty="0">
                <a:solidFill>
                  <a:srgbClr val="002060"/>
                </a:solidFill>
                <a:effectLst/>
                <a:latin typeface="Arial Rounded MT Bold" panose="020F0704030504030204" pitchFamily="34" charset="77"/>
              </a:rPr>
              <a:t>A </a:t>
            </a:r>
            <a:r>
              <a:rPr lang="en-AU" sz="2400" b="1" i="0" u="none" strike="noStrike" dirty="0">
                <a:solidFill>
                  <a:srgbClr val="002060"/>
                </a:solidFill>
                <a:effectLst/>
                <a:latin typeface="Arial Rounded MT Bold" panose="020F0704030504030204" pitchFamily="34" charset="77"/>
              </a:rPr>
              <a:t>policy</a:t>
            </a:r>
            <a:r>
              <a:rPr lang="en-AU" sz="2400" b="0" i="0" u="none" strike="noStrike" dirty="0">
                <a:solidFill>
                  <a:srgbClr val="002060"/>
                </a:solidFill>
                <a:effectLst/>
                <a:latin typeface="Arial Rounded MT Bold" panose="020F0704030504030204" pitchFamily="34" charset="77"/>
              </a:rPr>
              <a:t> is a plan of action, and should include a goal, purpose and intended outcome. </a:t>
            </a:r>
          </a:p>
          <a:p>
            <a:r>
              <a:rPr lang="en-AU" sz="2400" b="0" i="0" u="none" strike="noStrike" dirty="0">
                <a:solidFill>
                  <a:srgbClr val="002060"/>
                </a:solidFill>
                <a:effectLst/>
                <a:latin typeface="Arial Rounded MT Bold" panose="020F0704030504030204" pitchFamily="34" charset="77"/>
              </a:rPr>
              <a:t>A </a:t>
            </a:r>
            <a:r>
              <a:rPr lang="en-AU" sz="2400" b="1" i="0" u="none" strike="noStrike" dirty="0">
                <a:solidFill>
                  <a:srgbClr val="002060"/>
                </a:solidFill>
                <a:effectLst/>
                <a:latin typeface="Arial Rounded MT Bold" panose="020F0704030504030204" pitchFamily="34" charset="77"/>
              </a:rPr>
              <a:t>procedure</a:t>
            </a:r>
            <a:r>
              <a:rPr lang="en-AU" sz="2400" b="0" i="0" u="none" strike="noStrike" dirty="0">
                <a:solidFill>
                  <a:srgbClr val="002060"/>
                </a:solidFill>
                <a:effectLst/>
                <a:latin typeface="Arial Rounded MT Bold" panose="020F0704030504030204" pitchFamily="34" charset="77"/>
              </a:rPr>
              <a:t> is a particular course of action intended to achieve a result; it describe the steps to be taken or tasks to be completed to fulfil a particular policy. Each health organisation should have their own policy and procedure in place in regard to the use of medical terminology, and many even have a glossary of accepted abbreviation.</a:t>
            </a:r>
            <a:endParaRPr lang="en-US" altLang="en-US"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128634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8A0D9-AE89-01C1-CA08-09E67CAA239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2D65723-3E34-0D67-7581-A292DE846331}"/>
              </a:ext>
            </a:extLst>
          </p:cNvPr>
          <p:cNvSpPr>
            <a:spLocks noGrp="1"/>
          </p:cNvSpPr>
          <p:nvPr>
            <p:ph type="title"/>
          </p:nvPr>
        </p:nvSpPr>
        <p:spPr/>
        <p:txBody>
          <a:bodyPr/>
          <a:lstStyle/>
          <a:p>
            <a:r>
              <a:rPr lang="en-US" sz="2800" dirty="0"/>
              <a:t>Policy</a:t>
            </a:r>
            <a:endParaRPr lang="en-US" dirty="0"/>
          </a:p>
        </p:txBody>
      </p:sp>
      <p:sp>
        <p:nvSpPr>
          <p:cNvPr id="3" name="TextBox 2">
            <a:extLst>
              <a:ext uri="{FF2B5EF4-FFF2-40B4-BE49-F238E27FC236}">
                <a16:creationId xmlns:a16="http://schemas.microsoft.com/office/drawing/2014/main" id="{95BFD2E7-7469-80F7-0A57-53B678853E5F}"/>
              </a:ext>
            </a:extLst>
          </p:cNvPr>
          <p:cNvSpPr txBox="1"/>
          <p:nvPr/>
        </p:nvSpPr>
        <p:spPr>
          <a:xfrm>
            <a:off x="475504" y="1605022"/>
            <a:ext cx="10612040" cy="5262979"/>
          </a:xfrm>
          <a:prstGeom prst="rect">
            <a:avLst/>
          </a:prstGeom>
          <a:noFill/>
        </p:spPr>
        <p:txBody>
          <a:bodyPr wrap="square">
            <a:spAutoFit/>
          </a:bodyPr>
          <a:lstStyle/>
          <a:p>
            <a:pPr marL="0" indent="0">
              <a:buNone/>
            </a:pPr>
            <a:r>
              <a:rPr lang="en-AU" sz="2400" dirty="0">
                <a:solidFill>
                  <a:srgbClr val="002060"/>
                </a:solidFill>
                <a:latin typeface="Arial Rounded MT Bold" panose="020F0704030504030204" pitchFamily="34" charset="77"/>
              </a:rPr>
              <a:t>Guidelines are written to protect employees and employers and make your role easier; they provide information about how things are done, and why they are done in a certain way. They also help you make decisions particularly in difficult situations. </a:t>
            </a:r>
          </a:p>
          <a:p>
            <a:endParaRPr lang="en-AU" sz="2400" dirty="0">
              <a:solidFill>
                <a:srgbClr val="002060"/>
              </a:solidFill>
              <a:latin typeface="Arial Rounded MT Bold" panose="020F0704030504030204" pitchFamily="34" charset="77"/>
            </a:endParaRPr>
          </a:p>
          <a:p>
            <a:r>
              <a:rPr lang="en-AU" sz="2400" dirty="0">
                <a:solidFill>
                  <a:srgbClr val="002060"/>
                </a:solidFill>
                <a:latin typeface="Arial Rounded MT Bold" panose="020F0704030504030204" pitchFamily="34" charset="77"/>
              </a:rPr>
              <a:t>Policies generally relate to:</a:t>
            </a:r>
          </a:p>
          <a:p>
            <a:pPr lvl="0"/>
            <a:r>
              <a:rPr lang="en-AU" sz="2400" dirty="0">
                <a:solidFill>
                  <a:srgbClr val="002060"/>
                </a:solidFill>
                <a:latin typeface="Arial Rounded MT Bold" panose="020F0704030504030204" pitchFamily="34" charset="77"/>
              </a:rPr>
              <a:t>Confidentiality requirements</a:t>
            </a:r>
          </a:p>
          <a:p>
            <a:pPr lvl="0"/>
            <a:r>
              <a:rPr lang="en-AU" sz="2400" dirty="0">
                <a:solidFill>
                  <a:srgbClr val="002060"/>
                </a:solidFill>
                <a:latin typeface="Arial Rounded MT Bold" panose="020F0704030504030204" pitchFamily="34" charset="77"/>
              </a:rPr>
              <a:t>Appropriate relationship with clients</a:t>
            </a:r>
          </a:p>
          <a:p>
            <a:pPr lvl="0"/>
            <a:r>
              <a:rPr lang="en-AU" sz="2400" dirty="0">
                <a:solidFill>
                  <a:srgbClr val="002060"/>
                </a:solidFill>
                <a:latin typeface="Arial Rounded MT Bold" panose="020F0704030504030204" pitchFamily="34" charset="77"/>
              </a:rPr>
              <a:t>Legislative requirements</a:t>
            </a:r>
          </a:p>
          <a:p>
            <a:pPr lvl="0"/>
            <a:r>
              <a:rPr lang="en-AU" sz="2400" dirty="0">
                <a:solidFill>
                  <a:srgbClr val="002060"/>
                </a:solidFill>
                <a:latin typeface="Arial Rounded MT Bold" panose="020F0704030504030204" pitchFamily="34" charset="77"/>
              </a:rPr>
              <a:t>Ethical behaviour</a:t>
            </a:r>
          </a:p>
          <a:p>
            <a:pPr lvl="0"/>
            <a:r>
              <a:rPr lang="en-AU" sz="2400" dirty="0">
                <a:solidFill>
                  <a:srgbClr val="002060"/>
                </a:solidFill>
                <a:latin typeface="Arial Rounded MT Bold" panose="020F0704030504030204" pitchFamily="34" charset="77"/>
              </a:rPr>
              <a:t>Health and safety standards</a:t>
            </a:r>
          </a:p>
          <a:p>
            <a:pPr lvl="0"/>
            <a:r>
              <a:rPr lang="en-AU" sz="2400" dirty="0">
                <a:solidFill>
                  <a:srgbClr val="002060"/>
                </a:solidFill>
                <a:latin typeface="Arial Rounded MT Bold" panose="020F0704030504030204" pitchFamily="34" charset="77"/>
              </a:rPr>
              <a:t>Workplace agreements</a:t>
            </a:r>
          </a:p>
          <a:p>
            <a:pPr lvl="0"/>
            <a:r>
              <a:rPr lang="en-AU" sz="2400" dirty="0">
                <a:solidFill>
                  <a:srgbClr val="002060"/>
                </a:solidFill>
                <a:latin typeface="Arial Rounded MT Bold" panose="020F0704030504030204" pitchFamily="34" charset="77"/>
              </a:rPr>
              <a:t>Anti-discrimination and harassment</a:t>
            </a:r>
          </a:p>
          <a:p>
            <a:r>
              <a:rPr lang="en-AU" sz="2400" dirty="0">
                <a:solidFill>
                  <a:srgbClr val="002060"/>
                </a:solidFill>
                <a:latin typeface="Arial Rounded MT Bold" panose="020F0704030504030204" pitchFamily="34" charset="77"/>
              </a:rPr>
              <a:t>Gift and gratuities</a:t>
            </a:r>
          </a:p>
        </p:txBody>
      </p:sp>
    </p:spTree>
    <p:extLst>
      <p:ext uri="{BB962C8B-B14F-4D97-AF65-F5344CB8AC3E}">
        <p14:creationId xmlns:p14="http://schemas.microsoft.com/office/powerpoint/2010/main" val="219531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34A39-E9C0-6EBC-4365-E02069501F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DE1717A-3420-847B-E1B3-49C1C78617F9}"/>
              </a:ext>
            </a:extLst>
          </p:cNvPr>
          <p:cNvSpPr>
            <a:spLocks noGrp="1"/>
          </p:cNvSpPr>
          <p:nvPr>
            <p:ph type="title"/>
          </p:nvPr>
        </p:nvSpPr>
        <p:spPr/>
        <p:txBody>
          <a:bodyPr/>
          <a:lstStyle/>
          <a:p>
            <a:r>
              <a:rPr lang="en-US" sz="2800" dirty="0"/>
              <a:t>Procedures</a:t>
            </a:r>
            <a:endParaRPr lang="en-US" dirty="0"/>
          </a:p>
        </p:txBody>
      </p:sp>
      <p:sp>
        <p:nvSpPr>
          <p:cNvPr id="3" name="TextBox 2">
            <a:extLst>
              <a:ext uri="{FF2B5EF4-FFF2-40B4-BE49-F238E27FC236}">
                <a16:creationId xmlns:a16="http://schemas.microsoft.com/office/drawing/2014/main" id="{EA7608EA-F268-85CD-B52B-194CCFB12D49}"/>
              </a:ext>
            </a:extLst>
          </p:cNvPr>
          <p:cNvSpPr txBox="1"/>
          <p:nvPr/>
        </p:nvSpPr>
        <p:spPr>
          <a:xfrm>
            <a:off x="475504" y="1605022"/>
            <a:ext cx="10612040" cy="4893647"/>
          </a:xfrm>
          <a:prstGeom prst="rect">
            <a:avLst/>
          </a:prstGeom>
          <a:noFill/>
        </p:spPr>
        <p:txBody>
          <a:bodyPr wrap="square">
            <a:spAutoFit/>
          </a:bodyPr>
          <a:lstStyle/>
          <a:p>
            <a:pPr marL="0" indent="0">
              <a:buNone/>
            </a:pPr>
            <a:r>
              <a:rPr lang="en-AU" sz="2400" dirty="0">
                <a:latin typeface="Arial Rounded MT Bold" panose="020F0704030504030204" pitchFamily="34" charset="77"/>
              </a:rPr>
              <a:t>Procedures provide specific details or steps to complete tasks. They can provide anything from simple list of instructions through to how you should act in certain situations. </a:t>
            </a:r>
          </a:p>
          <a:p>
            <a:endParaRPr lang="en-AU" sz="2400" dirty="0">
              <a:latin typeface="Arial Rounded MT Bold" panose="020F0704030504030204" pitchFamily="34" charset="77"/>
            </a:endParaRPr>
          </a:p>
          <a:p>
            <a:r>
              <a:rPr lang="en-AU" sz="2400" dirty="0">
                <a:latin typeface="Arial Rounded MT Bold" panose="020F0704030504030204" pitchFamily="34" charset="77"/>
              </a:rPr>
              <a:t>Common examples of procedures are usually related to:</a:t>
            </a:r>
          </a:p>
          <a:p>
            <a:pPr lvl="0"/>
            <a:r>
              <a:rPr lang="en-AU" sz="2400" dirty="0">
                <a:latin typeface="Arial Rounded MT Bold" panose="020F0704030504030204" pitchFamily="34" charset="77"/>
              </a:rPr>
              <a:t>Use of equipment</a:t>
            </a:r>
          </a:p>
          <a:p>
            <a:pPr lvl="0"/>
            <a:r>
              <a:rPr lang="en-AU" sz="2400" dirty="0">
                <a:latin typeface="Arial Rounded MT Bold" panose="020F0704030504030204" pitchFamily="34" charset="77"/>
              </a:rPr>
              <a:t>Disposing of sharps</a:t>
            </a:r>
          </a:p>
          <a:p>
            <a:pPr lvl="0"/>
            <a:r>
              <a:rPr lang="en-AU" sz="2400" dirty="0">
                <a:latin typeface="Arial Rounded MT Bold" panose="020F0704030504030204" pitchFamily="34" charset="77"/>
              </a:rPr>
              <a:t>Reporting hazards</a:t>
            </a:r>
          </a:p>
          <a:p>
            <a:pPr lvl="0"/>
            <a:r>
              <a:rPr lang="en-AU" sz="2400" dirty="0">
                <a:latin typeface="Arial Rounded MT Bold" panose="020F0704030504030204" pitchFamily="34" charset="77"/>
              </a:rPr>
              <a:t>Rostering</a:t>
            </a:r>
          </a:p>
          <a:p>
            <a:pPr lvl="0"/>
            <a:r>
              <a:rPr lang="en-AU" sz="2400" dirty="0">
                <a:latin typeface="Arial Rounded MT Bold" panose="020F0704030504030204" pitchFamily="34" charset="77"/>
              </a:rPr>
              <a:t>Crisis management</a:t>
            </a:r>
          </a:p>
          <a:p>
            <a:pPr lvl="0"/>
            <a:r>
              <a:rPr lang="en-AU" sz="2400" dirty="0">
                <a:latin typeface="Arial Rounded MT Bold" panose="020F0704030504030204" pitchFamily="34" charset="77"/>
              </a:rPr>
              <a:t>How to perform tasks (e.g. making appointments, making a bed or hand washing)</a:t>
            </a:r>
          </a:p>
          <a:p>
            <a:pPr lvl="0"/>
            <a:r>
              <a:rPr lang="en-AU" sz="2400" dirty="0">
                <a:latin typeface="Arial Rounded MT Bold" panose="020F0704030504030204" pitchFamily="34" charset="77"/>
              </a:rPr>
              <a:t>Filling out charts</a:t>
            </a:r>
          </a:p>
        </p:txBody>
      </p:sp>
    </p:spTree>
    <p:extLst>
      <p:ext uri="{BB962C8B-B14F-4D97-AF65-F5344CB8AC3E}">
        <p14:creationId xmlns:p14="http://schemas.microsoft.com/office/powerpoint/2010/main" val="3356095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37792-1411-F840-A955-16CE5452FB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6E46D4-701E-D220-7CB4-E976CA6E6387}"/>
              </a:ext>
            </a:extLst>
          </p:cNvPr>
          <p:cNvSpPr>
            <a:spLocks noGrp="1"/>
          </p:cNvSpPr>
          <p:nvPr>
            <p:ph type="title"/>
          </p:nvPr>
        </p:nvSpPr>
        <p:spPr>
          <a:xfrm>
            <a:off x="503633" y="728663"/>
            <a:ext cx="6679510" cy="720000"/>
          </a:xfrm>
        </p:spPr>
        <p:txBody>
          <a:bodyPr/>
          <a:lstStyle/>
          <a:p>
            <a:r>
              <a:rPr lang="en-US" sz="2800" dirty="0"/>
              <a:t>Using appropriate medical terminology in written and oral communication</a:t>
            </a:r>
            <a:endParaRPr lang="en-US" dirty="0"/>
          </a:p>
        </p:txBody>
      </p:sp>
      <p:sp>
        <p:nvSpPr>
          <p:cNvPr id="3" name="TextBox 2">
            <a:extLst>
              <a:ext uri="{FF2B5EF4-FFF2-40B4-BE49-F238E27FC236}">
                <a16:creationId xmlns:a16="http://schemas.microsoft.com/office/drawing/2014/main" id="{02934A38-0808-691E-7BBB-312502B4478F}"/>
              </a:ext>
            </a:extLst>
          </p:cNvPr>
          <p:cNvSpPr txBox="1"/>
          <p:nvPr/>
        </p:nvSpPr>
        <p:spPr>
          <a:xfrm>
            <a:off x="346472" y="1595021"/>
            <a:ext cx="10612040" cy="5262979"/>
          </a:xfrm>
          <a:prstGeom prst="rect">
            <a:avLst/>
          </a:prstGeom>
          <a:noFill/>
        </p:spPr>
        <p:txBody>
          <a:bodyPr wrap="square">
            <a:spAutoFit/>
          </a:bodyPr>
          <a:lstStyle/>
          <a:p>
            <a:pPr algn="l"/>
            <a:r>
              <a:rPr lang="en-AU" sz="2400" b="0" i="0" u="none" strike="noStrike" dirty="0">
                <a:solidFill>
                  <a:srgbClr val="002060"/>
                </a:solidFill>
                <a:effectLst/>
                <a:latin typeface="Arial Rounded MT Bold" panose="020F0704030504030204" pitchFamily="34" charset="77"/>
              </a:rPr>
              <a:t>Effective communication plays integral part in the day-to-day working environment of health care workers. Every interaction with a client, being it on an individual basis or in a group session, medical or allied health related, requires information to be communicated and recorded.</a:t>
            </a:r>
          </a:p>
          <a:p>
            <a:pPr algn="l"/>
            <a:r>
              <a:rPr lang="en-AU" sz="2400" b="0" i="0" u="none" strike="noStrike" dirty="0">
                <a:solidFill>
                  <a:srgbClr val="002060"/>
                </a:solidFill>
                <a:effectLst/>
                <a:latin typeface="Arial Rounded MT Bold" panose="020F0704030504030204" pitchFamily="34" charset="77"/>
              </a:rPr>
              <a:t>As a health care worker it is important to be able to effectively communicate client treatment needs, changes and adjustments with other staff. This can be done in different ways, both verbally and written.  </a:t>
            </a:r>
          </a:p>
          <a:p>
            <a:pPr algn="l"/>
            <a:r>
              <a:rPr lang="en-AU" sz="2400" b="0" i="0" u="none" strike="noStrike" dirty="0">
                <a:solidFill>
                  <a:srgbClr val="002060"/>
                </a:solidFill>
                <a:effectLst/>
                <a:latin typeface="Arial Rounded MT Bold" panose="020F0704030504030204" pitchFamily="34" charset="77"/>
              </a:rPr>
              <a:t>The ability to understand and correctly use appropriate medical terminology, as well as the ability to simplify terms for easier understanding by clients, is therefore essential. Both aspects will ensure precise and timely handover of information, responsibility and accountability.</a:t>
            </a:r>
          </a:p>
        </p:txBody>
      </p:sp>
    </p:spTree>
    <p:extLst>
      <p:ext uri="{BB962C8B-B14F-4D97-AF65-F5344CB8AC3E}">
        <p14:creationId xmlns:p14="http://schemas.microsoft.com/office/powerpoint/2010/main" val="218493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B7EF-109A-9225-9181-806D64672F2F}"/>
              </a:ext>
            </a:extLst>
          </p:cNvPr>
          <p:cNvSpPr>
            <a:spLocks noGrp="1"/>
          </p:cNvSpPr>
          <p:nvPr>
            <p:ph type="title"/>
          </p:nvPr>
        </p:nvSpPr>
        <p:spPr/>
        <p:txBody>
          <a:bodyPr/>
          <a:lstStyle/>
          <a:p>
            <a:r>
              <a:rPr lang="en-US" dirty="0">
                <a:cs typeface="Arial"/>
              </a:rPr>
              <a:t>Verbal/Oral Communication</a:t>
            </a:r>
            <a:endParaRPr lang="en-US" dirty="0"/>
          </a:p>
        </p:txBody>
      </p:sp>
      <p:sp>
        <p:nvSpPr>
          <p:cNvPr id="4" name="TextBox 3">
            <a:extLst>
              <a:ext uri="{FF2B5EF4-FFF2-40B4-BE49-F238E27FC236}">
                <a16:creationId xmlns:a16="http://schemas.microsoft.com/office/drawing/2014/main" id="{C5389835-4034-9126-EDE8-3122405CE990}"/>
              </a:ext>
            </a:extLst>
          </p:cNvPr>
          <p:cNvSpPr txBox="1"/>
          <p:nvPr/>
        </p:nvSpPr>
        <p:spPr>
          <a:xfrm>
            <a:off x="384572" y="1225689"/>
            <a:ext cx="10612040" cy="5139869"/>
          </a:xfrm>
          <a:prstGeom prst="rect">
            <a:avLst/>
          </a:prstGeom>
          <a:noFill/>
        </p:spPr>
        <p:txBody>
          <a:bodyPr wrap="square" lIns="91440" tIns="45720" rIns="91440" bIns="45720" anchor="t">
            <a:spAutoFit/>
          </a:bodyPr>
          <a:lstStyle/>
          <a:p>
            <a:r>
              <a:rPr lang="en-AU" sz="2000" dirty="0">
                <a:solidFill>
                  <a:srgbClr val="002060"/>
                </a:solidFill>
                <a:latin typeface="Arial Rounded MT Bold"/>
              </a:rPr>
              <a:t>Verbal communications can take place between health care workers, and between health care workers, clients and the client’s family or carer. This communication can be face-to-face, over the phone, Skype, loudspeaker and can be part of:</a:t>
            </a:r>
            <a:endParaRPr lang="en-US" sz="2000" dirty="0">
              <a:cs typeface="Arial"/>
            </a:endParaRPr>
          </a:p>
          <a:p>
            <a:pPr marL="342900" indent="-342900">
              <a:buFont typeface="Arial"/>
              <a:buChar char="•"/>
            </a:pPr>
            <a:r>
              <a:rPr lang="en-AU" sz="2000" dirty="0">
                <a:solidFill>
                  <a:srgbClr val="002060"/>
                </a:solidFill>
                <a:latin typeface="Arial Rounded MT Bold"/>
              </a:rPr>
              <a:t>Handover between shifts, which involves handing over of continuation of a client’s care to another health care worker by providing them with updated health information regarding the client or a group clients</a:t>
            </a:r>
            <a:endParaRPr lang="en-US" sz="2000" dirty="0">
              <a:cs typeface="Arial" panose="020B0604020202020204"/>
            </a:endParaRPr>
          </a:p>
          <a:p>
            <a:pPr marL="342900" indent="-342900">
              <a:buFont typeface="Arial"/>
              <a:buChar char="•"/>
            </a:pPr>
            <a:r>
              <a:rPr lang="en-AU" sz="2000" dirty="0">
                <a:solidFill>
                  <a:srgbClr val="002060"/>
                </a:solidFill>
                <a:latin typeface="Arial Rounded MT Bold"/>
              </a:rPr>
              <a:t>Providing verbal instructions and guiding a client through the exercise routine</a:t>
            </a:r>
            <a:endParaRPr lang="en-US" sz="2000" dirty="0">
              <a:cs typeface="Arial"/>
            </a:endParaRPr>
          </a:p>
          <a:p>
            <a:pPr marL="342900" indent="-342900">
              <a:buFont typeface="Arial"/>
              <a:buChar char="•"/>
            </a:pPr>
            <a:r>
              <a:rPr lang="en-AU" sz="2000" dirty="0">
                <a:solidFill>
                  <a:srgbClr val="002060"/>
                </a:solidFill>
                <a:latin typeface="Arial Rounded MT Bold"/>
              </a:rPr>
              <a:t>Explaining a procedure to a co-worker</a:t>
            </a:r>
            <a:endParaRPr lang="en-US" sz="2000" dirty="0">
              <a:solidFill>
                <a:srgbClr val="002E5D"/>
              </a:solidFill>
              <a:latin typeface="Arial" panose="020B0604020202020204"/>
              <a:cs typeface="Arial"/>
            </a:endParaRPr>
          </a:p>
          <a:p>
            <a:pPr marL="342900" indent="-342900">
              <a:buFont typeface="Arial"/>
              <a:buChar char="•"/>
            </a:pPr>
            <a:r>
              <a:rPr lang="en-AU" sz="2000" dirty="0">
                <a:solidFill>
                  <a:srgbClr val="002060"/>
                </a:solidFill>
                <a:latin typeface="Arial Rounded MT Bold"/>
              </a:rPr>
              <a:t>Participating in staff meetings or client conferences</a:t>
            </a:r>
            <a:endParaRPr lang="en-US" sz="2000" dirty="0">
              <a:cs typeface="Arial"/>
            </a:endParaRPr>
          </a:p>
          <a:p>
            <a:pPr marL="342900" indent="-342900">
              <a:buFont typeface="Arial"/>
              <a:buChar char="•"/>
            </a:pPr>
            <a:r>
              <a:rPr lang="en-AU" sz="2000" dirty="0">
                <a:solidFill>
                  <a:srgbClr val="002060"/>
                </a:solidFill>
                <a:latin typeface="Arial Rounded MT Bold"/>
              </a:rPr>
              <a:t>Documenting details following a client complaint</a:t>
            </a:r>
            <a:endParaRPr lang="en-US" sz="2000" dirty="0">
              <a:solidFill>
                <a:srgbClr val="002E5D"/>
              </a:solidFill>
              <a:latin typeface="Arial" panose="020B0604020202020204"/>
              <a:cs typeface="Arial"/>
            </a:endParaRPr>
          </a:p>
          <a:p>
            <a:pPr marL="342900" indent="-342900">
              <a:buFont typeface="Arial"/>
              <a:buChar char="•"/>
            </a:pPr>
            <a:r>
              <a:rPr lang="en-AU" sz="2000">
                <a:solidFill>
                  <a:srgbClr val="002060"/>
                </a:solidFill>
                <a:latin typeface="Arial Rounded MT Bold"/>
              </a:rPr>
              <a:t>Answering routine and complex telephone inquiries; transferring calls and paging staff</a:t>
            </a:r>
            <a:endParaRPr lang="en-US" sz="2000">
              <a:cs typeface="Arial"/>
            </a:endParaRPr>
          </a:p>
          <a:p>
            <a:pPr marL="342900" indent="-342900">
              <a:buFont typeface="Arial"/>
              <a:buChar char="•"/>
            </a:pPr>
            <a:r>
              <a:rPr lang="en-AU" sz="2000">
                <a:solidFill>
                  <a:srgbClr val="002060"/>
                </a:solidFill>
                <a:latin typeface="Arial Rounded MT Bold"/>
              </a:rPr>
              <a:t>Confirming appointments</a:t>
            </a:r>
            <a:endParaRPr lang="en-US" sz="2000">
              <a:cs typeface="Arial"/>
            </a:endParaRPr>
          </a:p>
          <a:p>
            <a:pPr marL="342900" indent="-342900">
              <a:buFont typeface="Arial"/>
              <a:buChar char="•"/>
            </a:pPr>
            <a:r>
              <a:rPr lang="en-AU" sz="2000" dirty="0">
                <a:solidFill>
                  <a:srgbClr val="002060"/>
                </a:solidFill>
                <a:latin typeface="Arial Rounded MT Bold"/>
              </a:rPr>
              <a:t>Dealing with difficult clients and/or customers</a:t>
            </a:r>
            <a:endParaRPr lang="en-US" sz="2000" dirty="0">
              <a:cs typeface="Arial"/>
            </a:endParaRPr>
          </a:p>
          <a:p>
            <a:endParaRPr lang="en-AU" altLang="en-US" sz="2400" dirty="0">
              <a:solidFill>
                <a:srgbClr val="002060"/>
              </a:solidFill>
              <a:latin typeface="Arial Rounded MT Bold" panose="020F0704030504030204" pitchFamily="34" charset="77"/>
            </a:endParaRPr>
          </a:p>
          <a:p>
            <a:endParaRPr lang="en-AU" altLang="en-US"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2031221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120A-49F1-1A8A-54F6-ED8AB55B976A}"/>
              </a:ext>
            </a:extLst>
          </p:cNvPr>
          <p:cNvSpPr>
            <a:spLocks noGrp="1"/>
          </p:cNvSpPr>
          <p:nvPr>
            <p:ph type="title"/>
          </p:nvPr>
        </p:nvSpPr>
        <p:spPr/>
        <p:txBody>
          <a:bodyPr/>
          <a:lstStyle/>
          <a:p>
            <a:r>
              <a:rPr lang="en-US" dirty="0">
                <a:cs typeface="Arial"/>
              </a:rPr>
              <a:t>ISBAR</a:t>
            </a:r>
            <a:endParaRPr lang="en-US" dirty="0"/>
          </a:p>
        </p:txBody>
      </p:sp>
      <p:sp>
        <p:nvSpPr>
          <p:cNvPr id="4" name="TextBox 3">
            <a:extLst>
              <a:ext uri="{FF2B5EF4-FFF2-40B4-BE49-F238E27FC236}">
                <a16:creationId xmlns:a16="http://schemas.microsoft.com/office/drawing/2014/main" id="{68C241ED-A4AE-FD62-E62B-572EAD6D91F3}"/>
              </a:ext>
            </a:extLst>
          </p:cNvPr>
          <p:cNvSpPr txBox="1"/>
          <p:nvPr/>
        </p:nvSpPr>
        <p:spPr>
          <a:xfrm>
            <a:off x="384572" y="1225689"/>
            <a:ext cx="10612040" cy="5816977"/>
          </a:xfrm>
          <a:prstGeom prst="rect">
            <a:avLst/>
          </a:prstGeom>
          <a:noFill/>
        </p:spPr>
        <p:txBody>
          <a:bodyPr wrap="square" lIns="91440" tIns="45720" rIns="91440" bIns="45720" anchor="t">
            <a:spAutoFit/>
          </a:bodyPr>
          <a:lstStyle/>
          <a:p>
            <a:r>
              <a:rPr lang="en-AU" sz="2000" dirty="0">
                <a:solidFill>
                  <a:srgbClr val="002060"/>
                </a:solidFill>
                <a:latin typeface="Arial Rounded MT Bold"/>
                <a:ea typeface="+mn-lt"/>
                <a:cs typeface="+mn-lt"/>
              </a:rPr>
              <a:t>The ISBAR process, originates from SBAR, the most frequently used mnemonic (reminder, prompt) in health and other high risk environments, and is often used for verbal communications especially if they take place over the phone:</a:t>
            </a:r>
            <a:endParaRPr lang="en-US" sz="2000" dirty="0">
              <a:latin typeface="Arial Rounded MT Bold"/>
              <a:ea typeface="+mn-lt"/>
              <a:cs typeface="+mn-lt"/>
            </a:endParaRPr>
          </a:p>
          <a:p>
            <a:r>
              <a:rPr lang="en-AU" sz="2000" dirty="0">
                <a:solidFill>
                  <a:srgbClr val="002060"/>
                </a:solidFill>
                <a:latin typeface="Arial Rounded MT Bold"/>
                <a:ea typeface="+mn-lt"/>
                <a:cs typeface="+mn-lt"/>
              </a:rPr>
              <a:t>I – Introduction</a:t>
            </a:r>
            <a:endParaRPr lang="en-AU" sz="2000" dirty="0">
              <a:latin typeface="Arial Rounded MT Bold"/>
            </a:endParaRPr>
          </a:p>
          <a:p>
            <a:r>
              <a:rPr lang="en-AU" sz="2000" dirty="0">
                <a:solidFill>
                  <a:srgbClr val="002060"/>
                </a:solidFill>
                <a:latin typeface="Arial Rounded MT Bold"/>
                <a:ea typeface="+mn-lt"/>
                <a:cs typeface="+mn-lt"/>
              </a:rPr>
              <a:t>Identify who you are, your role, organisation you work for, and provide at least three patient identifiers. In this way accurate identification of those participating in the care of the client or the handover of information is established. Example: “I am (name and role), from (ward/facility) and I’m calling because (client’s name, DOB and clear purpose)”.</a:t>
            </a:r>
            <a:endParaRPr lang="en-AU" sz="2000" dirty="0">
              <a:latin typeface="Arial Rounded MT Bold"/>
            </a:endParaRPr>
          </a:p>
          <a:p>
            <a:r>
              <a:rPr lang="en-AU" sz="2000" dirty="0">
                <a:solidFill>
                  <a:srgbClr val="002060"/>
                </a:solidFill>
                <a:latin typeface="Arial Rounded MT Bold"/>
                <a:ea typeface="+mn-lt"/>
                <a:cs typeface="+mn-lt"/>
              </a:rPr>
              <a:t>S – Situation</a:t>
            </a:r>
            <a:endParaRPr lang="en-AU" sz="2000" dirty="0">
              <a:latin typeface="Arial Rounded MT Bold"/>
            </a:endParaRPr>
          </a:p>
          <a:p>
            <a:r>
              <a:rPr lang="en-AU" sz="2000" dirty="0">
                <a:solidFill>
                  <a:srgbClr val="002060"/>
                </a:solidFill>
                <a:latin typeface="Arial Rounded MT Bold"/>
                <a:ea typeface="+mn-lt"/>
                <a:cs typeface="+mn-lt"/>
              </a:rPr>
              <a:t>State the patient’s diagnosis, current problem, program implemented and current issue. Example: “The situation is that I have a client (age/gender), who is (diagnosis/deteriorating /stable). My concerns are (clear and succinct concerns). The current presenting symptoms are (clear, current and relevant symptoms and observations).”</a:t>
            </a:r>
            <a:endParaRPr lang="en-AU" sz="2000" dirty="0">
              <a:latin typeface="Arial Rounded MT Bold"/>
            </a:endParaRPr>
          </a:p>
          <a:p>
            <a:endParaRPr lang="en-AU" sz="2400" dirty="0">
              <a:solidFill>
                <a:srgbClr val="002060"/>
              </a:solidFill>
              <a:cs typeface="Arial"/>
            </a:endParaRPr>
          </a:p>
          <a:p>
            <a:endParaRPr lang="en-AU" altLang="en-US" sz="2400" dirty="0">
              <a:solidFill>
                <a:srgbClr val="002060"/>
              </a:solidFill>
              <a:latin typeface="Arial Rounded MT Bold" panose="020F0704030504030204" pitchFamily="34" charset="77"/>
              <a:cs typeface="Arial"/>
            </a:endParaRPr>
          </a:p>
          <a:p>
            <a:endParaRPr lang="en-AU" altLang="en-US"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3876272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120A-49F1-1A8A-54F6-ED8AB55B976A}"/>
              </a:ext>
            </a:extLst>
          </p:cNvPr>
          <p:cNvSpPr>
            <a:spLocks noGrp="1"/>
          </p:cNvSpPr>
          <p:nvPr>
            <p:ph type="title"/>
          </p:nvPr>
        </p:nvSpPr>
        <p:spPr/>
        <p:txBody>
          <a:bodyPr/>
          <a:lstStyle/>
          <a:p>
            <a:r>
              <a:rPr lang="en-US" dirty="0">
                <a:cs typeface="Arial"/>
              </a:rPr>
              <a:t>ISBAR</a:t>
            </a:r>
            <a:endParaRPr lang="en-US" dirty="0"/>
          </a:p>
        </p:txBody>
      </p:sp>
      <p:sp>
        <p:nvSpPr>
          <p:cNvPr id="4" name="TextBox 3">
            <a:extLst>
              <a:ext uri="{FF2B5EF4-FFF2-40B4-BE49-F238E27FC236}">
                <a16:creationId xmlns:a16="http://schemas.microsoft.com/office/drawing/2014/main" id="{68C241ED-A4AE-FD62-E62B-572EAD6D91F3}"/>
              </a:ext>
            </a:extLst>
          </p:cNvPr>
          <p:cNvSpPr txBox="1"/>
          <p:nvPr/>
        </p:nvSpPr>
        <p:spPr>
          <a:xfrm>
            <a:off x="384572" y="1225689"/>
            <a:ext cx="10612040" cy="5201424"/>
          </a:xfrm>
          <a:prstGeom prst="rect">
            <a:avLst/>
          </a:prstGeom>
          <a:noFill/>
        </p:spPr>
        <p:txBody>
          <a:bodyPr wrap="square" lIns="91440" tIns="45720" rIns="91440" bIns="45720" anchor="t">
            <a:spAutoFit/>
          </a:bodyPr>
          <a:lstStyle/>
          <a:p>
            <a:r>
              <a:rPr lang="en-AU" sz="2000">
                <a:solidFill>
                  <a:srgbClr val="002060"/>
                </a:solidFill>
                <a:latin typeface="Arial Rounded MT Bold"/>
                <a:ea typeface="+mn-lt"/>
                <a:cs typeface="+mn-lt"/>
              </a:rPr>
              <a:t>B – Background</a:t>
            </a:r>
            <a:endParaRPr lang="en-AU" sz="2000">
              <a:solidFill>
                <a:srgbClr val="002E5D"/>
              </a:solidFill>
              <a:latin typeface="Arial Rounded MT Bold"/>
              <a:ea typeface="+mn-lt"/>
              <a:cs typeface="+mn-lt"/>
            </a:endParaRPr>
          </a:p>
          <a:p>
            <a:r>
              <a:rPr lang="en-AU" sz="2000">
                <a:solidFill>
                  <a:srgbClr val="002060"/>
                </a:solidFill>
                <a:latin typeface="Arial Rounded MT Bold"/>
                <a:ea typeface="+mn-lt"/>
                <a:cs typeface="+mn-lt"/>
              </a:rPr>
              <a:t>What is the clinical background, relevant previous history or context? Example: By way of background - Give pertinent information which may include: Date of admission or attendance of treatment / presenting symptoms/ medication / test or screen results / status changes and any relevant medical and social history</a:t>
            </a:r>
            <a:endParaRPr lang="en-AU" sz="2000">
              <a:latin typeface="Arial Rounded MT Bold"/>
              <a:cs typeface="Arial"/>
            </a:endParaRPr>
          </a:p>
          <a:p>
            <a:r>
              <a:rPr lang="en-AU" sz="2000">
                <a:solidFill>
                  <a:srgbClr val="002060"/>
                </a:solidFill>
                <a:latin typeface="Arial Rounded MT Bold"/>
                <a:ea typeface="+mn-lt"/>
                <a:cs typeface="+mn-lt"/>
              </a:rPr>
              <a:t>A – Assessment</a:t>
            </a:r>
            <a:endParaRPr lang="en-AU" sz="2000">
              <a:latin typeface="Arial Rounded MT Bold"/>
              <a:cs typeface="Arial"/>
            </a:endParaRPr>
          </a:p>
          <a:p>
            <a:r>
              <a:rPr lang="en-AU" sz="2000" dirty="0">
                <a:solidFill>
                  <a:srgbClr val="002060"/>
                </a:solidFill>
                <a:latin typeface="Arial Rounded MT Bold"/>
                <a:ea typeface="+mn-lt"/>
                <a:cs typeface="+mn-lt"/>
              </a:rPr>
              <a:t>Provide the latest clinical assessment and/or investigations and state what do you believe the problem(s) is? “My believe on the basis of the above is that the client is….. they are at risk of ... and in need of ...”</a:t>
            </a:r>
            <a:endParaRPr lang="en-AU" sz="2000">
              <a:solidFill>
                <a:srgbClr val="002E5D"/>
              </a:solidFill>
              <a:latin typeface="Arial Rounded MT Bold"/>
              <a:ea typeface="+mn-lt"/>
              <a:cs typeface="+mn-lt"/>
            </a:endParaRPr>
          </a:p>
          <a:p>
            <a:r>
              <a:rPr lang="en-AU" sz="2000" dirty="0">
                <a:solidFill>
                  <a:srgbClr val="002060"/>
                </a:solidFill>
                <a:latin typeface="Arial Rounded MT Bold"/>
                <a:ea typeface="+mn-lt"/>
                <a:cs typeface="+mn-lt"/>
              </a:rPr>
              <a:t>R – Recommendation</a:t>
            </a:r>
            <a:endParaRPr lang="en-AU" sz="2000">
              <a:solidFill>
                <a:srgbClr val="002E5D"/>
              </a:solidFill>
              <a:latin typeface="Arial Rounded MT Bold"/>
              <a:ea typeface="+mn-lt"/>
              <a:cs typeface="+mn-lt"/>
            </a:endParaRPr>
          </a:p>
          <a:p>
            <a:r>
              <a:rPr lang="en-AU" sz="2000" dirty="0">
                <a:solidFill>
                  <a:srgbClr val="002060"/>
                </a:solidFill>
                <a:latin typeface="Arial Rounded MT Bold"/>
                <a:ea typeface="+mn-lt"/>
                <a:cs typeface="+mn-lt"/>
              </a:rPr>
              <a:t>What are you asking the other health care worker to do? Explain what assistance or actions you require with the client. Repeat to confirm what you have heard, </a:t>
            </a:r>
            <a:r>
              <a:rPr lang="en-AU" sz="2000" err="1">
                <a:solidFill>
                  <a:srgbClr val="002060"/>
                </a:solidFill>
                <a:latin typeface="Arial Rounded MT Bold"/>
                <a:ea typeface="+mn-lt"/>
                <a:cs typeface="+mn-lt"/>
              </a:rPr>
              <a:t>eg</a:t>
            </a:r>
            <a:r>
              <a:rPr lang="en-AU" sz="2000" dirty="0">
                <a:solidFill>
                  <a:srgbClr val="002060"/>
                </a:solidFill>
                <a:latin typeface="Arial Rounded MT Bold"/>
                <a:ea typeface="+mn-lt"/>
                <a:cs typeface="+mn-lt"/>
              </a:rPr>
              <a:t>, “I understand that I am to ... and you will …</a:t>
            </a:r>
            <a:endParaRPr lang="en-AU" sz="2000" dirty="0">
              <a:latin typeface="Arial Rounded MT Bold"/>
            </a:endParaRPr>
          </a:p>
          <a:p>
            <a:endParaRPr lang="en-AU" sz="2400" dirty="0">
              <a:solidFill>
                <a:srgbClr val="002060"/>
              </a:solidFill>
              <a:cs typeface="Arial"/>
            </a:endParaRPr>
          </a:p>
          <a:p>
            <a:endParaRPr lang="en-AU" altLang="en-US" sz="2400" dirty="0">
              <a:solidFill>
                <a:srgbClr val="002060"/>
              </a:solidFill>
              <a:latin typeface="Arial Rounded MT Bold" panose="020F0704030504030204" pitchFamily="34" charset="77"/>
              <a:cs typeface="Arial"/>
            </a:endParaRPr>
          </a:p>
          <a:p>
            <a:endParaRPr lang="en-AU" altLang="en-US"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383540547"/>
      </p:ext>
    </p:extLst>
  </p:cSld>
  <p:clrMapOvr>
    <a:masterClrMapping/>
  </p:clrMapOvr>
</p:sld>
</file>

<file path=ppt/theme/theme1.xml><?xml version="1.0" encoding="utf-8"?>
<a:theme xmlns:a="http://schemas.openxmlformats.org/drawingml/2006/main" name="Office Theme">
  <a:themeElements>
    <a:clrScheme name="BHI Brand Colours1">
      <a:dk1>
        <a:srgbClr val="002E5D"/>
      </a:dk1>
      <a:lt1>
        <a:srgbClr val="0796DC"/>
      </a:lt1>
      <a:dk2>
        <a:srgbClr val="000000"/>
      </a:dk2>
      <a:lt2>
        <a:srgbClr val="DFDC00"/>
      </a:lt2>
      <a:accent1>
        <a:srgbClr val="FFFFFF"/>
      </a:accent1>
      <a:accent2>
        <a:srgbClr val="4949A1"/>
      </a:accent2>
      <a:accent3>
        <a:srgbClr val="03BA9B"/>
      </a:accent3>
      <a:accent4>
        <a:srgbClr val="C21B7E"/>
      </a:accent4>
      <a:accent5>
        <a:srgbClr val="FCC300"/>
      </a:accent5>
      <a:accent6>
        <a:srgbClr val="F37520"/>
      </a:accent6>
      <a:hlink>
        <a:srgbClr val="002E5D"/>
      </a:hlink>
      <a:folHlink>
        <a:srgbClr val="005C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tx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5851d14-408b-4824-9048-0a4ed8808782">
      <Terms xmlns="http://schemas.microsoft.com/office/infopath/2007/PartnerControls"/>
    </lcf76f155ced4ddcb4097134ff3c332f>
    <TaxCatchAll xmlns="c8e0f12b-8abd-4985-b81e-cc3d804206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43FB1BC76F8640BBABB31959CEEB6D" ma:contentTypeVersion="13" ma:contentTypeDescription="Create a new document." ma:contentTypeScope="" ma:versionID="4ef2fd941061837fda4b73b5bd1c0c2e">
  <xsd:schema xmlns:xsd="http://www.w3.org/2001/XMLSchema" xmlns:xs="http://www.w3.org/2001/XMLSchema" xmlns:p="http://schemas.microsoft.com/office/2006/metadata/properties" xmlns:ns2="85851d14-408b-4824-9048-0a4ed8808782" xmlns:ns3="c8e0f12b-8abd-4985-b81e-cc3d80420600" targetNamespace="http://schemas.microsoft.com/office/2006/metadata/properties" ma:root="true" ma:fieldsID="4d6fa2c129d88418727991664a6914e1" ns2:_="" ns3:_="">
    <xsd:import namespace="85851d14-408b-4824-9048-0a4ed8808782"/>
    <xsd:import namespace="c8e0f12b-8abd-4985-b81e-cc3d804206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51d14-408b-4824-9048-0a4ed8808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ecf4ae-4df8-4a33-986d-c6cc251b602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0f12b-8abd-4985-b81e-cc3d804206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1f85b4f-c0ee-456a-aa63-8ec9d7e6af86}" ma:internalName="TaxCatchAll" ma:showField="CatchAllData" ma:web="c8e0f12b-8abd-4985-b81e-cc3d804206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984ED-D5CE-41A5-91F9-B56053DF9E5E}">
  <ds:schemaRefs>
    <ds:schemaRef ds:uri="http://schemas.microsoft.com/sharepoint/v3/contenttype/forms"/>
  </ds:schemaRefs>
</ds:datastoreItem>
</file>

<file path=customXml/itemProps2.xml><?xml version="1.0" encoding="utf-8"?>
<ds:datastoreItem xmlns:ds="http://schemas.openxmlformats.org/officeDocument/2006/customXml" ds:itemID="{47DA4AEF-DE02-4583-B1D4-D3DD70746E8B}">
  <ds:schemaRefs>
    <ds:schemaRef ds:uri="http://www.w3.org/XML/1998/namespace"/>
    <ds:schemaRef ds:uri="http://purl.org/dc/terms/"/>
    <ds:schemaRef ds:uri="http://purl.org/dc/dcmitype/"/>
    <ds:schemaRef ds:uri="http://schemas.microsoft.com/office/2006/documentManagement/types"/>
    <ds:schemaRef ds:uri="17b27d68-d36a-458a-a211-93fed4038de6"/>
    <ds:schemaRef ds:uri="4cad9b39-3b7f-47d7-853d-c060fe15eab8"/>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85851d14-408b-4824-9048-0a4ed8808782"/>
    <ds:schemaRef ds:uri="c8e0f12b-8abd-4985-b81e-cc3d80420600"/>
  </ds:schemaRefs>
</ds:datastoreItem>
</file>

<file path=customXml/itemProps3.xml><?xml version="1.0" encoding="utf-8"?>
<ds:datastoreItem xmlns:ds="http://schemas.openxmlformats.org/officeDocument/2006/customXml" ds:itemID="{B1C749D4-9481-46B2-9250-D05083E107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851d14-408b-4824-9048-0a4ed8808782"/>
    <ds:schemaRef ds:uri="c8e0f12b-8abd-4985-b81e-cc3d804206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5881</TotalTime>
  <Words>1894</Words>
  <Application>Microsoft Office PowerPoint</Application>
  <PresentationFormat>Widescreen</PresentationFormat>
  <Paragraphs>172</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Policies and Procedures</vt:lpstr>
      <vt:lpstr>Policies and Procedures</vt:lpstr>
      <vt:lpstr>Policy</vt:lpstr>
      <vt:lpstr>Procedures</vt:lpstr>
      <vt:lpstr>Using appropriate medical terminology in written and oral communication</vt:lpstr>
      <vt:lpstr>Verbal/Oral Communication</vt:lpstr>
      <vt:lpstr>ISBAR</vt:lpstr>
      <vt:lpstr>ISBAR</vt:lpstr>
      <vt:lpstr>Written communication</vt:lpstr>
      <vt:lpstr>Written communication</vt:lpstr>
      <vt:lpstr>Reason to document</vt:lpstr>
      <vt:lpstr>Client medical record</vt:lpstr>
      <vt:lpstr>Client medical record</vt:lpstr>
      <vt:lpstr>Record keeping</vt:lpstr>
      <vt:lpstr>Principles of documentation</vt:lpstr>
      <vt:lpstr>Objective vs Subjective</vt:lpstr>
      <vt:lpstr>Documentation tips</vt:lpstr>
      <vt:lpstr>PowerPoint Presentation</vt:lpstr>
      <vt:lpstr>SOAP</vt:lpstr>
      <vt:lpstr>Recording Keeping</vt:lpstr>
      <vt:lpstr>Use of checklists </vt:lpstr>
      <vt:lpstr>Checklist examples</vt:lpstr>
      <vt:lpstr>Seeking clarification when needed</vt:lpstr>
      <vt:lpstr>Legal</vt:lpstr>
      <vt:lpstr>Privacy and confidentiality </vt:lpstr>
      <vt:lpstr>Case Study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Dimitra Minuzzo</dc:creator>
  <cp:keywords/>
  <dc:description/>
  <cp:lastModifiedBy>Lachlan Bryant</cp:lastModifiedBy>
  <cp:revision>352</cp:revision>
  <dcterms:created xsi:type="dcterms:W3CDTF">2020-05-30T06:23:33Z</dcterms:created>
  <dcterms:modified xsi:type="dcterms:W3CDTF">2025-01-22T03:13:58Z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0x0101009243FB1BC76F8640BBABB31959CEEB6D</vt:lpwstr>
  </property>
  <property fmtid="{D5CDD505-2E9C-101B-9397-08002B2CF9AE}" pid="3" name="MSIP_Label_63980337-0a06-4dac-921f-4fd7b2311903_Enabled">
    <vt:lpwstr>true</vt:lpwstr>
  </property>
  <property fmtid="{D5CDD505-2E9C-101B-9397-08002B2CF9AE}" pid="4" name="MSIP_Label_63980337-0a06-4dac-921f-4fd7b2311903_SetDate">
    <vt:lpwstr>2023-07-28T04:02:14Z</vt:lpwstr>
  </property>
  <property fmtid="{D5CDD505-2E9C-101B-9397-08002B2CF9AE}" pid="5" name="MSIP_Label_63980337-0a06-4dac-921f-4fd7b2311903_Method">
    <vt:lpwstr>Privileged</vt:lpwstr>
  </property>
  <property fmtid="{D5CDD505-2E9C-101B-9397-08002B2CF9AE}" pid="6" name="MSIP_Label_63980337-0a06-4dac-921f-4fd7b2311903_Name">
    <vt:lpwstr>Official</vt:lpwstr>
  </property>
  <property fmtid="{D5CDD505-2E9C-101B-9397-08002B2CF9AE}" pid="7" name="MSIP_Label_63980337-0a06-4dac-921f-4fd7b2311903_SiteId">
    <vt:lpwstr>32f6029a-b4af-440e-8020-d4b47ab314a2</vt:lpwstr>
  </property>
  <property fmtid="{D5CDD505-2E9C-101B-9397-08002B2CF9AE}" pid="8" name="MSIP_Label_63980337-0a06-4dac-921f-4fd7b2311903_ActionId">
    <vt:lpwstr>c07efaf1-8237-43f6-9c5c-7e9d1d18239d</vt:lpwstr>
  </property>
  <property fmtid="{D5CDD505-2E9C-101B-9397-08002B2CF9AE}" pid="9" name="MSIP_Label_63980337-0a06-4dac-921f-4fd7b2311903_ContentBits">
    <vt:lpwstr>3</vt:lpwstr>
  </property>
  <property fmtid="{D5CDD505-2E9C-101B-9397-08002B2CF9AE}" pid="10" name="ClassificationContentMarkingFooterLocations">
    <vt:lpwstr>Office Theme:10</vt:lpwstr>
  </property>
  <property fmtid="{D5CDD505-2E9C-101B-9397-08002B2CF9AE}" pid="11" name="ClassificationContentMarkingFooterText">
    <vt:lpwstr>OFFICIAL</vt:lpwstr>
  </property>
  <property fmtid="{D5CDD505-2E9C-101B-9397-08002B2CF9AE}" pid="12" name="ClassificationContentMarkingHeaderLocations">
    <vt:lpwstr>Office Theme:9</vt:lpwstr>
  </property>
  <property fmtid="{D5CDD505-2E9C-101B-9397-08002B2CF9AE}" pid="13" name="ClassificationContentMarkingHeaderText">
    <vt:lpwstr>OFFICIAL</vt:lpwstr>
  </property>
  <property fmtid="{D5CDD505-2E9C-101B-9397-08002B2CF9AE}" pid="14" name="MediaServiceImageTags">
    <vt:lpwstr/>
  </property>
  <property fmtid="{D5CDD505-2E9C-101B-9397-08002B2CF9AE}" pid="15" name="_dlc_DocIdItemGuid">
    <vt:lpwstr>4baacc87-4647-4496-9bfb-bf71c6fd634a</vt:lpwstr>
  </property>
</Properties>
</file>