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6"/>
  </p:notesMasterIdLst>
  <p:handoutMasterIdLst>
    <p:handoutMasterId r:id="rId127"/>
  </p:handoutMasterIdLst>
  <p:sldIdLst>
    <p:sldId id="256" r:id="rId5"/>
    <p:sldId id="333" r:id="rId6"/>
    <p:sldId id="301" r:id="rId7"/>
    <p:sldId id="334" r:id="rId8"/>
    <p:sldId id="335" r:id="rId9"/>
    <p:sldId id="355" r:id="rId10"/>
    <p:sldId id="363" r:id="rId11"/>
    <p:sldId id="272" r:id="rId12"/>
    <p:sldId id="364" r:id="rId13"/>
    <p:sldId id="367" r:id="rId14"/>
    <p:sldId id="366" r:id="rId15"/>
    <p:sldId id="353" r:id="rId16"/>
    <p:sldId id="361" r:id="rId17"/>
    <p:sldId id="357" r:id="rId18"/>
    <p:sldId id="354" r:id="rId19"/>
    <p:sldId id="299" r:id="rId20"/>
    <p:sldId id="273" r:id="rId21"/>
    <p:sldId id="368" r:id="rId22"/>
    <p:sldId id="274" r:id="rId23"/>
    <p:sldId id="297" r:id="rId24"/>
    <p:sldId id="298" r:id="rId25"/>
    <p:sldId id="275" r:id="rId26"/>
    <p:sldId id="276" r:id="rId27"/>
    <p:sldId id="316" r:id="rId28"/>
    <p:sldId id="315" r:id="rId29"/>
    <p:sldId id="317" r:id="rId30"/>
    <p:sldId id="300" r:id="rId31"/>
    <p:sldId id="425" r:id="rId32"/>
    <p:sldId id="277" r:id="rId33"/>
    <p:sldId id="278" r:id="rId34"/>
    <p:sldId id="295" r:id="rId35"/>
    <p:sldId id="323" r:id="rId36"/>
    <p:sldId id="279" r:id="rId37"/>
    <p:sldId id="322" r:id="rId38"/>
    <p:sldId id="302" r:id="rId39"/>
    <p:sldId id="280" r:id="rId40"/>
    <p:sldId id="384" r:id="rId41"/>
    <p:sldId id="340" r:id="rId42"/>
    <p:sldId id="385" r:id="rId43"/>
    <p:sldId id="369" r:id="rId44"/>
    <p:sldId id="341" r:id="rId45"/>
    <p:sldId id="427" r:id="rId46"/>
    <p:sldId id="428" r:id="rId47"/>
    <p:sldId id="376" r:id="rId48"/>
    <p:sldId id="377" r:id="rId49"/>
    <p:sldId id="372" r:id="rId50"/>
    <p:sldId id="374" r:id="rId51"/>
    <p:sldId id="373" r:id="rId52"/>
    <p:sldId id="378" r:id="rId53"/>
    <p:sldId id="379" r:id="rId54"/>
    <p:sldId id="342" r:id="rId55"/>
    <p:sldId id="343" r:id="rId56"/>
    <p:sldId id="380" r:id="rId57"/>
    <p:sldId id="381" r:id="rId58"/>
    <p:sldId id="370" r:id="rId59"/>
    <p:sldId id="383" r:id="rId60"/>
    <p:sldId id="430" r:id="rId61"/>
    <p:sldId id="282" r:id="rId62"/>
    <p:sldId id="294" r:id="rId63"/>
    <p:sldId id="286" r:id="rId64"/>
    <p:sldId id="392" r:id="rId65"/>
    <p:sldId id="391" r:id="rId66"/>
    <p:sldId id="393" r:id="rId67"/>
    <p:sldId id="394" r:id="rId68"/>
    <p:sldId id="395" r:id="rId69"/>
    <p:sldId id="398" r:id="rId70"/>
    <p:sldId id="399" r:id="rId71"/>
    <p:sldId id="400" r:id="rId72"/>
    <p:sldId id="401" r:id="rId73"/>
    <p:sldId id="402" r:id="rId74"/>
    <p:sldId id="403" r:id="rId75"/>
    <p:sldId id="404" r:id="rId76"/>
    <p:sldId id="405" r:id="rId77"/>
    <p:sldId id="406" r:id="rId78"/>
    <p:sldId id="408" r:id="rId79"/>
    <p:sldId id="409" r:id="rId80"/>
    <p:sldId id="410" r:id="rId81"/>
    <p:sldId id="411" r:id="rId82"/>
    <p:sldId id="412" r:id="rId83"/>
    <p:sldId id="413" r:id="rId84"/>
    <p:sldId id="414" r:id="rId85"/>
    <p:sldId id="415" r:id="rId86"/>
    <p:sldId id="416" r:id="rId87"/>
    <p:sldId id="419" r:id="rId88"/>
    <p:sldId id="421" r:id="rId89"/>
    <p:sldId id="422" r:id="rId90"/>
    <p:sldId id="423" r:id="rId91"/>
    <p:sldId id="424" r:id="rId92"/>
    <p:sldId id="310" r:id="rId93"/>
    <p:sldId id="312" r:id="rId94"/>
    <p:sldId id="311" r:id="rId95"/>
    <p:sldId id="309" r:id="rId96"/>
    <p:sldId id="308" r:id="rId97"/>
    <p:sldId id="307" r:id="rId98"/>
    <p:sldId id="362" r:id="rId99"/>
    <p:sldId id="303" r:id="rId100"/>
    <p:sldId id="431" r:id="rId101"/>
    <p:sldId id="288" r:id="rId102"/>
    <p:sldId id="287" r:id="rId103"/>
    <p:sldId id="289" r:id="rId104"/>
    <p:sldId id="283" r:id="rId105"/>
    <p:sldId id="285" r:id="rId106"/>
    <p:sldId id="345" r:id="rId107"/>
    <p:sldId id="349" r:id="rId108"/>
    <p:sldId id="350" r:id="rId109"/>
    <p:sldId id="351" r:id="rId110"/>
    <p:sldId id="319" r:id="rId111"/>
    <p:sldId id="281" r:id="rId112"/>
    <p:sldId id="328" r:id="rId113"/>
    <p:sldId id="329" r:id="rId114"/>
    <p:sldId id="320" r:id="rId115"/>
    <p:sldId id="432" r:id="rId116"/>
    <p:sldId id="296" r:id="rId117"/>
    <p:sldId id="290" r:id="rId118"/>
    <p:sldId id="291" r:id="rId119"/>
    <p:sldId id="292" r:id="rId120"/>
    <p:sldId id="293" r:id="rId121"/>
    <p:sldId id="434" r:id="rId122"/>
    <p:sldId id="433" r:id="rId123"/>
    <p:sldId id="435" r:id="rId124"/>
    <p:sldId id="331"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EE3C38"/>
    <a:srgbClr val="30B8C1"/>
    <a:srgbClr val="77CE3E"/>
    <a:srgbClr val="4C2D89"/>
    <a:srgbClr val="6068B2"/>
    <a:srgbClr val="DFDD00"/>
    <a:srgbClr val="4B4B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40C16-FB94-D139-7A9E-6F05DCC3A026}" v="1" dt="2024-12-05T22:50:07.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507" autoAdjust="0"/>
    <p:restoredTop sz="86850" autoAdjust="0"/>
  </p:normalViewPr>
  <p:slideViewPr>
    <p:cSldViewPr snapToGrid="0" snapToObjects="1">
      <p:cViewPr varScale="1">
        <p:scale>
          <a:sx n="76" d="100"/>
          <a:sy n="76" d="100"/>
        </p:scale>
        <p:origin x="966" y="84"/>
      </p:cViewPr>
      <p:guideLst/>
    </p:cSldViewPr>
  </p:slideViewPr>
  <p:outlineViewPr>
    <p:cViewPr>
      <p:scale>
        <a:sx n="33" d="100"/>
        <a:sy n="33" d="100"/>
      </p:scale>
      <p:origin x="0" y="-77184"/>
    </p:cViewPr>
  </p:outlineViewPr>
  <p:notesTextViewPr>
    <p:cViewPr>
      <p:scale>
        <a:sx n="1" d="1"/>
        <a:sy n="1" d="1"/>
      </p:scale>
      <p:origin x="0" y="0"/>
    </p:cViewPr>
  </p:notesTextViewPr>
  <p:sorterViewPr>
    <p:cViewPr>
      <p:scale>
        <a:sx n="80" d="100"/>
        <a:sy n="80" d="100"/>
      </p:scale>
      <p:origin x="0" y="-25764"/>
    </p:cViewPr>
  </p:sorter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viewProps" Target="view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2A07B7-0F06-4069-AD50-1B2A98E9B6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C807EB6-67BE-43E1-BF62-43791A800639}">
      <dgm:prSet/>
      <dgm:spPr/>
      <dgm:t>
        <a:bodyPr/>
        <a:lstStyle/>
        <a:p>
          <a:r>
            <a:rPr lang="en-AU"/>
            <a:t>Working below the shoulders</a:t>
          </a:r>
          <a:endParaRPr lang="en-US"/>
        </a:p>
      </dgm:t>
    </dgm:pt>
    <dgm:pt modelId="{29B86DBD-FC3E-46F5-8FD3-CCAC8B1F6A62}" type="parTrans" cxnId="{6D4E7DA0-5685-4DB0-8A52-40D06B5C6E10}">
      <dgm:prSet/>
      <dgm:spPr/>
      <dgm:t>
        <a:bodyPr/>
        <a:lstStyle/>
        <a:p>
          <a:endParaRPr lang="en-US"/>
        </a:p>
      </dgm:t>
    </dgm:pt>
    <dgm:pt modelId="{52D7DEE9-750E-4E4E-9A27-0111AD505E97}" type="sibTrans" cxnId="{6D4E7DA0-5685-4DB0-8A52-40D06B5C6E10}">
      <dgm:prSet/>
      <dgm:spPr/>
      <dgm:t>
        <a:bodyPr/>
        <a:lstStyle/>
        <a:p>
          <a:endParaRPr lang="en-US"/>
        </a:p>
      </dgm:t>
    </dgm:pt>
    <dgm:pt modelId="{2CA036A8-4828-4BB5-83A0-8191E37EE580}">
      <dgm:prSet/>
      <dgm:spPr/>
      <dgm:t>
        <a:bodyPr/>
        <a:lstStyle/>
        <a:p>
          <a:r>
            <a:rPr lang="en-AU"/>
            <a:t>above the knees</a:t>
          </a:r>
          <a:endParaRPr lang="en-US"/>
        </a:p>
      </dgm:t>
    </dgm:pt>
    <dgm:pt modelId="{9471D7BF-2960-4E80-968C-7F86F29AECFA}" type="parTrans" cxnId="{3977BE13-6C3A-4C65-903C-BB7F57B55901}">
      <dgm:prSet/>
      <dgm:spPr/>
      <dgm:t>
        <a:bodyPr/>
        <a:lstStyle/>
        <a:p>
          <a:endParaRPr lang="en-US"/>
        </a:p>
      </dgm:t>
    </dgm:pt>
    <dgm:pt modelId="{0C880377-5CA8-4F33-B0F6-8E5B18806C9F}" type="sibTrans" cxnId="{3977BE13-6C3A-4C65-903C-BB7F57B55901}">
      <dgm:prSet/>
      <dgm:spPr/>
      <dgm:t>
        <a:bodyPr/>
        <a:lstStyle/>
        <a:p>
          <a:endParaRPr lang="en-US"/>
        </a:p>
      </dgm:t>
    </dgm:pt>
    <dgm:pt modelId="{662B3A96-4AC2-4568-B9E9-C4B335B7CDD6}">
      <dgm:prSet/>
      <dgm:spPr/>
      <dgm:t>
        <a:bodyPr/>
        <a:lstStyle/>
        <a:p>
          <a:r>
            <a:rPr lang="en-AU"/>
            <a:t>close to the body</a:t>
          </a:r>
          <a:endParaRPr lang="en-US"/>
        </a:p>
      </dgm:t>
    </dgm:pt>
    <dgm:pt modelId="{827656A1-688A-4393-98A2-222074583247}" type="parTrans" cxnId="{9B458365-CFCC-4E77-9F23-45153EC68836}">
      <dgm:prSet/>
      <dgm:spPr/>
      <dgm:t>
        <a:bodyPr/>
        <a:lstStyle/>
        <a:p>
          <a:endParaRPr lang="en-US"/>
        </a:p>
      </dgm:t>
    </dgm:pt>
    <dgm:pt modelId="{88593601-25CD-4234-A879-813976CCFD21}" type="sibTrans" cxnId="{9B458365-CFCC-4E77-9F23-45153EC68836}">
      <dgm:prSet/>
      <dgm:spPr/>
      <dgm:t>
        <a:bodyPr/>
        <a:lstStyle/>
        <a:p>
          <a:endParaRPr lang="en-US"/>
        </a:p>
      </dgm:t>
    </dgm:pt>
    <dgm:pt modelId="{9A2490A8-2475-47F8-B535-4EEDD9D7202A}" type="pres">
      <dgm:prSet presAssocID="{372A07B7-0F06-4069-AD50-1B2A98E9B653}" presName="linear" presStyleCnt="0">
        <dgm:presLayoutVars>
          <dgm:animLvl val="lvl"/>
          <dgm:resizeHandles val="exact"/>
        </dgm:presLayoutVars>
      </dgm:prSet>
      <dgm:spPr/>
    </dgm:pt>
    <dgm:pt modelId="{F7B6C00B-C0D6-4542-A211-AC8F90983ABD}" type="pres">
      <dgm:prSet presAssocID="{6C807EB6-67BE-43E1-BF62-43791A800639}" presName="parentText" presStyleLbl="node1" presStyleIdx="0" presStyleCnt="3">
        <dgm:presLayoutVars>
          <dgm:chMax val="0"/>
          <dgm:bulletEnabled val="1"/>
        </dgm:presLayoutVars>
      </dgm:prSet>
      <dgm:spPr/>
    </dgm:pt>
    <dgm:pt modelId="{0BAE6AB6-C78F-4E03-9733-A2C650FA7464}" type="pres">
      <dgm:prSet presAssocID="{52D7DEE9-750E-4E4E-9A27-0111AD505E97}" presName="spacer" presStyleCnt="0"/>
      <dgm:spPr/>
    </dgm:pt>
    <dgm:pt modelId="{5B9C713E-3259-4B9C-AADA-33D8A5AAD043}" type="pres">
      <dgm:prSet presAssocID="{2CA036A8-4828-4BB5-83A0-8191E37EE580}" presName="parentText" presStyleLbl="node1" presStyleIdx="1" presStyleCnt="3">
        <dgm:presLayoutVars>
          <dgm:chMax val="0"/>
          <dgm:bulletEnabled val="1"/>
        </dgm:presLayoutVars>
      </dgm:prSet>
      <dgm:spPr/>
    </dgm:pt>
    <dgm:pt modelId="{B757BFB7-4FEF-40BF-832A-C68B1DA25C70}" type="pres">
      <dgm:prSet presAssocID="{0C880377-5CA8-4F33-B0F6-8E5B18806C9F}" presName="spacer" presStyleCnt="0"/>
      <dgm:spPr/>
    </dgm:pt>
    <dgm:pt modelId="{820C54C4-5523-4003-967E-E8528A9431B9}" type="pres">
      <dgm:prSet presAssocID="{662B3A96-4AC2-4568-B9E9-C4B335B7CDD6}" presName="parentText" presStyleLbl="node1" presStyleIdx="2" presStyleCnt="3">
        <dgm:presLayoutVars>
          <dgm:chMax val="0"/>
          <dgm:bulletEnabled val="1"/>
        </dgm:presLayoutVars>
      </dgm:prSet>
      <dgm:spPr/>
    </dgm:pt>
  </dgm:ptLst>
  <dgm:cxnLst>
    <dgm:cxn modelId="{3977BE13-6C3A-4C65-903C-BB7F57B55901}" srcId="{372A07B7-0F06-4069-AD50-1B2A98E9B653}" destId="{2CA036A8-4828-4BB5-83A0-8191E37EE580}" srcOrd="1" destOrd="0" parTransId="{9471D7BF-2960-4E80-968C-7F86F29AECFA}" sibTransId="{0C880377-5CA8-4F33-B0F6-8E5B18806C9F}"/>
    <dgm:cxn modelId="{9B458365-CFCC-4E77-9F23-45153EC68836}" srcId="{372A07B7-0F06-4069-AD50-1B2A98E9B653}" destId="{662B3A96-4AC2-4568-B9E9-C4B335B7CDD6}" srcOrd="2" destOrd="0" parTransId="{827656A1-688A-4393-98A2-222074583247}" sibTransId="{88593601-25CD-4234-A879-813976CCFD21}"/>
    <dgm:cxn modelId="{FD00257E-5DFF-43E2-AA40-19B58C4D519C}" type="presOf" srcId="{2CA036A8-4828-4BB5-83A0-8191E37EE580}" destId="{5B9C713E-3259-4B9C-AADA-33D8A5AAD043}" srcOrd="0" destOrd="0" presId="urn:microsoft.com/office/officeart/2005/8/layout/vList2"/>
    <dgm:cxn modelId="{3E872699-B997-4F7B-B830-46344E39F19B}" type="presOf" srcId="{662B3A96-4AC2-4568-B9E9-C4B335B7CDD6}" destId="{820C54C4-5523-4003-967E-E8528A9431B9}" srcOrd="0" destOrd="0" presId="urn:microsoft.com/office/officeart/2005/8/layout/vList2"/>
    <dgm:cxn modelId="{6D4E7DA0-5685-4DB0-8A52-40D06B5C6E10}" srcId="{372A07B7-0F06-4069-AD50-1B2A98E9B653}" destId="{6C807EB6-67BE-43E1-BF62-43791A800639}" srcOrd="0" destOrd="0" parTransId="{29B86DBD-FC3E-46F5-8FD3-CCAC8B1F6A62}" sibTransId="{52D7DEE9-750E-4E4E-9A27-0111AD505E97}"/>
    <dgm:cxn modelId="{5E4C5DB5-E160-461F-81F3-36A56E2816F2}" type="presOf" srcId="{372A07B7-0F06-4069-AD50-1B2A98E9B653}" destId="{9A2490A8-2475-47F8-B535-4EEDD9D7202A}" srcOrd="0" destOrd="0" presId="urn:microsoft.com/office/officeart/2005/8/layout/vList2"/>
    <dgm:cxn modelId="{F669FDDC-C030-4AF8-9515-AF34C381D000}" type="presOf" srcId="{6C807EB6-67BE-43E1-BF62-43791A800639}" destId="{F7B6C00B-C0D6-4542-A211-AC8F90983ABD}" srcOrd="0" destOrd="0" presId="urn:microsoft.com/office/officeart/2005/8/layout/vList2"/>
    <dgm:cxn modelId="{A569BDCD-9464-4DE1-AF5E-ECE9DD6487E4}" type="presParOf" srcId="{9A2490A8-2475-47F8-B535-4EEDD9D7202A}" destId="{F7B6C00B-C0D6-4542-A211-AC8F90983ABD}" srcOrd="0" destOrd="0" presId="urn:microsoft.com/office/officeart/2005/8/layout/vList2"/>
    <dgm:cxn modelId="{658E13B3-1ED3-495A-9684-FB0B4C8D1DED}" type="presParOf" srcId="{9A2490A8-2475-47F8-B535-4EEDD9D7202A}" destId="{0BAE6AB6-C78F-4E03-9733-A2C650FA7464}" srcOrd="1" destOrd="0" presId="urn:microsoft.com/office/officeart/2005/8/layout/vList2"/>
    <dgm:cxn modelId="{5F86E956-971E-4E5E-970B-EC4E2F134C1E}" type="presParOf" srcId="{9A2490A8-2475-47F8-B535-4EEDD9D7202A}" destId="{5B9C713E-3259-4B9C-AADA-33D8A5AAD043}" srcOrd="2" destOrd="0" presId="urn:microsoft.com/office/officeart/2005/8/layout/vList2"/>
    <dgm:cxn modelId="{150F6A00-43A9-4353-8939-E177767FBFAC}" type="presParOf" srcId="{9A2490A8-2475-47F8-B535-4EEDD9D7202A}" destId="{B757BFB7-4FEF-40BF-832A-C68B1DA25C70}" srcOrd="3" destOrd="0" presId="urn:microsoft.com/office/officeart/2005/8/layout/vList2"/>
    <dgm:cxn modelId="{976C1DD2-6D4A-4BB3-B328-7C0CAAE081D1}" type="presParOf" srcId="{9A2490A8-2475-47F8-B535-4EEDD9D7202A}" destId="{820C54C4-5523-4003-967E-E8528A9431B9}"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4A6E0-2DC3-40CC-A38D-C9AE1ADDCDD2}"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AU"/>
        </a:p>
      </dgm:t>
    </dgm:pt>
    <dgm:pt modelId="{58A65989-DFA3-47A7-9770-9E8A69E2CF68}">
      <dgm:prSet phldrT="[Text]"/>
      <dgm:spPr/>
      <dgm:t>
        <a:bodyPr/>
        <a:lstStyle/>
        <a:p>
          <a:r>
            <a:rPr lang="en-AU" dirty="0"/>
            <a:t>Providing strength and support to the rest of the body</a:t>
          </a:r>
        </a:p>
      </dgm:t>
    </dgm:pt>
    <dgm:pt modelId="{02DDD634-E5BB-4161-85B6-F6417A8B111F}" type="parTrans" cxnId="{F22585E6-EEDD-4189-861F-2630D47F7642}">
      <dgm:prSet/>
      <dgm:spPr/>
      <dgm:t>
        <a:bodyPr/>
        <a:lstStyle/>
        <a:p>
          <a:endParaRPr lang="en-AU"/>
        </a:p>
      </dgm:t>
    </dgm:pt>
    <dgm:pt modelId="{F81EEEA6-7C17-4281-B8CC-ECB89AD92374}" type="sibTrans" cxnId="{F22585E6-EEDD-4189-861F-2630D47F7642}">
      <dgm:prSet/>
      <dgm:spPr/>
      <dgm:t>
        <a:bodyPr/>
        <a:lstStyle/>
        <a:p>
          <a:endParaRPr lang="en-AU"/>
        </a:p>
      </dgm:t>
    </dgm:pt>
    <dgm:pt modelId="{C1271F4F-BAC7-4561-ADE9-B26F621724EB}">
      <dgm:prSet phldrT="[Text]"/>
      <dgm:spPr/>
      <dgm:t>
        <a:bodyPr/>
        <a:lstStyle/>
        <a:p>
          <a:r>
            <a:rPr lang="en-AU" dirty="0"/>
            <a:t>Allowing the body to move in a variety of ways including bending, stretching ,rotating &amp; leaning</a:t>
          </a:r>
        </a:p>
      </dgm:t>
    </dgm:pt>
    <dgm:pt modelId="{E7E6C67A-D70A-4776-BC9F-317E5AFDC8E2}" type="parTrans" cxnId="{8CDBE0F2-3E64-4203-97AC-C267646E56BF}">
      <dgm:prSet/>
      <dgm:spPr/>
      <dgm:t>
        <a:bodyPr/>
        <a:lstStyle/>
        <a:p>
          <a:endParaRPr lang="en-AU"/>
        </a:p>
      </dgm:t>
    </dgm:pt>
    <dgm:pt modelId="{B02A56C5-6404-40C9-80E3-CD223955C978}" type="sibTrans" cxnId="{8CDBE0F2-3E64-4203-97AC-C267646E56BF}">
      <dgm:prSet/>
      <dgm:spPr/>
      <dgm:t>
        <a:bodyPr/>
        <a:lstStyle/>
        <a:p>
          <a:endParaRPr lang="en-AU"/>
        </a:p>
      </dgm:t>
    </dgm:pt>
    <dgm:pt modelId="{F035329F-0AAA-41AC-B5FB-EC9FF9A8FC0A}">
      <dgm:prSet phldrT="[Text]"/>
      <dgm:spPr/>
      <dgm:t>
        <a:bodyPr/>
        <a:lstStyle/>
        <a:p>
          <a:r>
            <a:rPr lang="en-AU" dirty="0"/>
            <a:t>Absorbing impact shocks &amp; loads through the intervertebral disks</a:t>
          </a:r>
        </a:p>
      </dgm:t>
    </dgm:pt>
    <dgm:pt modelId="{26FEC487-69B9-44F2-8318-591632D3D243}" type="parTrans" cxnId="{9F2F88A4-68F7-4C5B-923E-DF4F4573871A}">
      <dgm:prSet/>
      <dgm:spPr/>
      <dgm:t>
        <a:bodyPr/>
        <a:lstStyle/>
        <a:p>
          <a:endParaRPr lang="en-AU"/>
        </a:p>
      </dgm:t>
    </dgm:pt>
    <dgm:pt modelId="{B33C66E8-A912-49F2-95C7-7129DE483166}" type="sibTrans" cxnId="{9F2F88A4-68F7-4C5B-923E-DF4F4573871A}">
      <dgm:prSet/>
      <dgm:spPr/>
      <dgm:t>
        <a:bodyPr/>
        <a:lstStyle/>
        <a:p>
          <a:endParaRPr lang="en-AU"/>
        </a:p>
      </dgm:t>
    </dgm:pt>
    <dgm:pt modelId="{B224C549-099E-479E-8374-B4A617DED54C}" type="pres">
      <dgm:prSet presAssocID="{96D4A6E0-2DC3-40CC-A38D-C9AE1ADDCDD2}" presName="Name0" presStyleCnt="0">
        <dgm:presLayoutVars>
          <dgm:chMax val="7"/>
          <dgm:chPref val="7"/>
          <dgm:dir/>
        </dgm:presLayoutVars>
      </dgm:prSet>
      <dgm:spPr/>
    </dgm:pt>
    <dgm:pt modelId="{BD6AC604-1E71-4191-A1A4-24A342961818}" type="pres">
      <dgm:prSet presAssocID="{96D4A6E0-2DC3-40CC-A38D-C9AE1ADDCDD2}" presName="Name1" presStyleCnt="0"/>
      <dgm:spPr/>
    </dgm:pt>
    <dgm:pt modelId="{6916FF05-BC3E-49C0-9815-5D22A6199F94}" type="pres">
      <dgm:prSet presAssocID="{96D4A6E0-2DC3-40CC-A38D-C9AE1ADDCDD2}" presName="cycle" presStyleCnt="0"/>
      <dgm:spPr/>
    </dgm:pt>
    <dgm:pt modelId="{4FD89F2F-BDD8-4A27-8090-4544ABCA3B3A}" type="pres">
      <dgm:prSet presAssocID="{96D4A6E0-2DC3-40CC-A38D-C9AE1ADDCDD2}" presName="srcNode" presStyleLbl="node1" presStyleIdx="0" presStyleCnt="3"/>
      <dgm:spPr/>
    </dgm:pt>
    <dgm:pt modelId="{B8938927-670A-490E-AA4A-E73912A4F2CF}" type="pres">
      <dgm:prSet presAssocID="{96D4A6E0-2DC3-40CC-A38D-C9AE1ADDCDD2}" presName="conn" presStyleLbl="parChTrans1D2" presStyleIdx="0" presStyleCnt="1"/>
      <dgm:spPr/>
    </dgm:pt>
    <dgm:pt modelId="{BDE3B506-B29A-4B64-97AD-EC416F6244C4}" type="pres">
      <dgm:prSet presAssocID="{96D4A6E0-2DC3-40CC-A38D-C9AE1ADDCDD2}" presName="extraNode" presStyleLbl="node1" presStyleIdx="0" presStyleCnt="3"/>
      <dgm:spPr/>
    </dgm:pt>
    <dgm:pt modelId="{D0E8DB0E-B0E1-44D5-A428-30D3ECB0C022}" type="pres">
      <dgm:prSet presAssocID="{96D4A6E0-2DC3-40CC-A38D-C9AE1ADDCDD2}" presName="dstNode" presStyleLbl="node1" presStyleIdx="0" presStyleCnt="3"/>
      <dgm:spPr/>
    </dgm:pt>
    <dgm:pt modelId="{EF8A7523-63C9-4F90-8337-3E50FBABBB5C}" type="pres">
      <dgm:prSet presAssocID="{58A65989-DFA3-47A7-9770-9E8A69E2CF68}" presName="text_1" presStyleLbl="node1" presStyleIdx="0" presStyleCnt="3">
        <dgm:presLayoutVars>
          <dgm:bulletEnabled val="1"/>
        </dgm:presLayoutVars>
      </dgm:prSet>
      <dgm:spPr/>
    </dgm:pt>
    <dgm:pt modelId="{57363831-ADA2-48A4-93E8-3E26BBFC4373}" type="pres">
      <dgm:prSet presAssocID="{58A65989-DFA3-47A7-9770-9E8A69E2CF68}" presName="accent_1" presStyleCnt="0"/>
      <dgm:spPr/>
    </dgm:pt>
    <dgm:pt modelId="{0DE9A3A0-2361-4996-ADA9-6D3E8C02B3AF}" type="pres">
      <dgm:prSet presAssocID="{58A65989-DFA3-47A7-9770-9E8A69E2CF68}" presName="accentRepeatNode" presStyleLbl="solidFgAcc1" presStyleIdx="0" presStyleCnt="3"/>
      <dgm:spPr>
        <a:solidFill>
          <a:srgbClr val="FFC000"/>
        </a:solidFill>
      </dgm:spPr>
    </dgm:pt>
    <dgm:pt modelId="{61225BB9-C6E1-4D85-881C-5C2239B08DB8}" type="pres">
      <dgm:prSet presAssocID="{C1271F4F-BAC7-4561-ADE9-B26F621724EB}" presName="text_2" presStyleLbl="node1" presStyleIdx="1" presStyleCnt="3">
        <dgm:presLayoutVars>
          <dgm:bulletEnabled val="1"/>
        </dgm:presLayoutVars>
      </dgm:prSet>
      <dgm:spPr/>
    </dgm:pt>
    <dgm:pt modelId="{2A21E295-114B-491D-BE0B-1254796D4707}" type="pres">
      <dgm:prSet presAssocID="{C1271F4F-BAC7-4561-ADE9-B26F621724EB}" presName="accent_2" presStyleCnt="0"/>
      <dgm:spPr/>
    </dgm:pt>
    <dgm:pt modelId="{8B20E63E-7881-4A42-A2D6-15C3327B5CD0}" type="pres">
      <dgm:prSet presAssocID="{C1271F4F-BAC7-4561-ADE9-B26F621724EB}" presName="accentRepeatNode" presStyleLbl="solidFgAcc1" presStyleIdx="1" presStyleCnt="3" custLinFactNeighborX="14157" custLinFactNeighborY="-11224"/>
      <dgm:spPr>
        <a:solidFill>
          <a:srgbClr val="FFC000"/>
        </a:solidFill>
      </dgm:spPr>
    </dgm:pt>
    <dgm:pt modelId="{B1062164-A373-4C77-A113-6A9B47EBD2D3}" type="pres">
      <dgm:prSet presAssocID="{F035329F-0AAA-41AC-B5FB-EC9FF9A8FC0A}" presName="text_3" presStyleLbl="node1" presStyleIdx="2" presStyleCnt="3">
        <dgm:presLayoutVars>
          <dgm:bulletEnabled val="1"/>
        </dgm:presLayoutVars>
      </dgm:prSet>
      <dgm:spPr/>
    </dgm:pt>
    <dgm:pt modelId="{A1BDCD2C-5D8B-42C9-AACE-CF898BDA360D}" type="pres">
      <dgm:prSet presAssocID="{F035329F-0AAA-41AC-B5FB-EC9FF9A8FC0A}" presName="accent_3" presStyleCnt="0"/>
      <dgm:spPr/>
    </dgm:pt>
    <dgm:pt modelId="{662CD855-C622-4131-8FE0-BEBF2BC45B89}" type="pres">
      <dgm:prSet presAssocID="{F035329F-0AAA-41AC-B5FB-EC9FF9A8FC0A}" presName="accentRepeatNode" presStyleLbl="solidFgAcc1" presStyleIdx="2" presStyleCnt="3" custLinFactNeighborX="10584" custLinFactNeighborY="-612"/>
      <dgm:spPr>
        <a:solidFill>
          <a:srgbClr val="FFC000"/>
        </a:solidFill>
      </dgm:spPr>
    </dgm:pt>
  </dgm:ptLst>
  <dgm:cxnLst>
    <dgm:cxn modelId="{01F89712-498E-43CB-AF7B-DF3AD294C8D0}" type="presOf" srcId="{58A65989-DFA3-47A7-9770-9E8A69E2CF68}" destId="{EF8A7523-63C9-4F90-8337-3E50FBABBB5C}" srcOrd="0" destOrd="0" presId="urn:microsoft.com/office/officeart/2008/layout/VerticalCurvedList"/>
    <dgm:cxn modelId="{C6C4B436-BC6A-46A3-BBFC-CE2CBD4A9101}" type="presOf" srcId="{96D4A6E0-2DC3-40CC-A38D-C9AE1ADDCDD2}" destId="{B224C549-099E-479E-8374-B4A617DED54C}" srcOrd="0" destOrd="0" presId="urn:microsoft.com/office/officeart/2008/layout/VerticalCurvedList"/>
    <dgm:cxn modelId="{18C5FF3D-5EE7-4231-94DC-F6B0805C70E6}" type="presOf" srcId="{F81EEEA6-7C17-4281-B8CC-ECB89AD92374}" destId="{B8938927-670A-490E-AA4A-E73912A4F2CF}" srcOrd="0" destOrd="0" presId="urn:microsoft.com/office/officeart/2008/layout/VerticalCurvedList"/>
    <dgm:cxn modelId="{F0C8449B-D76F-4BC6-8CA8-F2D203822A04}" type="presOf" srcId="{F035329F-0AAA-41AC-B5FB-EC9FF9A8FC0A}" destId="{B1062164-A373-4C77-A113-6A9B47EBD2D3}" srcOrd="0" destOrd="0" presId="urn:microsoft.com/office/officeart/2008/layout/VerticalCurvedList"/>
    <dgm:cxn modelId="{9F2F88A4-68F7-4C5B-923E-DF4F4573871A}" srcId="{96D4A6E0-2DC3-40CC-A38D-C9AE1ADDCDD2}" destId="{F035329F-0AAA-41AC-B5FB-EC9FF9A8FC0A}" srcOrd="2" destOrd="0" parTransId="{26FEC487-69B9-44F2-8318-591632D3D243}" sibTransId="{B33C66E8-A912-49F2-95C7-7129DE483166}"/>
    <dgm:cxn modelId="{E7EB76B4-FAC1-40F7-B74D-AD7CAB772073}" type="presOf" srcId="{C1271F4F-BAC7-4561-ADE9-B26F621724EB}" destId="{61225BB9-C6E1-4D85-881C-5C2239B08DB8}" srcOrd="0" destOrd="0" presId="urn:microsoft.com/office/officeart/2008/layout/VerticalCurvedList"/>
    <dgm:cxn modelId="{F22585E6-EEDD-4189-861F-2630D47F7642}" srcId="{96D4A6E0-2DC3-40CC-A38D-C9AE1ADDCDD2}" destId="{58A65989-DFA3-47A7-9770-9E8A69E2CF68}" srcOrd="0" destOrd="0" parTransId="{02DDD634-E5BB-4161-85B6-F6417A8B111F}" sibTransId="{F81EEEA6-7C17-4281-B8CC-ECB89AD92374}"/>
    <dgm:cxn modelId="{8CDBE0F2-3E64-4203-97AC-C267646E56BF}" srcId="{96D4A6E0-2DC3-40CC-A38D-C9AE1ADDCDD2}" destId="{C1271F4F-BAC7-4561-ADE9-B26F621724EB}" srcOrd="1" destOrd="0" parTransId="{E7E6C67A-D70A-4776-BC9F-317E5AFDC8E2}" sibTransId="{B02A56C5-6404-40C9-80E3-CD223955C978}"/>
    <dgm:cxn modelId="{C2C5AB52-CA09-40AA-A51A-C6906CCFC634}" type="presParOf" srcId="{B224C549-099E-479E-8374-B4A617DED54C}" destId="{BD6AC604-1E71-4191-A1A4-24A342961818}" srcOrd="0" destOrd="0" presId="urn:microsoft.com/office/officeart/2008/layout/VerticalCurvedList"/>
    <dgm:cxn modelId="{6F755ABF-D06D-4C6E-95AD-A08E87A27B5B}" type="presParOf" srcId="{BD6AC604-1E71-4191-A1A4-24A342961818}" destId="{6916FF05-BC3E-49C0-9815-5D22A6199F94}" srcOrd="0" destOrd="0" presId="urn:microsoft.com/office/officeart/2008/layout/VerticalCurvedList"/>
    <dgm:cxn modelId="{D5B10B47-06DF-4B59-829F-29C54DF786A4}" type="presParOf" srcId="{6916FF05-BC3E-49C0-9815-5D22A6199F94}" destId="{4FD89F2F-BDD8-4A27-8090-4544ABCA3B3A}" srcOrd="0" destOrd="0" presId="urn:microsoft.com/office/officeart/2008/layout/VerticalCurvedList"/>
    <dgm:cxn modelId="{23902477-4CFE-4C2E-BFDB-E3A28ACC4754}" type="presParOf" srcId="{6916FF05-BC3E-49C0-9815-5D22A6199F94}" destId="{B8938927-670A-490E-AA4A-E73912A4F2CF}" srcOrd="1" destOrd="0" presId="urn:microsoft.com/office/officeart/2008/layout/VerticalCurvedList"/>
    <dgm:cxn modelId="{948238DB-E847-4AF5-B41E-2B17F99BE5DF}" type="presParOf" srcId="{6916FF05-BC3E-49C0-9815-5D22A6199F94}" destId="{BDE3B506-B29A-4B64-97AD-EC416F6244C4}" srcOrd="2" destOrd="0" presId="urn:microsoft.com/office/officeart/2008/layout/VerticalCurvedList"/>
    <dgm:cxn modelId="{9823C5D1-FCE1-4993-8166-EE5CFD7A805A}" type="presParOf" srcId="{6916FF05-BC3E-49C0-9815-5D22A6199F94}" destId="{D0E8DB0E-B0E1-44D5-A428-30D3ECB0C022}" srcOrd="3" destOrd="0" presId="urn:microsoft.com/office/officeart/2008/layout/VerticalCurvedList"/>
    <dgm:cxn modelId="{44B618A2-A1CF-4C22-942E-44358DB9CEDE}" type="presParOf" srcId="{BD6AC604-1E71-4191-A1A4-24A342961818}" destId="{EF8A7523-63C9-4F90-8337-3E50FBABBB5C}" srcOrd="1" destOrd="0" presId="urn:microsoft.com/office/officeart/2008/layout/VerticalCurvedList"/>
    <dgm:cxn modelId="{A98475A2-7F9B-45DB-B8F1-C62C1D792880}" type="presParOf" srcId="{BD6AC604-1E71-4191-A1A4-24A342961818}" destId="{57363831-ADA2-48A4-93E8-3E26BBFC4373}" srcOrd="2" destOrd="0" presId="urn:microsoft.com/office/officeart/2008/layout/VerticalCurvedList"/>
    <dgm:cxn modelId="{4CF83522-B3ED-435E-8029-5424E83BCDB5}" type="presParOf" srcId="{57363831-ADA2-48A4-93E8-3E26BBFC4373}" destId="{0DE9A3A0-2361-4996-ADA9-6D3E8C02B3AF}" srcOrd="0" destOrd="0" presId="urn:microsoft.com/office/officeart/2008/layout/VerticalCurvedList"/>
    <dgm:cxn modelId="{A040DE3C-784B-459D-B9C1-9BB32FBFA806}" type="presParOf" srcId="{BD6AC604-1E71-4191-A1A4-24A342961818}" destId="{61225BB9-C6E1-4D85-881C-5C2239B08DB8}" srcOrd="3" destOrd="0" presId="urn:microsoft.com/office/officeart/2008/layout/VerticalCurvedList"/>
    <dgm:cxn modelId="{AAC7C143-D9C3-4EE7-B8C9-F6808578AB3F}" type="presParOf" srcId="{BD6AC604-1E71-4191-A1A4-24A342961818}" destId="{2A21E295-114B-491D-BE0B-1254796D4707}" srcOrd="4" destOrd="0" presId="urn:microsoft.com/office/officeart/2008/layout/VerticalCurvedList"/>
    <dgm:cxn modelId="{32FFC3CB-8D60-4251-A2D7-00B24F013E6A}" type="presParOf" srcId="{2A21E295-114B-491D-BE0B-1254796D4707}" destId="{8B20E63E-7881-4A42-A2D6-15C3327B5CD0}" srcOrd="0" destOrd="0" presId="urn:microsoft.com/office/officeart/2008/layout/VerticalCurvedList"/>
    <dgm:cxn modelId="{65DF8EFD-8190-4CF7-9565-CFFAD8B22AE4}" type="presParOf" srcId="{BD6AC604-1E71-4191-A1A4-24A342961818}" destId="{B1062164-A373-4C77-A113-6A9B47EBD2D3}" srcOrd="5" destOrd="0" presId="urn:microsoft.com/office/officeart/2008/layout/VerticalCurvedList"/>
    <dgm:cxn modelId="{4A8EF2E2-66F5-4ED8-8A0A-8C84239DB20E}" type="presParOf" srcId="{BD6AC604-1E71-4191-A1A4-24A342961818}" destId="{A1BDCD2C-5D8B-42C9-AACE-CF898BDA360D}" srcOrd="6" destOrd="0" presId="urn:microsoft.com/office/officeart/2008/layout/VerticalCurvedList"/>
    <dgm:cxn modelId="{8ED0B74E-3E30-4C21-BC4B-2AFB8639B111}" type="presParOf" srcId="{A1BDCD2C-5D8B-42C9-AACE-CF898BDA360D}" destId="{662CD855-C622-4131-8FE0-BEBF2BC45B8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3199CF-5A53-4B3B-8BD6-411F059A7886}" type="doc">
      <dgm:prSet loTypeId="urn:microsoft.com/office/officeart/2008/layout/VerticalCurvedList" loCatId="list" qsTypeId="urn:microsoft.com/office/officeart/2005/8/quickstyle/simple1" qsCatId="simple" csTypeId="urn:microsoft.com/office/officeart/2005/8/colors/accent6_4" csCatId="accent6" phldr="1"/>
      <dgm:spPr/>
      <dgm:t>
        <a:bodyPr/>
        <a:lstStyle/>
        <a:p>
          <a:endParaRPr lang="en-AU"/>
        </a:p>
      </dgm:t>
    </dgm:pt>
    <dgm:pt modelId="{55129A4C-F434-40F4-86D6-EE311D2C358B}">
      <dgm:prSet phldrT="[Text]"/>
      <dgm:spPr/>
      <dgm:t>
        <a:bodyPr/>
        <a:lstStyle/>
        <a:p>
          <a:r>
            <a:rPr lang="en-AU" dirty="0">
              <a:solidFill>
                <a:schemeClr val="tx2"/>
              </a:solidFill>
            </a:rPr>
            <a:t>Cardiac Muscle – only found in the heart</a:t>
          </a:r>
        </a:p>
      </dgm:t>
    </dgm:pt>
    <dgm:pt modelId="{C33375DE-D225-42BB-B224-1ECECF33464F}" type="parTrans" cxnId="{10731B24-5DD0-4865-A8EE-0C3B11575569}">
      <dgm:prSet/>
      <dgm:spPr/>
      <dgm:t>
        <a:bodyPr/>
        <a:lstStyle/>
        <a:p>
          <a:endParaRPr lang="en-AU"/>
        </a:p>
      </dgm:t>
    </dgm:pt>
    <dgm:pt modelId="{746443BA-7EC8-4415-AF87-8A835CD1DE78}" type="sibTrans" cxnId="{10731B24-5DD0-4865-A8EE-0C3B11575569}">
      <dgm:prSet/>
      <dgm:spPr/>
      <dgm:t>
        <a:bodyPr/>
        <a:lstStyle/>
        <a:p>
          <a:endParaRPr lang="en-AU"/>
        </a:p>
      </dgm:t>
    </dgm:pt>
    <dgm:pt modelId="{4A0359EE-B4FD-497C-A5D4-A773F90CE16B}">
      <dgm:prSet phldrT="[Text]"/>
      <dgm:spPr/>
      <dgm:t>
        <a:bodyPr/>
        <a:lstStyle/>
        <a:p>
          <a:r>
            <a:rPr lang="en-AU" dirty="0">
              <a:solidFill>
                <a:schemeClr val="tx2"/>
              </a:solidFill>
            </a:rPr>
            <a:t>Smooth Muscle – only found in the walls of organs they contract and relax automatically</a:t>
          </a:r>
        </a:p>
      </dgm:t>
    </dgm:pt>
    <dgm:pt modelId="{F89BC857-627F-491B-B141-4846D3088175}" type="parTrans" cxnId="{0FF08966-CE92-40C3-B1E7-0E5E32053F24}">
      <dgm:prSet/>
      <dgm:spPr/>
      <dgm:t>
        <a:bodyPr/>
        <a:lstStyle/>
        <a:p>
          <a:endParaRPr lang="en-AU"/>
        </a:p>
      </dgm:t>
    </dgm:pt>
    <dgm:pt modelId="{80A4FE78-55A4-4066-BC8F-FD7C8838BF51}" type="sibTrans" cxnId="{0FF08966-CE92-40C3-B1E7-0E5E32053F24}">
      <dgm:prSet/>
      <dgm:spPr/>
      <dgm:t>
        <a:bodyPr/>
        <a:lstStyle/>
        <a:p>
          <a:endParaRPr lang="en-AU"/>
        </a:p>
      </dgm:t>
    </dgm:pt>
    <dgm:pt modelId="{47A7334D-3F29-48D9-839E-4C61B6325596}">
      <dgm:prSet phldrT="[Text]"/>
      <dgm:spPr/>
      <dgm:t>
        <a:bodyPr/>
        <a:lstStyle/>
        <a:p>
          <a:r>
            <a:rPr lang="en-AU" dirty="0">
              <a:solidFill>
                <a:schemeClr val="tx2"/>
              </a:solidFill>
            </a:rPr>
            <a:t>Skeletal Muscle – only found attached to tendons, bones, skin or muscles, they contract and relax in response to voluntary message, by contracting &amp; relaxing</a:t>
          </a:r>
        </a:p>
      </dgm:t>
    </dgm:pt>
    <dgm:pt modelId="{AED87B91-B290-41DF-8EF3-6B85CBF5F3C0}" type="parTrans" cxnId="{C7265056-9F70-4069-9B73-C063099AC4C7}">
      <dgm:prSet/>
      <dgm:spPr/>
      <dgm:t>
        <a:bodyPr/>
        <a:lstStyle/>
        <a:p>
          <a:endParaRPr lang="en-AU"/>
        </a:p>
      </dgm:t>
    </dgm:pt>
    <dgm:pt modelId="{A96C8119-12AD-4068-A15A-103BA2D986E5}" type="sibTrans" cxnId="{C7265056-9F70-4069-9B73-C063099AC4C7}">
      <dgm:prSet/>
      <dgm:spPr/>
      <dgm:t>
        <a:bodyPr/>
        <a:lstStyle/>
        <a:p>
          <a:endParaRPr lang="en-AU"/>
        </a:p>
      </dgm:t>
    </dgm:pt>
    <dgm:pt modelId="{A911D01F-6FD7-4F29-89B3-B0F41CD15DC6}" type="pres">
      <dgm:prSet presAssocID="{B83199CF-5A53-4B3B-8BD6-411F059A7886}" presName="Name0" presStyleCnt="0">
        <dgm:presLayoutVars>
          <dgm:chMax val="7"/>
          <dgm:chPref val="7"/>
          <dgm:dir/>
        </dgm:presLayoutVars>
      </dgm:prSet>
      <dgm:spPr/>
    </dgm:pt>
    <dgm:pt modelId="{3C94F0C4-1F9F-4300-B5FD-27B73F4FF5AB}" type="pres">
      <dgm:prSet presAssocID="{B83199CF-5A53-4B3B-8BD6-411F059A7886}" presName="Name1" presStyleCnt="0"/>
      <dgm:spPr/>
    </dgm:pt>
    <dgm:pt modelId="{99A0C253-F2FF-4DB8-AE69-007A3BABB73B}" type="pres">
      <dgm:prSet presAssocID="{B83199CF-5A53-4B3B-8BD6-411F059A7886}" presName="cycle" presStyleCnt="0"/>
      <dgm:spPr/>
    </dgm:pt>
    <dgm:pt modelId="{729E6554-2561-4092-99C3-0A18AAE8B92F}" type="pres">
      <dgm:prSet presAssocID="{B83199CF-5A53-4B3B-8BD6-411F059A7886}" presName="srcNode" presStyleLbl="node1" presStyleIdx="0" presStyleCnt="3"/>
      <dgm:spPr/>
    </dgm:pt>
    <dgm:pt modelId="{7AD1F787-9F3B-4B7E-B758-4D7B6AB2E597}" type="pres">
      <dgm:prSet presAssocID="{B83199CF-5A53-4B3B-8BD6-411F059A7886}" presName="conn" presStyleLbl="parChTrans1D2" presStyleIdx="0" presStyleCnt="1"/>
      <dgm:spPr/>
    </dgm:pt>
    <dgm:pt modelId="{E7B3D672-A2E6-48B2-840A-F813DE76AB44}" type="pres">
      <dgm:prSet presAssocID="{B83199CF-5A53-4B3B-8BD6-411F059A7886}" presName="extraNode" presStyleLbl="node1" presStyleIdx="0" presStyleCnt="3"/>
      <dgm:spPr/>
    </dgm:pt>
    <dgm:pt modelId="{3D8C69C3-927F-4436-A1E2-8336911B332E}" type="pres">
      <dgm:prSet presAssocID="{B83199CF-5A53-4B3B-8BD6-411F059A7886}" presName="dstNode" presStyleLbl="node1" presStyleIdx="0" presStyleCnt="3"/>
      <dgm:spPr/>
    </dgm:pt>
    <dgm:pt modelId="{CD6BE183-A029-41D8-A7FF-5355424DA15D}" type="pres">
      <dgm:prSet presAssocID="{55129A4C-F434-40F4-86D6-EE311D2C358B}" presName="text_1" presStyleLbl="node1" presStyleIdx="0" presStyleCnt="3">
        <dgm:presLayoutVars>
          <dgm:bulletEnabled val="1"/>
        </dgm:presLayoutVars>
      </dgm:prSet>
      <dgm:spPr/>
    </dgm:pt>
    <dgm:pt modelId="{C3BDA24E-B849-4915-BE74-FD2CB05C5BA8}" type="pres">
      <dgm:prSet presAssocID="{55129A4C-F434-40F4-86D6-EE311D2C358B}" presName="accent_1" presStyleCnt="0"/>
      <dgm:spPr/>
    </dgm:pt>
    <dgm:pt modelId="{063D3465-4E99-43CB-8C17-1A8D1001B096}" type="pres">
      <dgm:prSet presAssocID="{55129A4C-F434-40F4-86D6-EE311D2C358B}" presName="accentRepeatNode" presStyleLbl="solidFgAcc1" presStyleIdx="0" presStyleCnt="3"/>
      <dgm:spPr>
        <a:solidFill>
          <a:srgbClr val="00B050"/>
        </a:solidFill>
      </dgm:spPr>
    </dgm:pt>
    <dgm:pt modelId="{8805BCD0-A231-43C8-B9A9-4A2F05ED4564}" type="pres">
      <dgm:prSet presAssocID="{4A0359EE-B4FD-497C-A5D4-A773F90CE16B}" presName="text_2" presStyleLbl="node1" presStyleIdx="1" presStyleCnt="3" custLinFactNeighborX="569" custLinFactNeighborY="5479">
        <dgm:presLayoutVars>
          <dgm:bulletEnabled val="1"/>
        </dgm:presLayoutVars>
      </dgm:prSet>
      <dgm:spPr/>
    </dgm:pt>
    <dgm:pt modelId="{3601A0F0-CE8A-4E20-80F9-7A0355DB8903}" type="pres">
      <dgm:prSet presAssocID="{4A0359EE-B4FD-497C-A5D4-A773F90CE16B}" presName="accent_2" presStyleCnt="0"/>
      <dgm:spPr/>
    </dgm:pt>
    <dgm:pt modelId="{EF48B146-33A7-49F1-85F5-0B817C821CF8}" type="pres">
      <dgm:prSet presAssocID="{4A0359EE-B4FD-497C-A5D4-A773F90CE16B}" presName="accentRepeatNode" presStyleLbl="solidFgAcc1" presStyleIdx="1" presStyleCnt="3" custLinFactNeighborX="-12325" custLinFactNeighborY="10362"/>
      <dgm:spPr>
        <a:solidFill>
          <a:srgbClr val="00B050"/>
        </a:solidFill>
      </dgm:spPr>
    </dgm:pt>
    <dgm:pt modelId="{C138DF25-3F37-48E7-8E70-8B3372BE2989}" type="pres">
      <dgm:prSet presAssocID="{47A7334D-3F29-48D9-839E-4C61B6325596}" presName="text_3" presStyleLbl="node1" presStyleIdx="2" presStyleCnt="3">
        <dgm:presLayoutVars>
          <dgm:bulletEnabled val="1"/>
        </dgm:presLayoutVars>
      </dgm:prSet>
      <dgm:spPr/>
    </dgm:pt>
    <dgm:pt modelId="{E93F42AF-0FBD-4200-AFC4-E9EBC9EDBFDF}" type="pres">
      <dgm:prSet presAssocID="{47A7334D-3F29-48D9-839E-4C61B6325596}" presName="accent_3" presStyleCnt="0"/>
      <dgm:spPr/>
    </dgm:pt>
    <dgm:pt modelId="{42A01871-EE4F-4AE0-9764-F78C419CBB0F}" type="pres">
      <dgm:prSet presAssocID="{47A7334D-3F29-48D9-839E-4C61B6325596}" presName="accentRepeatNode" presStyleLbl="solidFgAcc1" presStyleIdx="2" presStyleCnt="3"/>
      <dgm:spPr>
        <a:solidFill>
          <a:srgbClr val="00B050"/>
        </a:solidFill>
      </dgm:spPr>
    </dgm:pt>
  </dgm:ptLst>
  <dgm:cxnLst>
    <dgm:cxn modelId="{10731B24-5DD0-4865-A8EE-0C3B11575569}" srcId="{B83199CF-5A53-4B3B-8BD6-411F059A7886}" destId="{55129A4C-F434-40F4-86D6-EE311D2C358B}" srcOrd="0" destOrd="0" parTransId="{C33375DE-D225-42BB-B224-1ECECF33464F}" sibTransId="{746443BA-7EC8-4415-AF87-8A835CD1DE78}"/>
    <dgm:cxn modelId="{0FF08966-CE92-40C3-B1E7-0E5E32053F24}" srcId="{B83199CF-5A53-4B3B-8BD6-411F059A7886}" destId="{4A0359EE-B4FD-497C-A5D4-A773F90CE16B}" srcOrd="1" destOrd="0" parTransId="{F89BC857-627F-491B-B141-4846D3088175}" sibTransId="{80A4FE78-55A4-4066-BC8F-FD7C8838BF51}"/>
    <dgm:cxn modelId="{2D092E72-2050-48F4-95BF-C13781D72B89}" type="presOf" srcId="{55129A4C-F434-40F4-86D6-EE311D2C358B}" destId="{CD6BE183-A029-41D8-A7FF-5355424DA15D}" srcOrd="0" destOrd="0" presId="urn:microsoft.com/office/officeart/2008/layout/VerticalCurvedList"/>
    <dgm:cxn modelId="{52592D54-FF8F-4D0E-8EE2-3C216C8E5B60}" type="presOf" srcId="{47A7334D-3F29-48D9-839E-4C61B6325596}" destId="{C138DF25-3F37-48E7-8E70-8B3372BE2989}" srcOrd="0" destOrd="0" presId="urn:microsoft.com/office/officeart/2008/layout/VerticalCurvedList"/>
    <dgm:cxn modelId="{C7265056-9F70-4069-9B73-C063099AC4C7}" srcId="{B83199CF-5A53-4B3B-8BD6-411F059A7886}" destId="{47A7334D-3F29-48D9-839E-4C61B6325596}" srcOrd="2" destOrd="0" parTransId="{AED87B91-B290-41DF-8EF3-6B85CBF5F3C0}" sibTransId="{A96C8119-12AD-4068-A15A-103BA2D986E5}"/>
    <dgm:cxn modelId="{C34636BA-90B5-4FE2-AA95-D70FD364BE6A}" type="presOf" srcId="{4A0359EE-B4FD-497C-A5D4-A773F90CE16B}" destId="{8805BCD0-A231-43C8-B9A9-4A2F05ED4564}" srcOrd="0" destOrd="0" presId="urn:microsoft.com/office/officeart/2008/layout/VerticalCurvedList"/>
    <dgm:cxn modelId="{A58DEEBB-EEEB-4B49-9206-0EBD5880DB97}" type="presOf" srcId="{B83199CF-5A53-4B3B-8BD6-411F059A7886}" destId="{A911D01F-6FD7-4F29-89B3-B0F41CD15DC6}" srcOrd="0" destOrd="0" presId="urn:microsoft.com/office/officeart/2008/layout/VerticalCurvedList"/>
    <dgm:cxn modelId="{911AB1E2-38AB-43D3-A6AE-D895E355E87F}" type="presOf" srcId="{746443BA-7EC8-4415-AF87-8A835CD1DE78}" destId="{7AD1F787-9F3B-4B7E-B758-4D7B6AB2E597}" srcOrd="0" destOrd="0" presId="urn:microsoft.com/office/officeart/2008/layout/VerticalCurvedList"/>
    <dgm:cxn modelId="{81298020-CAF0-49FD-94B2-27A029A2D9B4}" type="presParOf" srcId="{A911D01F-6FD7-4F29-89B3-B0F41CD15DC6}" destId="{3C94F0C4-1F9F-4300-B5FD-27B73F4FF5AB}" srcOrd="0" destOrd="0" presId="urn:microsoft.com/office/officeart/2008/layout/VerticalCurvedList"/>
    <dgm:cxn modelId="{D2764DF7-D894-4869-BA0D-BD5554571BCA}" type="presParOf" srcId="{3C94F0C4-1F9F-4300-B5FD-27B73F4FF5AB}" destId="{99A0C253-F2FF-4DB8-AE69-007A3BABB73B}" srcOrd="0" destOrd="0" presId="urn:microsoft.com/office/officeart/2008/layout/VerticalCurvedList"/>
    <dgm:cxn modelId="{640BC01C-8541-4658-BE67-690F6FB1DF87}" type="presParOf" srcId="{99A0C253-F2FF-4DB8-AE69-007A3BABB73B}" destId="{729E6554-2561-4092-99C3-0A18AAE8B92F}" srcOrd="0" destOrd="0" presId="urn:microsoft.com/office/officeart/2008/layout/VerticalCurvedList"/>
    <dgm:cxn modelId="{12172612-F0FD-48BA-9ACB-338A3A397E30}" type="presParOf" srcId="{99A0C253-F2FF-4DB8-AE69-007A3BABB73B}" destId="{7AD1F787-9F3B-4B7E-B758-4D7B6AB2E597}" srcOrd="1" destOrd="0" presId="urn:microsoft.com/office/officeart/2008/layout/VerticalCurvedList"/>
    <dgm:cxn modelId="{1C640D23-584A-4239-8F90-28A596CB54A3}" type="presParOf" srcId="{99A0C253-F2FF-4DB8-AE69-007A3BABB73B}" destId="{E7B3D672-A2E6-48B2-840A-F813DE76AB44}" srcOrd="2" destOrd="0" presId="urn:microsoft.com/office/officeart/2008/layout/VerticalCurvedList"/>
    <dgm:cxn modelId="{9080BE55-84B5-4D10-8050-91E544217EC9}" type="presParOf" srcId="{99A0C253-F2FF-4DB8-AE69-007A3BABB73B}" destId="{3D8C69C3-927F-4436-A1E2-8336911B332E}" srcOrd="3" destOrd="0" presId="urn:microsoft.com/office/officeart/2008/layout/VerticalCurvedList"/>
    <dgm:cxn modelId="{B13ACC7E-0254-43C7-9A38-305ACEC8F74C}" type="presParOf" srcId="{3C94F0C4-1F9F-4300-B5FD-27B73F4FF5AB}" destId="{CD6BE183-A029-41D8-A7FF-5355424DA15D}" srcOrd="1" destOrd="0" presId="urn:microsoft.com/office/officeart/2008/layout/VerticalCurvedList"/>
    <dgm:cxn modelId="{F784D810-B5C9-4345-A135-95A627DBAE99}" type="presParOf" srcId="{3C94F0C4-1F9F-4300-B5FD-27B73F4FF5AB}" destId="{C3BDA24E-B849-4915-BE74-FD2CB05C5BA8}" srcOrd="2" destOrd="0" presId="urn:microsoft.com/office/officeart/2008/layout/VerticalCurvedList"/>
    <dgm:cxn modelId="{B3CEEAF6-D6B2-4966-BFA8-28AC7A35A459}" type="presParOf" srcId="{C3BDA24E-B849-4915-BE74-FD2CB05C5BA8}" destId="{063D3465-4E99-43CB-8C17-1A8D1001B096}" srcOrd="0" destOrd="0" presId="urn:microsoft.com/office/officeart/2008/layout/VerticalCurvedList"/>
    <dgm:cxn modelId="{578D402B-BB1C-49BF-B979-EC499FDC77FB}" type="presParOf" srcId="{3C94F0C4-1F9F-4300-B5FD-27B73F4FF5AB}" destId="{8805BCD0-A231-43C8-B9A9-4A2F05ED4564}" srcOrd="3" destOrd="0" presId="urn:microsoft.com/office/officeart/2008/layout/VerticalCurvedList"/>
    <dgm:cxn modelId="{F35167B4-DB18-44D8-8D7C-E35612C24939}" type="presParOf" srcId="{3C94F0C4-1F9F-4300-B5FD-27B73F4FF5AB}" destId="{3601A0F0-CE8A-4E20-80F9-7A0355DB8903}" srcOrd="4" destOrd="0" presId="urn:microsoft.com/office/officeart/2008/layout/VerticalCurvedList"/>
    <dgm:cxn modelId="{43E40A76-AE03-4BE6-A3E1-09DF980492DF}" type="presParOf" srcId="{3601A0F0-CE8A-4E20-80F9-7A0355DB8903}" destId="{EF48B146-33A7-49F1-85F5-0B817C821CF8}" srcOrd="0" destOrd="0" presId="urn:microsoft.com/office/officeart/2008/layout/VerticalCurvedList"/>
    <dgm:cxn modelId="{0C9437D6-E239-420A-A139-7F38C1ED6582}" type="presParOf" srcId="{3C94F0C4-1F9F-4300-B5FD-27B73F4FF5AB}" destId="{C138DF25-3F37-48E7-8E70-8B3372BE2989}" srcOrd="5" destOrd="0" presId="urn:microsoft.com/office/officeart/2008/layout/VerticalCurvedList"/>
    <dgm:cxn modelId="{877B768F-9291-413D-935B-5737C4D19AFE}" type="presParOf" srcId="{3C94F0C4-1F9F-4300-B5FD-27B73F4FF5AB}" destId="{E93F42AF-0FBD-4200-AFC4-E9EBC9EDBFDF}" srcOrd="6" destOrd="0" presId="urn:microsoft.com/office/officeart/2008/layout/VerticalCurvedList"/>
    <dgm:cxn modelId="{1BEF0AB8-64CF-492B-BF0C-06FDA0BBEEDA}" type="presParOf" srcId="{E93F42AF-0FBD-4200-AFC4-E9EBC9EDBFDF}" destId="{42A01871-EE4F-4AE0-9764-F78C419CBB0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6C00B-C0D6-4542-A211-AC8F90983ABD}">
      <dsp:nvSpPr>
        <dsp:cNvPr id="0" name=""/>
        <dsp:cNvSpPr/>
      </dsp:nvSpPr>
      <dsp:spPr>
        <a:xfrm>
          <a:off x="0" y="54841"/>
          <a:ext cx="4968874" cy="14285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a:t>Working below the shoulders</a:t>
          </a:r>
          <a:endParaRPr lang="en-US" sz="3700" kern="1200"/>
        </a:p>
      </dsp:txBody>
      <dsp:txXfrm>
        <a:off x="69737" y="124578"/>
        <a:ext cx="4829400" cy="1289096"/>
      </dsp:txXfrm>
    </dsp:sp>
    <dsp:sp modelId="{5B9C713E-3259-4B9C-AADA-33D8A5AAD043}">
      <dsp:nvSpPr>
        <dsp:cNvPr id="0" name=""/>
        <dsp:cNvSpPr/>
      </dsp:nvSpPr>
      <dsp:spPr>
        <a:xfrm>
          <a:off x="0" y="1589971"/>
          <a:ext cx="4968874" cy="14285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a:t>above the knees</a:t>
          </a:r>
          <a:endParaRPr lang="en-US" sz="3700" kern="1200"/>
        </a:p>
      </dsp:txBody>
      <dsp:txXfrm>
        <a:off x="69737" y="1659708"/>
        <a:ext cx="4829400" cy="1289096"/>
      </dsp:txXfrm>
    </dsp:sp>
    <dsp:sp modelId="{820C54C4-5523-4003-967E-E8528A9431B9}">
      <dsp:nvSpPr>
        <dsp:cNvPr id="0" name=""/>
        <dsp:cNvSpPr/>
      </dsp:nvSpPr>
      <dsp:spPr>
        <a:xfrm>
          <a:off x="0" y="3125101"/>
          <a:ext cx="4968874" cy="14285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a:t>close to the body</a:t>
          </a:r>
          <a:endParaRPr lang="en-US" sz="3700" kern="1200"/>
        </a:p>
      </dsp:txBody>
      <dsp:txXfrm>
        <a:off x="69737" y="3194838"/>
        <a:ext cx="4829400" cy="12890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38927-670A-490E-AA4A-E73912A4F2CF}">
      <dsp:nvSpPr>
        <dsp:cNvPr id="0" name=""/>
        <dsp:cNvSpPr/>
      </dsp:nvSpPr>
      <dsp:spPr>
        <a:xfrm>
          <a:off x="-3200586" y="-492521"/>
          <a:ext cx="3817142" cy="3817142"/>
        </a:xfrm>
        <a:prstGeom prst="blockArc">
          <a:avLst>
            <a:gd name="adj1" fmla="val 18900000"/>
            <a:gd name="adj2" fmla="val 2700000"/>
            <a:gd name="adj3" fmla="val 56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A7523-63C9-4F90-8337-3E50FBABBB5C}">
      <dsp:nvSpPr>
        <dsp:cNvPr id="0" name=""/>
        <dsp:cNvSpPr/>
      </dsp:nvSpPr>
      <dsp:spPr>
        <a:xfrm>
          <a:off x="396448" y="283210"/>
          <a:ext cx="7124321" cy="56642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596" tIns="45720" rIns="45720" bIns="45720" numCol="1" spcCol="1270" anchor="ctr" anchorCtr="0">
          <a:noAutofit/>
        </a:bodyPr>
        <a:lstStyle/>
        <a:p>
          <a:pPr marL="0" lvl="0" indent="0" algn="l" defTabSz="800100">
            <a:lnSpc>
              <a:spcPct val="90000"/>
            </a:lnSpc>
            <a:spcBef>
              <a:spcPct val="0"/>
            </a:spcBef>
            <a:spcAft>
              <a:spcPct val="35000"/>
            </a:spcAft>
            <a:buNone/>
          </a:pPr>
          <a:r>
            <a:rPr lang="en-AU" sz="1800" kern="1200" dirty="0"/>
            <a:t>Providing strength and support to the rest of the body</a:t>
          </a:r>
        </a:p>
      </dsp:txBody>
      <dsp:txXfrm>
        <a:off x="396448" y="283210"/>
        <a:ext cx="7124321" cy="566420"/>
      </dsp:txXfrm>
    </dsp:sp>
    <dsp:sp modelId="{0DE9A3A0-2361-4996-ADA9-6D3E8C02B3AF}">
      <dsp:nvSpPr>
        <dsp:cNvPr id="0" name=""/>
        <dsp:cNvSpPr/>
      </dsp:nvSpPr>
      <dsp:spPr>
        <a:xfrm>
          <a:off x="42435" y="212407"/>
          <a:ext cx="708025" cy="708025"/>
        </a:xfrm>
        <a:prstGeom prst="ellipse">
          <a:avLst/>
        </a:prstGeom>
        <a:solidFill>
          <a:srgbClr val="FFC00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225BB9-C6E1-4D85-881C-5C2239B08DB8}">
      <dsp:nvSpPr>
        <dsp:cNvPr id="0" name=""/>
        <dsp:cNvSpPr/>
      </dsp:nvSpPr>
      <dsp:spPr>
        <a:xfrm>
          <a:off x="602342" y="1132840"/>
          <a:ext cx="6918427" cy="56642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596" tIns="45720" rIns="45720" bIns="45720" numCol="1" spcCol="1270" anchor="ctr" anchorCtr="0">
          <a:noAutofit/>
        </a:bodyPr>
        <a:lstStyle/>
        <a:p>
          <a:pPr marL="0" lvl="0" indent="0" algn="l" defTabSz="800100">
            <a:lnSpc>
              <a:spcPct val="90000"/>
            </a:lnSpc>
            <a:spcBef>
              <a:spcPct val="0"/>
            </a:spcBef>
            <a:spcAft>
              <a:spcPct val="35000"/>
            </a:spcAft>
            <a:buNone/>
          </a:pPr>
          <a:r>
            <a:rPr lang="en-AU" sz="1800" kern="1200" dirty="0"/>
            <a:t>Allowing the body to move in a variety of ways including bending, stretching ,rotating &amp; leaning</a:t>
          </a:r>
        </a:p>
      </dsp:txBody>
      <dsp:txXfrm>
        <a:off x="602342" y="1132840"/>
        <a:ext cx="6918427" cy="566420"/>
      </dsp:txXfrm>
    </dsp:sp>
    <dsp:sp modelId="{8B20E63E-7881-4A42-A2D6-15C3327B5CD0}">
      <dsp:nvSpPr>
        <dsp:cNvPr id="0" name=""/>
        <dsp:cNvSpPr/>
      </dsp:nvSpPr>
      <dsp:spPr>
        <a:xfrm>
          <a:off x="348564" y="982568"/>
          <a:ext cx="708025" cy="708025"/>
        </a:xfrm>
        <a:prstGeom prst="ellipse">
          <a:avLst/>
        </a:prstGeom>
        <a:solidFill>
          <a:srgbClr val="FFC00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062164-A373-4C77-A113-6A9B47EBD2D3}">
      <dsp:nvSpPr>
        <dsp:cNvPr id="0" name=""/>
        <dsp:cNvSpPr/>
      </dsp:nvSpPr>
      <dsp:spPr>
        <a:xfrm>
          <a:off x="396448" y="1982470"/>
          <a:ext cx="7124321" cy="56642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596" tIns="45720" rIns="45720" bIns="45720" numCol="1" spcCol="1270" anchor="ctr" anchorCtr="0">
          <a:noAutofit/>
        </a:bodyPr>
        <a:lstStyle/>
        <a:p>
          <a:pPr marL="0" lvl="0" indent="0" algn="l" defTabSz="800100">
            <a:lnSpc>
              <a:spcPct val="90000"/>
            </a:lnSpc>
            <a:spcBef>
              <a:spcPct val="0"/>
            </a:spcBef>
            <a:spcAft>
              <a:spcPct val="35000"/>
            </a:spcAft>
            <a:buNone/>
          </a:pPr>
          <a:r>
            <a:rPr lang="en-AU" sz="1800" kern="1200" dirty="0"/>
            <a:t>Absorbing impact shocks &amp; loads through the intervertebral disks</a:t>
          </a:r>
        </a:p>
      </dsp:txBody>
      <dsp:txXfrm>
        <a:off x="396448" y="1982470"/>
        <a:ext cx="7124321" cy="566420"/>
      </dsp:txXfrm>
    </dsp:sp>
    <dsp:sp modelId="{662CD855-C622-4131-8FE0-BEBF2BC45B89}">
      <dsp:nvSpPr>
        <dsp:cNvPr id="0" name=""/>
        <dsp:cNvSpPr/>
      </dsp:nvSpPr>
      <dsp:spPr>
        <a:xfrm>
          <a:off x="117373" y="1907334"/>
          <a:ext cx="708025" cy="708025"/>
        </a:xfrm>
        <a:prstGeom prst="ellipse">
          <a:avLst/>
        </a:prstGeom>
        <a:solidFill>
          <a:srgbClr val="FFC000"/>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D1F787-9F3B-4B7E-B758-4D7B6AB2E597}">
      <dsp:nvSpPr>
        <dsp:cNvPr id="0" name=""/>
        <dsp:cNvSpPr/>
      </dsp:nvSpPr>
      <dsp:spPr>
        <a:xfrm>
          <a:off x="-4456802" y="-683499"/>
          <a:ext cx="5309436" cy="5309436"/>
        </a:xfrm>
        <a:prstGeom prst="blockArc">
          <a:avLst>
            <a:gd name="adj1" fmla="val 18900000"/>
            <a:gd name="adj2" fmla="val 2700000"/>
            <a:gd name="adj3" fmla="val 407"/>
          </a:avLst>
        </a:pr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6BE183-A029-41D8-A7FF-5355424DA15D}">
      <dsp:nvSpPr>
        <dsp:cNvPr id="0" name=""/>
        <dsp:cNvSpPr/>
      </dsp:nvSpPr>
      <dsp:spPr>
        <a:xfrm>
          <a:off x="548349" y="394243"/>
          <a:ext cx="9156925" cy="788487"/>
        </a:xfrm>
        <a:prstGeom prst="rect">
          <a:avLst/>
        </a:prstGeom>
        <a:solidFill>
          <a:schemeClr val="accent6">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5862" tIns="48260" rIns="48260" bIns="48260" numCol="1" spcCol="1270" anchor="ctr" anchorCtr="0">
          <a:noAutofit/>
        </a:bodyPr>
        <a:lstStyle/>
        <a:p>
          <a:pPr marL="0" lvl="0" indent="0" algn="l" defTabSz="844550">
            <a:lnSpc>
              <a:spcPct val="90000"/>
            </a:lnSpc>
            <a:spcBef>
              <a:spcPct val="0"/>
            </a:spcBef>
            <a:spcAft>
              <a:spcPct val="35000"/>
            </a:spcAft>
            <a:buNone/>
          </a:pPr>
          <a:r>
            <a:rPr lang="en-AU" sz="1900" kern="1200" dirty="0">
              <a:solidFill>
                <a:schemeClr val="tx2"/>
              </a:solidFill>
            </a:rPr>
            <a:t>Cardiac Muscle – only found in the heart</a:t>
          </a:r>
        </a:p>
      </dsp:txBody>
      <dsp:txXfrm>
        <a:off x="548349" y="394243"/>
        <a:ext cx="9156925" cy="788487"/>
      </dsp:txXfrm>
    </dsp:sp>
    <dsp:sp modelId="{063D3465-4E99-43CB-8C17-1A8D1001B096}">
      <dsp:nvSpPr>
        <dsp:cNvPr id="0" name=""/>
        <dsp:cNvSpPr/>
      </dsp:nvSpPr>
      <dsp:spPr>
        <a:xfrm>
          <a:off x="55544" y="295682"/>
          <a:ext cx="985609" cy="985609"/>
        </a:xfrm>
        <a:prstGeom prst="ellipse">
          <a:avLst/>
        </a:prstGeom>
        <a:solidFill>
          <a:srgbClr val="00B050"/>
        </a:solidFill>
        <a:ln w="12700" cap="flat" cmpd="sng" algn="ctr">
          <a:solidFill>
            <a:schemeClr val="accent6">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5BCD0-A231-43C8-B9A9-4A2F05ED4564}">
      <dsp:nvSpPr>
        <dsp:cNvPr id="0" name=""/>
        <dsp:cNvSpPr/>
      </dsp:nvSpPr>
      <dsp:spPr>
        <a:xfrm>
          <a:off x="885436" y="1620176"/>
          <a:ext cx="8870310" cy="788487"/>
        </a:xfrm>
        <a:prstGeom prst="rect">
          <a:avLst/>
        </a:prstGeom>
        <a:solidFill>
          <a:schemeClr val="accent6">
            <a:shade val="50000"/>
            <a:hueOff val="-436892"/>
            <a:satOff val="3027"/>
            <a:lumOff val="300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5862" tIns="48260" rIns="48260" bIns="48260" numCol="1" spcCol="1270" anchor="ctr" anchorCtr="0">
          <a:noAutofit/>
        </a:bodyPr>
        <a:lstStyle/>
        <a:p>
          <a:pPr marL="0" lvl="0" indent="0" algn="l" defTabSz="844550">
            <a:lnSpc>
              <a:spcPct val="90000"/>
            </a:lnSpc>
            <a:spcBef>
              <a:spcPct val="0"/>
            </a:spcBef>
            <a:spcAft>
              <a:spcPct val="35000"/>
            </a:spcAft>
            <a:buNone/>
          </a:pPr>
          <a:r>
            <a:rPr lang="en-AU" sz="1900" kern="1200" dirty="0">
              <a:solidFill>
                <a:schemeClr val="tx2"/>
              </a:solidFill>
            </a:rPr>
            <a:t>Smooth Muscle – only found in the walls of organs they contract and relax automatically</a:t>
          </a:r>
        </a:p>
      </dsp:txBody>
      <dsp:txXfrm>
        <a:off x="885436" y="1620176"/>
        <a:ext cx="8870310" cy="788487"/>
      </dsp:txXfrm>
    </dsp:sp>
    <dsp:sp modelId="{EF48B146-33A7-49F1-85F5-0B817C821CF8}">
      <dsp:nvSpPr>
        <dsp:cNvPr id="0" name=""/>
        <dsp:cNvSpPr/>
      </dsp:nvSpPr>
      <dsp:spPr>
        <a:xfrm>
          <a:off x="220683" y="1580543"/>
          <a:ext cx="985609" cy="985609"/>
        </a:xfrm>
        <a:prstGeom prst="ellipse">
          <a:avLst/>
        </a:prstGeom>
        <a:solidFill>
          <a:srgbClr val="00B050"/>
        </a:solidFill>
        <a:ln w="12700" cap="flat" cmpd="sng" algn="ctr">
          <a:solidFill>
            <a:schemeClr val="accent6">
              <a:shade val="50000"/>
              <a:hueOff val="-436892"/>
              <a:satOff val="3027"/>
              <a:lumOff val="300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38DF25-3F37-48E7-8E70-8B3372BE2989}">
      <dsp:nvSpPr>
        <dsp:cNvPr id="0" name=""/>
        <dsp:cNvSpPr/>
      </dsp:nvSpPr>
      <dsp:spPr>
        <a:xfrm>
          <a:off x="548349" y="2759706"/>
          <a:ext cx="9156925" cy="788487"/>
        </a:xfrm>
        <a:prstGeom prst="rect">
          <a:avLst/>
        </a:prstGeom>
        <a:solidFill>
          <a:schemeClr val="accent6">
            <a:shade val="50000"/>
            <a:hueOff val="-436892"/>
            <a:satOff val="3027"/>
            <a:lumOff val="300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5862" tIns="48260" rIns="48260" bIns="48260" numCol="1" spcCol="1270" anchor="ctr" anchorCtr="0">
          <a:noAutofit/>
        </a:bodyPr>
        <a:lstStyle/>
        <a:p>
          <a:pPr marL="0" lvl="0" indent="0" algn="l" defTabSz="844550">
            <a:lnSpc>
              <a:spcPct val="90000"/>
            </a:lnSpc>
            <a:spcBef>
              <a:spcPct val="0"/>
            </a:spcBef>
            <a:spcAft>
              <a:spcPct val="35000"/>
            </a:spcAft>
            <a:buNone/>
          </a:pPr>
          <a:r>
            <a:rPr lang="en-AU" sz="1900" kern="1200" dirty="0">
              <a:solidFill>
                <a:schemeClr val="tx2"/>
              </a:solidFill>
            </a:rPr>
            <a:t>Skeletal Muscle – only found attached to tendons, bones, skin or muscles, they contract and relax in response to voluntary message, by contracting &amp; relaxing</a:t>
          </a:r>
        </a:p>
      </dsp:txBody>
      <dsp:txXfrm>
        <a:off x="548349" y="2759706"/>
        <a:ext cx="9156925" cy="788487"/>
      </dsp:txXfrm>
    </dsp:sp>
    <dsp:sp modelId="{42A01871-EE4F-4AE0-9764-F78C419CBB0F}">
      <dsp:nvSpPr>
        <dsp:cNvPr id="0" name=""/>
        <dsp:cNvSpPr/>
      </dsp:nvSpPr>
      <dsp:spPr>
        <a:xfrm>
          <a:off x="55544" y="2661145"/>
          <a:ext cx="985609" cy="985609"/>
        </a:xfrm>
        <a:prstGeom prst="ellipse">
          <a:avLst/>
        </a:prstGeom>
        <a:solidFill>
          <a:srgbClr val="00B050"/>
        </a:solidFill>
        <a:ln w="12700" cap="flat" cmpd="sng" algn="ctr">
          <a:solidFill>
            <a:schemeClr val="accent6">
              <a:shade val="50000"/>
              <a:hueOff val="-436892"/>
              <a:satOff val="3027"/>
              <a:lumOff val="3003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ABB858-F3A8-C015-0B6A-508E0B172B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B56EFC-6E21-A4C8-4F97-F65681121D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CBB813-5E31-6A47-BC72-52031621353A}" type="datetimeFigureOut">
              <a:rPr lang="en-US" smtClean="0"/>
              <a:t>1/23/2025</a:t>
            </a:fld>
            <a:endParaRPr lang="en-US"/>
          </a:p>
        </p:txBody>
      </p:sp>
      <p:sp>
        <p:nvSpPr>
          <p:cNvPr id="4" name="Footer Placeholder 3">
            <a:extLst>
              <a:ext uri="{FF2B5EF4-FFF2-40B4-BE49-F238E27FC236}">
                <a16:creationId xmlns:a16="http://schemas.microsoft.com/office/drawing/2014/main" id="{F0F1CF68-EB7E-B45B-28E4-47EB62A600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866E82-0F19-6EA8-1D02-C1CACC4B8B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26C51-02C4-8F49-B1A6-CDA91DC53568}" type="slidenum">
              <a:rPr lang="en-US" smtClean="0"/>
              <a:t>‹#›</a:t>
            </a:fld>
            <a:endParaRPr lang="en-US"/>
          </a:p>
        </p:txBody>
      </p:sp>
    </p:spTree>
    <p:extLst>
      <p:ext uri="{BB962C8B-B14F-4D97-AF65-F5344CB8AC3E}">
        <p14:creationId xmlns:p14="http://schemas.microsoft.com/office/powerpoint/2010/main" val="4047001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7698D-A16A-B84A-871D-37F5F223A91F}"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B18D0F-BC45-5A40-8F28-8660BFAFD2BB}" type="slidenum">
              <a:rPr lang="en-US" smtClean="0"/>
              <a:t>‹#›</a:t>
            </a:fld>
            <a:endParaRPr lang="en-US"/>
          </a:p>
        </p:txBody>
      </p:sp>
    </p:spTree>
    <p:extLst>
      <p:ext uri="{BB962C8B-B14F-4D97-AF65-F5344CB8AC3E}">
        <p14:creationId xmlns:p14="http://schemas.microsoft.com/office/powerpoint/2010/main" val="193380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a:t>
            </a:r>
          </a:p>
        </p:txBody>
      </p:sp>
      <p:sp>
        <p:nvSpPr>
          <p:cNvPr id="4" name="Slide Number Placeholder 3"/>
          <p:cNvSpPr>
            <a:spLocks noGrp="1"/>
          </p:cNvSpPr>
          <p:nvPr>
            <p:ph type="sldNum" sz="quarter" idx="5"/>
          </p:nvPr>
        </p:nvSpPr>
        <p:spPr/>
        <p:txBody>
          <a:bodyPr/>
          <a:lstStyle/>
          <a:p>
            <a:fld id="{1FB18D0F-BC45-5A40-8F28-8660BFAFD2BB}" type="slidenum">
              <a:rPr lang="en-US" smtClean="0"/>
              <a:t>1</a:t>
            </a:fld>
            <a:endParaRPr lang="en-US"/>
          </a:p>
        </p:txBody>
      </p:sp>
    </p:spTree>
    <p:extLst>
      <p:ext uri="{BB962C8B-B14F-4D97-AF65-F5344CB8AC3E}">
        <p14:creationId xmlns:p14="http://schemas.microsoft.com/office/powerpoint/2010/main" val="2776107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8C1D962-6181-5649-4AD4-B889886F0344}"/>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B27A1C2D-C427-C8B0-E0F6-550881DFE1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40964" name="Slide Number Placeholder 3">
            <a:extLst>
              <a:ext uri="{FF2B5EF4-FFF2-40B4-BE49-F238E27FC236}">
                <a16:creationId xmlns:a16="http://schemas.microsoft.com/office/drawing/2014/main" id="{B9013E92-2693-13CC-88F5-CD782F7B93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6D44ED08-7C4D-4DA5-B3C6-4697AB52EE92}" type="slidenum">
              <a:rPr lang="en-AU" altLang="en-US"/>
              <a:pPr>
                <a:spcBef>
                  <a:spcPct val="0"/>
                </a:spcBef>
              </a:pPr>
              <a:t>29</a:t>
            </a:fld>
            <a:endParaRPr lang="en-AU"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585EAE0C-C296-FB17-9D52-246BCE4B8133}"/>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1F33B9BF-0B9E-92E7-A4C8-926B2AC0E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43012" name="Slide Number Placeholder 3">
            <a:extLst>
              <a:ext uri="{FF2B5EF4-FFF2-40B4-BE49-F238E27FC236}">
                <a16:creationId xmlns:a16="http://schemas.microsoft.com/office/drawing/2014/main" id="{DDB9A6D7-B132-BCE0-43D3-9F9C4B1A0C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9F2E6EC1-6BE2-4586-B350-A787DA8C646B}" type="slidenum">
              <a:rPr lang="en-AU" altLang="en-US"/>
              <a:pPr>
                <a:spcBef>
                  <a:spcPct val="0"/>
                </a:spcBef>
              </a:pPr>
              <a:t>30</a:t>
            </a:fld>
            <a:endParaRPr lang="en-AU"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8585CE56-CCBC-C729-7572-DD43B9BFD3D8}"/>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F8F7EB41-01F2-EB20-AADD-6FEA87C8AA0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47108" name="Slide Number Placeholder 3">
            <a:extLst>
              <a:ext uri="{FF2B5EF4-FFF2-40B4-BE49-F238E27FC236}">
                <a16:creationId xmlns:a16="http://schemas.microsoft.com/office/drawing/2014/main" id="{FC477F87-C8B7-ADE4-B50F-5484AEE097C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8B45BCB-B54D-41B8-B37E-BF2E391BD949}" type="slidenum">
              <a:rPr lang="en-AU" altLang="en-US"/>
              <a:pPr>
                <a:spcBef>
                  <a:spcPct val="0"/>
                </a:spcBef>
              </a:pPr>
              <a:t>33</a:t>
            </a:fld>
            <a:endParaRPr lang="en-A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4E713661-9974-8FAA-4007-F30CDF73206A}"/>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76EB0477-E636-2BB5-459E-7816306425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50180" name="Slide Number Placeholder 3">
            <a:extLst>
              <a:ext uri="{FF2B5EF4-FFF2-40B4-BE49-F238E27FC236}">
                <a16:creationId xmlns:a16="http://schemas.microsoft.com/office/drawing/2014/main" id="{FF56C8A3-C4BF-3627-4FDB-5FAF17DDE2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554980C0-C1F2-48EC-BC3D-4F17074F1E6B}" type="slidenum">
              <a:rPr lang="en-AU" altLang="en-US"/>
              <a:pPr>
                <a:spcBef>
                  <a:spcPct val="0"/>
                </a:spcBef>
              </a:pPr>
              <a:t>36</a:t>
            </a:fld>
            <a:endParaRPr lang="en-AU"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EAC8435C-614D-58C3-C943-0A664948B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F762E50F-8CD4-4A6C-8D91-37422C5282A6}" type="slidenum">
              <a:rPr lang="en-AU" altLang="en-US"/>
              <a:pPr>
                <a:spcBef>
                  <a:spcPct val="0"/>
                </a:spcBef>
              </a:pPr>
              <a:t>46</a:t>
            </a:fld>
            <a:endParaRPr lang="en-AU" altLang="en-US"/>
          </a:p>
        </p:txBody>
      </p:sp>
      <p:sp>
        <p:nvSpPr>
          <p:cNvPr id="59395" name="Rectangle 2">
            <a:extLst>
              <a:ext uri="{FF2B5EF4-FFF2-40B4-BE49-F238E27FC236}">
                <a16:creationId xmlns:a16="http://schemas.microsoft.com/office/drawing/2014/main" id="{52E87B15-B2E2-A626-00CA-EBCD86CC6B3A}"/>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41FA555-914E-8474-B94A-6F86DE22FD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A5E910A7-15F8-8EF4-C299-997A02C4B0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4BFFC2C-613F-40FD-B25A-DD5C02FB618D}" type="slidenum">
              <a:rPr lang="en-AU" altLang="en-US"/>
              <a:pPr>
                <a:spcBef>
                  <a:spcPct val="0"/>
                </a:spcBef>
              </a:pPr>
              <a:t>47</a:t>
            </a:fld>
            <a:endParaRPr lang="en-AU" altLang="en-US"/>
          </a:p>
        </p:txBody>
      </p:sp>
      <p:sp>
        <p:nvSpPr>
          <p:cNvPr id="61443" name="Rectangle 2">
            <a:extLst>
              <a:ext uri="{FF2B5EF4-FFF2-40B4-BE49-F238E27FC236}">
                <a16:creationId xmlns:a16="http://schemas.microsoft.com/office/drawing/2014/main" id="{DCB3740A-159B-CE54-9D0A-8796F671364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38510EE3-5638-9B2F-1E41-EB5C2158C3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AEB4D27E-400D-BB2B-11D5-D1F20CF439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636E316B-96E4-408C-9437-C01F1FA94113}" type="slidenum">
              <a:rPr lang="en-AU" altLang="en-US"/>
              <a:pPr>
                <a:spcBef>
                  <a:spcPct val="0"/>
                </a:spcBef>
              </a:pPr>
              <a:t>48</a:t>
            </a:fld>
            <a:endParaRPr lang="en-AU" altLang="en-US"/>
          </a:p>
        </p:txBody>
      </p:sp>
      <p:sp>
        <p:nvSpPr>
          <p:cNvPr id="63491" name="Rectangle 2">
            <a:extLst>
              <a:ext uri="{FF2B5EF4-FFF2-40B4-BE49-F238E27FC236}">
                <a16:creationId xmlns:a16="http://schemas.microsoft.com/office/drawing/2014/main" id="{5A92E135-BAE4-88A5-B395-49100337ADA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6FD5DD48-F355-6437-1A47-6575B066B6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38C7E601-E43F-71B8-C95D-52E8F041E5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0371688B-9F61-47F7-AFCA-22483EFC5060}" type="slidenum">
              <a:rPr lang="en-AU" altLang="en-US"/>
              <a:pPr>
                <a:spcBef>
                  <a:spcPct val="0"/>
                </a:spcBef>
              </a:pPr>
              <a:t>49</a:t>
            </a:fld>
            <a:endParaRPr lang="en-AU" altLang="en-US"/>
          </a:p>
        </p:txBody>
      </p:sp>
      <p:sp>
        <p:nvSpPr>
          <p:cNvPr id="65539" name="Rectangle 2">
            <a:extLst>
              <a:ext uri="{FF2B5EF4-FFF2-40B4-BE49-F238E27FC236}">
                <a16:creationId xmlns:a16="http://schemas.microsoft.com/office/drawing/2014/main" id="{F484DACE-54C6-7C36-4C54-65F48A8E33DA}"/>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D8B66C4A-7651-403D-42A5-D4E1624099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9B17CDE-6EBF-970D-F5F3-9965AA96A6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DD64A8E-1E27-4CCF-8EF0-90EF7BE47AFE}" type="slidenum">
              <a:rPr lang="en-AU" altLang="en-US"/>
              <a:pPr>
                <a:spcBef>
                  <a:spcPct val="0"/>
                </a:spcBef>
              </a:pPr>
              <a:t>50</a:t>
            </a:fld>
            <a:endParaRPr lang="en-AU" altLang="en-US"/>
          </a:p>
        </p:txBody>
      </p:sp>
      <p:sp>
        <p:nvSpPr>
          <p:cNvPr id="67587" name="Rectangle 2">
            <a:extLst>
              <a:ext uri="{FF2B5EF4-FFF2-40B4-BE49-F238E27FC236}">
                <a16:creationId xmlns:a16="http://schemas.microsoft.com/office/drawing/2014/main" id="{A9495249-0BFC-D983-FD30-8F862D98810E}"/>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C889A43-1580-2FEC-BE3F-D86385438D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447E1C1-2543-1BB8-E99D-2D459BD687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D6C8D01E-7C77-40A6-A540-A56A46EDABC5}" type="slidenum">
              <a:rPr lang="en-AU" altLang="en-US"/>
              <a:pPr>
                <a:spcBef>
                  <a:spcPct val="0"/>
                </a:spcBef>
              </a:pPr>
              <a:t>53</a:t>
            </a:fld>
            <a:endParaRPr lang="en-AU" altLang="en-US"/>
          </a:p>
        </p:txBody>
      </p:sp>
      <p:sp>
        <p:nvSpPr>
          <p:cNvPr id="72707" name="Rectangle 2">
            <a:extLst>
              <a:ext uri="{FF2B5EF4-FFF2-40B4-BE49-F238E27FC236}">
                <a16:creationId xmlns:a16="http://schemas.microsoft.com/office/drawing/2014/main" id="{B8E65BCF-77CB-4831-7F20-214BAE33C71A}"/>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92BBF920-5B53-C075-6569-8D0ABFBC4C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B18D0F-BC45-5A40-8F28-8660BFAFD2BB}" type="slidenum">
              <a:rPr lang="en-US" smtClean="0"/>
              <a:t>3</a:t>
            </a:fld>
            <a:endParaRPr lang="en-US"/>
          </a:p>
        </p:txBody>
      </p:sp>
    </p:spTree>
    <p:extLst>
      <p:ext uri="{BB962C8B-B14F-4D97-AF65-F5344CB8AC3E}">
        <p14:creationId xmlns:p14="http://schemas.microsoft.com/office/powerpoint/2010/main" val="1784637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26472C2-BF90-59DA-FA6F-B4D7AF9E5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98C9AD6-9094-46E6-8023-5CFC9F8C3101}" type="slidenum">
              <a:rPr lang="en-AU" altLang="en-US"/>
              <a:pPr>
                <a:spcBef>
                  <a:spcPct val="0"/>
                </a:spcBef>
              </a:pPr>
              <a:t>54</a:t>
            </a:fld>
            <a:endParaRPr lang="en-AU" altLang="en-US"/>
          </a:p>
        </p:txBody>
      </p:sp>
      <p:sp>
        <p:nvSpPr>
          <p:cNvPr id="74755" name="Rectangle 2">
            <a:extLst>
              <a:ext uri="{FF2B5EF4-FFF2-40B4-BE49-F238E27FC236}">
                <a16:creationId xmlns:a16="http://schemas.microsoft.com/office/drawing/2014/main" id="{7807F7E7-F488-678F-8205-76CDC4B95779}"/>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0311B5C-7CE1-A864-C80E-116B5D712A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BA12A9F1-5657-0675-99B2-83BAF0FD05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2DDF204B-4703-4187-B59D-EBB4348CA4E0}" type="slidenum">
              <a:rPr lang="en-AU" altLang="en-US"/>
              <a:pPr>
                <a:spcBef>
                  <a:spcPct val="0"/>
                </a:spcBef>
              </a:pPr>
              <a:t>56</a:t>
            </a:fld>
            <a:endParaRPr lang="en-AU" altLang="en-US"/>
          </a:p>
        </p:txBody>
      </p:sp>
      <p:sp>
        <p:nvSpPr>
          <p:cNvPr id="77827" name="Rectangle 2">
            <a:extLst>
              <a:ext uri="{FF2B5EF4-FFF2-40B4-BE49-F238E27FC236}">
                <a16:creationId xmlns:a16="http://schemas.microsoft.com/office/drawing/2014/main" id="{41BC4D1F-7302-FD41-1E78-1E4EB5EA9D10}"/>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36AF5B38-5ADB-6D0A-370E-FBC9053470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01A281F2-CA83-A1E5-9AB2-2E9856CD992B}"/>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2A77501F-6915-1B8A-C359-E358CA332F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81924" name="Slide Number Placeholder 3">
            <a:extLst>
              <a:ext uri="{FF2B5EF4-FFF2-40B4-BE49-F238E27FC236}">
                <a16:creationId xmlns:a16="http://schemas.microsoft.com/office/drawing/2014/main" id="{387371A8-010C-B926-91EE-F0CA16D28F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520C944A-5F9F-4B94-BC08-9A59B6B4513E}" type="slidenum">
              <a:rPr lang="en-AU" altLang="en-US"/>
              <a:pPr>
                <a:spcBef>
                  <a:spcPct val="0"/>
                </a:spcBef>
              </a:pPr>
              <a:t>58</a:t>
            </a:fld>
            <a:endParaRPr lang="en-AU"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4C4A354A-A0FC-9AB5-1A71-805A6F9D4C40}"/>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AB7C061F-D430-4E3F-F26B-8394DFBFE1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87044" name="Slide Number Placeholder 3">
            <a:extLst>
              <a:ext uri="{FF2B5EF4-FFF2-40B4-BE49-F238E27FC236}">
                <a16:creationId xmlns:a16="http://schemas.microsoft.com/office/drawing/2014/main" id="{970352E6-7C4F-B159-3CD0-8F3753CB1A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73605E16-5658-48A0-886F-C0D4908E62D2}" type="slidenum">
              <a:rPr lang="en-AU" altLang="en-US"/>
              <a:pPr>
                <a:spcBef>
                  <a:spcPct val="0"/>
                </a:spcBef>
              </a:pPr>
              <a:t>60</a:t>
            </a:fld>
            <a:endParaRPr lang="en-AU"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B6565550-CEC1-2A93-3E8C-39A1DA40C78F}"/>
              </a:ext>
            </a:extLst>
          </p:cNvPr>
          <p:cNvSpPr>
            <a:spLocks noGrp="1" noRot="1" noChangeAspect="1" noChangeArrowheads="1" noTextEdit="1"/>
          </p:cNvSpPr>
          <p:nvPr>
            <p:ph type="sldImg"/>
          </p:nvPr>
        </p:nvSpPr>
        <p:spPr>
          <a:ln/>
        </p:spPr>
      </p:sp>
      <p:sp>
        <p:nvSpPr>
          <p:cNvPr id="135171" name="Notes Placeholder 2">
            <a:extLst>
              <a:ext uri="{FF2B5EF4-FFF2-40B4-BE49-F238E27FC236}">
                <a16:creationId xmlns:a16="http://schemas.microsoft.com/office/drawing/2014/main" id="{A638CEED-BD62-B7B0-C9A0-862A0B4E689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35172" name="Slide Number Placeholder 3">
            <a:extLst>
              <a:ext uri="{FF2B5EF4-FFF2-40B4-BE49-F238E27FC236}">
                <a16:creationId xmlns:a16="http://schemas.microsoft.com/office/drawing/2014/main" id="{185AC741-141E-D77F-B4EA-46DFB3CEB3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64FCF5D1-43FC-4B11-85C6-939F3EF628B8}" type="slidenum">
              <a:rPr lang="en-AU" altLang="en-US"/>
              <a:pPr>
                <a:spcBef>
                  <a:spcPct val="0"/>
                </a:spcBef>
              </a:pPr>
              <a:t>98</a:t>
            </a:fld>
            <a:endParaRPr lang="en-AU"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E8739A9A-1650-0BDA-C987-A3C91265BE56}"/>
              </a:ext>
            </a:extLst>
          </p:cNvPr>
          <p:cNvSpPr>
            <a:spLocks noGrp="1" noRot="1" noChangeAspect="1" noChangeArrowheads="1" noTextEdit="1"/>
          </p:cNvSpPr>
          <p:nvPr>
            <p:ph type="sldImg"/>
          </p:nvPr>
        </p:nvSpPr>
        <p:spPr>
          <a:ln/>
        </p:spPr>
      </p:sp>
      <p:sp>
        <p:nvSpPr>
          <p:cNvPr id="137219" name="Notes Placeholder 2">
            <a:extLst>
              <a:ext uri="{FF2B5EF4-FFF2-40B4-BE49-F238E27FC236}">
                <a16:creationId xmlns:a16="http://schemas.microsoft.com/office/drawing/2014/main" id="{B75125DA-93A8-DCED-F7D6-7868E499C3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37220" name="Slide Number Placeholder 3">
            <a:extLst>
              <a:ext uri="{FF2B5EF4-FFF2-40B4-BE49-F238E27FC236}">
                <a16:creationId xmlns:a16="http://schemas.microsoft.com/office/drawing/2014/main" id="{0FE8DF21-2EC9-2B18-26CE-0BDBA32BEE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78979FA-0321-45FB-BC2D-608B94C01168}" type="slidenum">
              <a:rPr lang="en-AU" altLang="en-US"/>
              <a:pPr>
                <a:spcBef>
                  <a:spcPct val="0"/>
                </a:spcBef>
              </a:pPr>
              <a:t>99</a:t>
            </a:fld>
            <a:endParaRPr lang="en-AU"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67E35CCD-4C7E-1AE1-3A13-258AB2F266CB}"/>
              </a:ext>
            </a:extLst>
          </p:cNvPr>
          <p:cNvSpPr>
            <a:spLocks noGrp="1" noRot="1" noChangeAspect="1" noChangeArrowheads="1" noTextEdit="1"/>
          </p:cNvSpPr>
          <p:nvPr>
            <p:ph type="sldImg"/>
          </p:nvPr>
        </p:nvSpPr>
        <p:spPr>
          <a:ln/>
        </p:spPr>
      </p:sp>
      <p:sp>
        <p:nvSpPr>
          <p:cNvPr id="139267" name="Notes Placeholder 2">
            <a:extLst>
              <a:ext uri="{FF2B5EF4-FFF2-40B4-BE49-F238E27FC236}">
                <a16:creationId xmlns:a16="http://schemas.microsoft.com/office/drawing/2014/main" id="{831A4F4A-1AE0-C0A9-5003-3DBE3F023F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39268" name="Slide Number Placeholder 3">
            <a:extLst>
              <a:ext uri="{FF2B5EF4-FFF2-40B4-BE49-F238E27FC236}">
                <a16:creationId xmlns:a16="http://schemas.microsoft.com/office/drawing/2014/main" id="{800086E0-0A24-A254-C6D7-95C0FAFF47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3F77FB35-ED6D-4608-9CD5-F04DE524A610}" type="slidenum">
              <a:rPr lang="en-AU" altLang="en-US"/>
              <a:pPr>
                <a:spcBef>
                  <a:spcPct val="0"/>
                </a:spcBef>
              </a:pPr>
              <a:t>100</a:t>
            </a:fld>
            <a:endParaRPr lang="en-AU"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E779A9AA-A5B0-6467-B418-99D20B1A18AB}"/>
              </a:ext>
            </a:extLst>
          </p:cNvPr>
          <p:cNvSpPr>
            <a:spLocks noGrp="1" noRot="1" noChangeAspect="1" noChangeArrowheads="1" noTextEdit="1"/>
          </p:cNvSpPr>
          <p:nvPr>
            <p:ph type="sldImg"/>
          </p:nvPr>
        </p:nvSpPr>
        <p:spPr>
          <a:ln/>
        </p:spPr>
      </p:sp>
      <p:sp>
        <p:nvSpPr>
          <p:cNvPr id="141315" name="Notes Placeholder 2">
            <a:extLst>
              <a:ext uri="{FF2B5EF4-FFF2-40B4-BE49-F238E27FC236}">
                <a16:creationId xmlns:a16="http://schemas.microsoft.com/office/drawing/2014/main" id="{599998E9-09BC-AD68-61BC-98DE3F8997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41316" name="Slide Number Placeholder 3">
            <a:extLst>
              <a:ext uri="{FF2B5EF4-FFF2-40B4-BE49-F238E27FC236}">
                <a16:creationId xmlns:a16="http://schemas.microsoft.com/office/drawing/2014/main" id="{CAD83EEA-4131-72A3-ED7A-A947018EE4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34AEF863-62E7-4908-9E33-9B50C598DD90}" type="slidenum">
              <a:rPr lang="en-AU" altLang="en-US"/>
              <a:pPr>
                <a:spcBef>
                  <a:spcPct val="0"/>
                </a:spcBef>
              </a:pPr>
              <a:t>101</a:t>
            </a:fld>
            <a:endParaRPr lang="en-AU"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912AF963-B1F6-FE4E-9C99-59D363D136D0}"/>
              </a:ext>
            </a:extLst>
          </p:cNvPr>
          <p:cNvSpPr>
            <a:spLocks noGrp="1" noRot="1" noChangeAspect="1" noChangeArrowheads="1" noTextEdit="1"/>
          </p:cNvSpPr>
          <p:nvPr>
            <p:ph type="sldImg"/>
          </p:nvPr>
        </p:nvSpPr>
        <p:spPr>
          <a:ln/>
        </p:spPr>
      </p:sp>
      <p:sp>
        <p:nvSpPr>
          <p:cNvPr id="143363" name="Notes Placeholder 2">
            <a:extLst>
              <a:ext uri="{FF2B5EF4-FFF2-40B4-BE49-F238E27FC236}">
                <a16:creationId xmlns:a16="http://schemas.microsoft.com/office/drawing/2014/main" id="{3FA6E7A3-3942-BF44-365E-BA0918D3FE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43364" name="Slide Number Placeholder 3">
            <a:extLst>
              <a:ext uri="{FF2B5EF4-FFF2-40B4-BE49-F238E27FC236}">
                <a16:creationId xmlns:a16="http://schemas.microsoft.com/office/drawing/2014/main" id="{AD1D9CFB-CCF9-5B84-2FFD-437287F5D5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DB732068-A127-4497-ABCB-09841588C774}" type="slidenum">
              <a:rPr lang="en-AU" altLang="en-US"/>
              <a:pPr>
                <a:spcBef>
                  <a:spcPct val="0"/>
                </a:spcBef>
              </a:pPr>
              <a:t>102</a:t>
            </a:fld>
            <a:endParaRPr lang="en-AU"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a:extLst>
              <a:ext uri="{FF2B5EF4-FFF2-40B4-BE49-F238E27FC236}">
                <a16:creationId xmlns:a16="http://schemas.microsoft.com/office/drawing/2014/main" id="{213C49B1-D564-2598-15EC-3331A13C3CB6}"/>
              </a:ext>
            </a:extLst>
          </p:cNvPr>
          <p:cNvSpPr>
            <a:spLocks noGrp="1" noRot="1" noChangeAspect="1" noChangeArrowheads="1" noTextEdit="1"/>
          </p:cNvSpPr>
          <p:nvPr>
            <p:ph type="sldImg"/>
          </p:nvPr>
        </p:nvSpPr>
        <p:spPr>
          <a:ln/>
        </p:spPr>
      </p:sp>
      <p:sp>
        <p:nvSpPr>
          <p:cNvPr id="150531" name="Notes Placeholder 2">
            <a:extLst>
              <a:ext uri="{FF2B5EF4-FFF2-40B4-BE49-F238E27FC236}">
                <a16:creationId xmlns:a16="http://schemas.microsoft.com/office/drawing/2014/main" id="{C3D02600-C4E8-E6CB-B984-181F83447B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50532" name="Slide Number Placeholder 3">
            <a:extLst>
              <a:ext uri="{FF2B5EF4-FFF2-40B4-BE49-F238E27FC236}">
                <a16:creationId xmlns:a16="http://schemas.microsoft.com/office/drawing/2014/main" id="{F89F5AAA-C692-2DAE-78AF-636E2394CE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BBF2730B-5A1E-4560-A7FD-9BFE99A41859}" type="slidenum">
              <a:rPr lang="en-AU" altLang="en-US"/>
              <a:pPr>
                <a:spcBef>
                  <a:spcPct val="0"/>
                </a:spcBef>
              </a:pPr>
              <a:t>108</a:t>
            </a:fld>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7EF4620B-A72A-BEEB-4D7D-41884A24C34B}"/>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625FBB8D-5F98-AE45-EDB9-A900FCC482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2292" name="Slide Number Placeholder 3">
            <a:extLst>
              <a:ext uri="{FF2B5EF4-FFF2-40B4-BE49-F238E27FC236}">
                <a16:creationId xmlns:a16="http://schemas.microsoft.com/office/drawing/2014/main" id="{63A5B557-D302-8DDF-F1C2-D491C40392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71404F29-5257-4BB7-834F-B16B5E93E07F}" type="slidenum">
              <a:rPr lang="en-AU" altLang="en-US"/>
              <a:pPr>
                <a:spcBef>
                  <a:spcPct val="0"/>
                </a:spcBef>
              </a:pPr>
              <a:t>8</a:t>
            </a:fld>
            <a:endParaRPr lang="en-AU"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3EC1432A-7ED6-CA99-CDBE-D110559D820F}"/>
              </a:ext>
            </a:extLst>
          </p:cNvPr>
          <p:cNvSpPr>
            <a:spLocks noGrp="1" noRot="1" noChangeAspect="1" noChangeArrowheads="1" noTextEdit="1"/>
          </p:cNvSpPr>
          <p:nvPr>
            <p:ph type="sldImg"/>
          </p:nvPr>
        </p:nvSpPr>
        <p:spPr>
          <a:ln/>
        </p:spPr>
      </p:sp>
      <p:sp>
        <p:nvSpPr>
          <p:cNvPr id="157699" name="Notes Placeholder 2">
            <a:extLst>
              <a:ext uri="{FF2B5EF4-FFF2-40B4-BE49-F238E27FC236}">
                <a16:creationId xmlns:a16="http://schemas.microsoft.com/office/drawing/2014/main" id="{8FE38B50-F37B-DB1B-8718-DF5DAB787F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57700" name="Slide Number Placeholder 3">
            <a:extLst>
              <a:ext uri="{FF2B5EF4-FFF2-40B4-BE49-F238E27FC236}">
                <a16:creationId xmlns:a16="http://schemas.microsoft.com/office/drawing/2014/main" id="{9D949C8C-AD35-58FB-37AC-DB5D985D30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30AD0F39-B78C-40F9-AD20-C9164A598B24}" type="slidenum">
              <a:rPr lang="en-AU" altLang="en-US"/>
              <a:pPr>
                <a:spcBef>
                  <a:spcPct val="0"/>
                </a:spcBef>
              </a:pPr>
              <a:t>114</a:t>
            </a:fld>
            <a:endParaRPr lang="en-AU"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9B43C7E6-C150-39A6-3259-2D2001DDE76F}"/>
              </a:ext>
            </a:extLst>
          </p:cNvPr>
          <p:cNvSpPr>
            <a:spLocks noGrp="1" noRot="1" noChangeAspect="1" noChangeArrowheads="1" noTextEdit="1"/>
          </p:cNvSpPr>
          <p:nvPr>
            <p:ph type="sldImg"/>
          </p:nvPr>
        </p:nvSpPr>
        <p:spPr>
          <a:ln/>
        </p:spPr>
      </p:sp>
      <p:sp>
        <p:nvSpPr>
          <p:cNvPr id="159747" name="Notes Placeholder 2">
            <a:extLst>
              <a:ext uri="{FF2B5EF4-FFF2-40B4-BE49-F238E27FC236}">
                <a16:creationId xmlns:a16="http://schemas.microsoft.com/office/drawing/2014/main" id="{D85F3D22-56E7-D4C4-593E-F32A31611E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59748" name="Slide Number Placeholder 3">
            <a:extLst>
              <a:ext uri="{FF2B5EF4-FFF2-40B4-BE49-F238E27FC236}">
                <a16:creationId xmlns:a16="http://schemas.microsoft.com/office/drawing/2014/main" id="{C28C8776-7293-64EE-B763-A98C1756E8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EC105841-4EF9-4496-AD1D-BCCE733D008C}" type="slidenum">
              <a:rPr lang="en-AU" altLang="en-US"/>
              <a:pPr>
                <a:spcBef>
                  <a:spcPct val="0"/>
                </a:spcBef>
              </a:pPr>
              <a:t>115</a:t>
            </a:fld>
            <a:endParaRPr lang="en-AU"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31EF2149-2DB1-8646-14EE-58EA232006DD}"/>
              </a:ext>
            </a:extLst>
          </p:cNvPr>
          <p:cNvSpPr>
            <a:spLocks noGrp="1" noRot="1" noChangeAspect="1" noChangeArrowheads="1" noTextEdit="1"/>
          </p:cNvSpPr>
          <p:nvPr>
            <p:ph type="sldImg"/>
          </p:nvPr>
        </p:nvSpPr>
        <p:spPr>
          <a:ln/>
        </p:spPr>
      </p:sp>
      <p:sp>
        <p:nvSpPr>
          <p:cNvPr id="161795" name="Notes Placeholder 2">
            <a:extLst>
              <a:ext uri="{FF2B5EF4-FFF2-40B4-BE49-F238E27FC236}">
                <a16:creationId xmlns:a16="http://schemas.microsoft.com/office/drawing/2014/main" id="{6B0C9EFD-69DF-FBD9-D812-96340F29AA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61796" name="Slide Number Placeholder 3">
            <a:extLst>
              <a:ext uri="{FF2B5EF4-FFF2-40B4-BE49-F238E27FC236}">
                <a16:creationId xmlns:a16="http://schemas.microsoft.com/office/drawing/2014/main" id="{5E43F9B9-C12C-D5F1-3EA1-EFC21EB817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3142078D-69BF-46E3-9B49-D0C3C2CC82F5}" type="slidenum">
              <a:rPr lang="en-AU" altLang="en-US"/>
              <a:pPr>
                <a:spcBef>
                  <a:spcPct val="0"/>
                </a:spcBef>
              </a:pPr>
              <a:t>116</a:t>
            </a:fld>
            <a:endParaRPr lang="en-AU"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D8B72E5E-50EB-0E4F-1CD0-8F69D3D4A178}"/>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B110D7FA-063E-28B4-228A-B15F46B736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63844" name="Slide Number Placeholder 3">
            <a:extLst>
              <a:ext uri="{FF2B5EF4-FFF2-40B4-BE49-F238E27FC236}">
                <a16:creationId xmlns:a16="http://schemas.microsoft.com/office/drawing/2014/main" id="{1B7AC914-CE4B-A759-0BC6-78C7C43B0B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26036900-CB6E-4F2D-8530-271D7DC24BFD}" type="slidenum">
              <a:rPr lang="en-AU" altLang="en-US"/>
              <a:pPr>
                <a:spcBef>
                  <a:spcPct val="0"/>
                </a:spcBef>
              </a:pPr>
              <a:t>117</a:t>
            </a:fld>
            <a:endParaRPr lang="en-AU"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5B76C-2CEF-B811-BAE8-64ABF7E23E9D}"/>
            </a:ext>
          </a:extLst>
        </p:cNvPr>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BF3189E1-424F-0992-9689-E23E96763120}"/>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734EA644-6E9D-CE4F-A27B-FFB6CCDB9B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63844" name="Slide Number Placeholder 3">
            <a:extLst>
              <a:ext uri="{FF2B5EF4-FFF2-40B4-BE49-F238E27FC236}">
                <a16:creationId xmlns:a16="http://schemas.microsoft.com/office/drawing/2014/main" id="{79A2EF52-86FB-10E8-B472-D8631289C3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26036900-CB6E-4F2D-8530-271D7DC24BFD}" type="slidenum">
              <a:rPr lang="en-AU" altLang="en-US"/>
              <a:pPr>
                <a:spcBef>
                  <a:spcPct val="0"/>
                </a:spcBef>
              </a:pPr>
              <a:t>118</a:t>
            </a:fld>
            <a:endParaRPr lang="en-AU" altLang="en-US"/>
          </a:p>
        </p:txBody>
      </p:sp>
    </p:spTree>
    <p:extLst>
      <p:ext uri="{BB962C8B-B14F-4D97-AF65-F5344CB8AC3E}">
        <p14:creationId xmlns:p14="http://schemas.microsoft.com/office/powerpoint/2010/main" val="2242113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F60EE-833E-D170-A440-6E2F8C790DB3}"/>
            </a:ext>
          </a:extLst>
        </p:cNvPr>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E852AA95-27AF-0A55-657D-E39EACF6AF06}"/>
              </a:ext>
            </a:extLst>
          </p:cNvPr>
          <p:cNvSpPr>
            <a:spLocks noGrp="1" noRot="1" noChangeAspect="1" noChangeArrowheads="1" noTextEdit="1"/>
          </p:cNvSpPr>
          <p:nvPr>
            <p:ph type="sldImg"/>
          </p:nvPr>
        </p:nvSpPr>
        <p:spPr>
          <a:ln/>
        </p:spPr>
      </p:sp>
      <p:sp>
        <p:nvSpPr>
          <p:cNvPr id="163843" name="Notes Placeholder 2">
            <a:extLst>
              <a:ext uri="{FF2B5EF4-FFF2-40B4-BE49-F238E27FC236}">
                <a16:creationId xmlns:a16="http://schemas.microsoft.com/office/drawing/2014/main" id="{DC1CADC8-8D14-CD15-BD43-CB80F0798F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63844" name="Slide Number Placeholder 3">
            <a:extLst>
              <a:ext uri="{FF2B5EF4-FFF2-40B4-BE49-F238E27FC236}">
                <a16:creationId xmlns:a16="http://schemas.microsoft.com/office/drawing/2014/main" id="{3325942B-371D-A1BA-389A-3E62A7F73C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26036900-CB6E-4F2D-8530-271D7DC24BFD}" type="slidenum">
              <a:rPr lang="en-AU" altLang="en-US"/>
              <a:pPr>
                <a:spcBef>
                  <a:spcPct val="0"/>
                </a:spcBef>
              </a:pPr>
              <a:t>120</a:t>
            </a:fld>
            <a:endParaRPr lang="en-AU" altLang="en-US"/>
          </a:p>
        </p:txBody>
      </p:sp>
    </p:spTree>
    <p:extLst>
      <p:ext uri="{BB962C8B-B14F-4D97-AF65-F5344CB8AC3E}">
        <p14:creationId xmlns:p14="http://schemas.microsoft.com/office/powerpoint/2010/main" val="3683628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 slide</a:t>
            </a:r>
          </a:p>
        </p:txBody>
      </p:sp>
      <p:sp>
        <p:nvSpPr>
          <p:cNvPr id="4" name="Slide Number Placeholder 3"/>
          <p:cNvSpPr>
            <a:spLocks noGrp="1"/>
          </p:cNvSpPr>
          <p:nvPr>
            <p:ph type="sldNum" sz="quarter" idx="5"/>
          </p:nvPr>
        </p:nvSpPr>
        <p:spPr/>
        <p:txBody>
          <a:bodyPr/>
          <a:lstStyle/>
          <a:p>
            <a:fld id="{1FB18D0F-BC45-5A40-8F28-8660BFAFD2BB}" type="slidenum">
              <a:rPr lang="en-US" smtClean="0"/>
              <a:t>121</a:t>
            </a:fld>
            <a:endParaRPr lang="en-US"/>
          </a:p>
        </p:txBody>
      </p:sp>
    </p:spTree>
    <p:extLst>
      <p:ext uri="{BB962C8B-B14F-4D97-AF65-F5344CB8AC3E}">
        <p14:creationId xmlns:p14="http://schemas.microsoft.com/office/powerpoint/2010/main" val="56673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79B478F9-E6E6-7A9D-284C-92A1AC136C07}"/>
              </a:ext>
            </a:extLst>
          </p:cNvPr>
          <p:cNvSpPr>
            <a:spLocks noGrp="1" noRot="1" noChangeAspect="1" noChangeArrowheads="1" noTextEdit="1"/>
          </p:cNvSpPr>
          <p:nvPr>
            <p:ph type="sldImg"/>
          </p:nvPr>
        </p:nvSpPr>
        <p:spPr>
          <a:ln/>
        </p:spPr>
      </p:sp>
      <p:sp>
        <p:nvSpPr>
          <p:cNvPr id="16387" name="Notes Placeholder 2">
            <a:extLst>
              <a:ext uri="{FF2B5EF4-FFF2-40B4-BE49-F238E27FC236}">
                <a16:creationId xmlns:a16="http://schemas.microsoft.com/office/drawing/2014/main" id="{93C2F0C8-63B7-7349-CA1F-8C6C39A249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16388" name="Slide Number Placeholder 3">
            <a:extLst>
              <a:ext uri="{FF2B5EF4-FFF2-40B4-BE49-F238E27FC236}">
                <a16:creationId xmlns:a16="http://schemas.microsoft.com/office/drawing/2014/main" id="{9E8E4B7C-C2FA-980A-3322-F0DBEA5C0D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9EC54965-FC24-4A4C-AF05-BE0C2B5F44EC}" type="slidenum">
              <a:rPr lang="en-AU" altLang="en-US"/>
              <a:pPr>
                <a:spcBef>
                  <a:spcPct val="0"/>
                </a:spcBef>
              </a:pPr>
              <a:t>11</a:t>
            </a:fld>
            <a:endParaRPr lang="en-AU"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FC1CB153-F91A-78B6-68DB-A1455E40C19D}"/>
              </a:ext>
            </a:extLst>
          </p:cNvPr>
          <p:cNvSpPr>
            <a:spLocks noGrp="1" noRot="1" noChangeAspect="1" noChangeArrowheads="1" noTextEdit="1"/>
          </p:cNvSpPr>
          <p:nvPr>
            <p:ph type="sldImg"/>
          </p:nvPr>
        </p:nvSpPr>
        <p:spPr>
          <a:ln/>
        </p:spPr>
      </p:sp>
      <p:sp>
        <p:nvSpPr>
          <p:cNvPr id="20483" name="Notes Placeholder 2">
            <a:extLst>
              <a:ext uri="{FF2B5EF4-FFF2-40B4-BE49-F238E27FC236}">
                <a16:creationId xmlns:a16="http://schemas.microsoft.com/office/drawing/2014/main" id="{57322F8D-6657-164C-F889-A820233A86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20484" name="Slide Number Placeholder 3">
            <a:extLst>
              <a:ext uri="{FF2B5EF4-FFF2-40B4-BE49-F238E27FC236}">
                <a16:creationId xmlns:a16="http://schemas.microsoft.com/office/drawing/2014/main" id="{EDF91C76-6D42-78E6-DF91-344AD1169E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1777D4AD-79A7-4B0E-AE4C-99F04369057F}" type="slidenum">
              <a:rPr lang="en-AU" altLang="en-US"/>
              <a:pPr>
                <a:spcBef>
                  <a:spcPct val="0"/>
                </a:spcBef>
              </a:pPr>
              <a:t>12</a:t>
            </a:fld>
            <a:endParaRPr lang="en-AU"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39F62C3-70C7-7E01-08F5-CD8350F05FAC}"/>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F56D4842-83F7-0FA0-7756-CB568006D2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24580" name="Slide Number Placeholder 3">
            <a:extLst>
              <a:ext uri="{FF2B5EF4-FFF2-40B4-BE49-F238E27FC236}">
                <a16:creationId xmlns:a16="http://schemas.microsoft.com/office/drawing/2014/main" id="{47606096-C921-5858-0811-1916F0902A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834AEA76-0B1E-419F-A8FB-787785C06251}" type="slidenum">
              <a:rPr lang="en-AU" altLang="en-US"/>
              <a:pPr>
                <a:spcBef>
                  <a:spcPct val="0"/>
                </a:spcBef>
              </a:pPr>
              <a:t>17</a:t>
            </a:fld>
            <a:endParaRPr lang="en-AU"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D3C0FF03-7CC7-3D9D-9FD2-E33345626A8B}"/>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6C7A8BF7-D55B-39F0-6C10-7CD9A74F3D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27652" name="Slide Number Placeholder 3">
            <a:extLst>
              <a:ext uri="{FF2B5EF4-FFF2-40B4-BE49-F238E27FC236}">
                <a16:creationId xmlns:a16="http://schemas.microsoft.com/office/drawing/2014/main" id="{1D048F6F-2405-0312-2DC9-F5E6F078A1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0AD74D42-A00D-46FE-ACE6-4B8C36173CFF}" type="slidenum">
              <a:rPr lang="en-AU" altLang="en-US"/>
              <a:pPr>
                <a:spcBef>
                  <a:spcPct val="0"/>
                </a:spcBef>
              </a:pPr>
              <a:t>19</a:t>
            </a:fld>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61DADE0-C0B5-8F94-3715-5001555EFBAD}"/>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178A7C5D-FE25-CE0C-C116-073C9031264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31748" name="Slide Number Placeholder 3">
            <a:extLst>
              <a:ext uri="{FF2B5EF4-FFF2-40B4-BE49-F238E27FC236}">
                <a16:creationId xmlns:a16="http://schemas.microsoft.com/office/drawing/2014/main" id="{2109000C-8539-C806-D975-730E93861E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44E0C10B-BC61-4B7B-A12A-3BCC026F1891}" type="slidenum">
              <a:rPr lang="en-AU" altLang="en-US"/>
              <a:pPr>
                <a:spcBef>
                  <a:spcPct val="0"/>
                </a:spcBef>
              </a:pPr>
              <a:t>22</a:t>
            </a:fld>
            <a:endParaRPr lang="en-AU"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635DA7E2-D4A7-B005-2B4A-F06BF4BA39C9}"/>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6A5A1724-E537-C614-0107-CC58AB944F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anose="02020603050405020304" pitchFamily="18" charset="0"/>
            </a:endParaRPr>
          </a:p>
        </p:txBody>
      </p:sp>
      <p:sp>
        <p:nvSpPr>
          <p:cNvPr id="33796" name="Slide Number Placeholder 3">
            <a:extLst>
              <a:ext uri="{FF2B5EF4-FFF2-40B4-BE49-F238E27FC236}">
                <a16:creationId xmlns:a16="http://schemas.microsoft.com/office/drawing/2014/main" id="{958CE7F8-B51B-5AB0-36BC-D7B5527439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defRPr>
            </a:lvl1pPr>
            <a:lvl2pPr marL="742950" indent="-285750">
              <a:spcBef>
                <a:spcPct val="30000"/>
              </a:spcBef>
              <a:defRPr sz="1200">
                <a:solidFill>
                  <a:schemeClr val="tx1"/>
                </a:solidFill>
                <a:latin typeface="Times" panose="02020603050405020304" pitchFamily="18" charset="0"/>
              </a:defRPr>
            </a:lvl2pPr>
            <a:lvl3pPr marL="1143000" indent="-228600">
              <a:spcBef>
                <a:spcPct val="30000"/>
              </a:spcBef>
              <a:defRPr sz="1200">
                <a:solidFill>
                  <a:schemeClr val="tx1"/>
                </a:solidFill>
                <a:latin typeface="Times" panose="02020603050405020304" pitchFamily="18" charset="0"/>
              </a:defRPr>
            </a:lvl3pPr>
            <a:lvl4pPr marL="1600200" indent="-228600">
              <a:spcBef>
                <a:spcPct val="30000"/>
              </a:spcBef>
              <a:defRPr sz="1200">
                <a:solidFill>
                  <a:schemeClr val="tx1"/>
                </a:solidFill>
                <a:latin typeface="Times" panose="02020603050405020304" pitchFamily="18" charset="0"/>
              </a:defRPr>
            </a:lvl4pPr>
            <a:lvl5pPr marL="2057400" indent="-228600">
              <a:spcBef>
                <a:spcPct val="30000"/>
              </a:spcBef>
              <a:defRPr sz="1200">
                <a:solidFill>
                  <a:schemeClr val="tx1"/>
                </a:solidFill>
                <a:latin typeface="Times" panose="02020603050405020304" pitchFamily="18" charset="0"/>
              </a:defRPr>
            </a:lvl5pPr>
            <a:lvl6pPr marL="2514600" indent="-228600" eaLnBrk="0" fontAlgn="base" hangingPunct="0">
              <a:spcBef>
                <a:spcPct val="30000"/>
              </a:spcBef>
              <a:spcAft>
                <a:spcPct val="0"/>
              </a:spcAft>
              <a:defRPr sz="1200">
                <a:solidFill>
                  <a:schemeClr val="tx1"/>
                </a:solidFill>
                <a:latin typeface="Times" panose="02020603050405020304" pitchFamily="18" charset="0"/>
              </a:defRPr>
            </a:lvl6pPr>
            <a:lvl7pPr marL="2971800" indent="-228600" eaLnBrk="0" fontAlgn="base" hangingPunct="0">
              <a:spcBef>
                <a:spcPct val="30000"/>
              </a:spcBef>
              <a:spcAft>
                <a:spcPct val="0"/>
              </a:spcAft>
              <a:defRPr sz="1200">
                <a:solidFill>
                  <a:schemeClr val="tx1"/>
                </a:solidFill>
                <a:latin typeface="Times" panose="02020603050405020304" pitchFamily="18" charset="0"/>
              </a:defRPr>
            </a:lvl7pPr>
            <a:lvl8pPr marL="3429000" indent="-228600" eaLnBrk="0" fontAlgn="base" hangingPunct="0">
              <a:spcBef>
                <a:spcPct val="30000"/>
              </a:spcBef>
              <a:spcAft>
                <a:spcPct val="0"/>
              </a:spcAft>
              <a:defRPr sz="1200">
                <a:solidFill>
                  <a:schemeClr val="tx1"/>
                </a:solidFill>
                <a:latin typeface="Times" panose="02020603050405020304" pitchFamily="18" charset="0"/>
              </a:defRPr>
            </a:lvl8pPr>
            <a:lvl9pPr marL="3886200" indent="-228600" eaLnBrk="0" fontAlgn="base" hangingPunct="0">
              <a:spcBef>
                <a:spcPct val="30000"/>
              </a:spcBef>
              <a:spcAft>
                <a:spcPct val="0"/>
              </a:spcAft>
              <a:defRPr sz="1200">
                <a:solidFill>
                  <a:schemeClr val="tx1"/>
                </a:solidFill>
                <a:latin typeface="Times" panose="02020603050405020304" pitchFamily="18" charset="0"/>
              </a:defRPr>
            </a:lvl9pPr>
          </a:lstStyle>
          <a:p>
            <a:pPr>
              <a:spcBef>
                <a:spcPct val="0"/>
              </a:spcBef>
            </a:pPr>
            <a:fld id="{D2E4EF3C-5447-4779-8FE1-5C23A1DC81EA}" type="slidenum">
              <a:rPr lang="en-AU" altLang="en-US"/>
              <a:pPr>
                <a:spcBef>
                  <a:spcPct val="0"/>
                </a:spcBef>
              </a:pPr>
              <a:t>23</a:t>
            </a:fld>
            <a:endParaRPr lang="en-AU"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3DCD08-BB9D-524E-9491-897AEAD5B27D}"/>
              </a:ext>
            </a:extLst>
          </p:cNvPr>
          <p:cNvPicPr>
            <a:picLocks noChangeAspect="1"/>
          </p:cNvPicPr>
          <p:nvPr userDrawn="1"/>
        </p:nvPicPr>
        <p:blipFill>
          <a:blip r:embed="rId2"/>
          <a:srcRect/>
          <a:stretch/>
        </p:blipFill>
        <p:spPr>
          <a:xfrm>
            <a:off x="1" y="1"/>
            <a:ext cx="12220851" cy="6874229"/>
          </a:xfrm>
          <a:prstGeom prst="rect">
            <a:avLst/>
          </a:prstGeom>
        </p:spPr>
      </p:pic>
      <p:sp>
        <p:nvSpPr>
          <p:cNvPr id="8" name="TextBox 7">
            <a:extLst>
              <a:ext uri="{FF2B5EF4-FFF2-40B4-BE49-F238E27FC236}">
                <a16:creationId xmlns:a16="http://schemas.microsoft.com/office/drawing/2014/main" id="{3EE9E43F-BF0C-3AF6-8144-681562C4DCB7}"/>
              </a:ext>
            </a:extLst>
          </p:cNvPr>
          <p:cNvSpPr txBox="1"/>
          <p:nvPr userDrawn="1"/>
        </p:nvSpPr>
        <p:spPr>
          <a:xfrm>
            <a:off x="9383713" y="6524625"/>
            <a:ext cx="2400300" cy="107722"/>
          </a:xfrm>
          <a:prstGeom prst="rect">
            <a:avLst/>
          </a:prstGeom>
          <a:noFill/>
        </p:spPr>
        <p:txBody>
          <a:bodyPr wrap="square" lIns="0" tIns="0" rIns="0" bIns="0" anchor="t" anchorCtr="0">
            <a:spAutoFit/>
          </a:bodyPr>
          <a:lstStyle/>
          <a:p>
            <a:pPr algn="r"/>
            <a:r>
              <a:rPr lang="en-GB" sz="700" dirty="0">
                <a:solidFill>
                  <a:schemeClr val="tx2"/>
                </a:solidFill>
              </a:rPr>
              <a:t>RTO 4687 | IHE PRV12117 | CRICOS 02411J</a:t>
            </a:r>
            <a:endParaRPr lang="en-US" sz="700" dirty="0">
              <a:solidFill>
                <a:schemeClr val="tx2"/>
              </a:solidFill>
            </a:endParaRPr>
          </a:p>
        </p:txBody>
      </p:sp>
      <p:pic>
        <p:nvPicPr>
          <p:cNvPr id="2" name="Picture 1" descr="A black background with a black square&#10;&#10;Description automatically generated">
            <a:extLst>
              <a:ext uri="{FF2B5EF4-FFF2-40B4-BE49-F238E27FC236}">
                <a16:creationId xmlns:a16="http://schemas.microsoft.com/office/drawing/2014/main" id="{603DE737-C772-033C-AB6F-52DD2A35DA01}"/>
              </a:ext>
            </a:extLst>
          </p:cNvPr>
          <p:cNvPicPr>
            <a:picLocks noChangeAspect="1"/>
          </p:cNvPicPr>
          <p:nvPr userDrawn="1"/>
        </p:nvPicPr>
        <p:blipFill>
          <a:blip r:embed="rId3"/>
          <a:stretch>
            <a:fillRect/>
          </a:stretch>
        </p:blipFill>
        <p:spPr>
          <a:xfrm>
            <a:off x="10171186" y="5726395"/>
            <a:ext cx="1612827" cy="655982"/>
          </a:xfrm>
          <a:prstGeom prst="rect">
            <a:avLst/>
          </a:prstGeom>
        </p:spPr>
      </p:pic>
    </p:spTree>
    <p:extLst>
      <p:ext uri="{BB962C8B-B14F-4D97-AF65-F5344CB8AC3E}">
        <p14:creationId xmlns:p14="http://schemas.microsoft.com/office/powerpoint/2010/main" val="2239352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FFFFFF"/>
        </a:solidFill>
        <a:effectLst/>
      </p:bgPr>
    </p:bg>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5DDD0BEC-89F7-2901-1A2A-F90A436C4C6E}"/>
              </a:ext>
            </a:extLst>
          </p:cNvPr>
          <p:cNvSpPr/>
          <p:nvPr userDrawn="1"/>
        </p:nvSpPr>
        <p:spPr>
          <a:xfrm rot="10800000" flipV="1">
            <a:off x="6996113" y="1628775"/>
            <a:ext cx="5195884" cy="5229225"/>
          </a:xfrm>
          <a:prstGeom prst="round1Rect">
            <a:avLst>
              <a:gd name="adj" fmla="val 17005"/>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2">
            <a:extLst>
              <a:ext uri="{FF2B5EF4-FFF2-40B4-BE49-F238E27FC236}">
                <a16:creationId xmlns:a16="http://schemas.microsoft.com/office/drawing/2014/main" id="{B794209B-F373-3DE8-86AF-B0713DF4186D}"/>
              </a:ext>
            </a:extLst>
          </p:cNvPr>
          <p:cNvSpPr>
            <a:spLocks noGrp="1"/>
          </p:cNvSpPr>
          <p:nvPr>
            <p:ph type="title"/>
          </p:nvPr>
        </p:nvSpPr>
        <p:spPr>
          <a:xfrm>
            <a:off x="1595887" y="1628775"/>
            <a:ext cx="4500113" cy="73204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18612BC-7D4C-0347-C1B5-A0D1A3797D17}"/>
              </a:ext>
            </a:extLst>
          </p:cNvPr>
          <p:cNvSpPr>
            <a:spLocks noGrp="1"/>
          </p:cNvSpPr>
          <p:nvPr>
            <p:ph idx="1"/>
          </p:nvPr>
        </p:nvSpPr>
        <p:spPr>
          <a:xfrm>
            <a:off x="1596113" y="2529592"/>
            <a:ext cx="4500563" cy="3599746"/>
          </a:xfrm>
          <a:prstGeom prst="rect">
            <a:avLst/>
          </a:prstGeom>
        </p:spPr>
        <p:txBody>
          <a:bodyPr lIns="0" tIns="0" rIns="0" bIns="0">
            <a:noAutofit/>
          </a:bodyPr>
          <a:lstStyle>
            <a:lvl1pPr marL="0" indent="0">
              <a:lnSpc>
                <a:spcPct val="100000"/>
              </a:lnSpc>
              <a:spcBef>
                <a:spcPts val="600"/>
              </a:spcBef>
              <a:buNone/>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3504119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rgbClr val="FFFFFF"/>
        </a:solidFill>
        <a:effectLst/>
      </p:bgPr>
    </p:bg>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5DDD0BEC-89F7-2901-1A2A-F90A436C4C6E}"/>
              </a:ext>
            </a:extLst>
          </p:cNvPr>
          <p:cNvSpPr/>
          <p:nvPr userDrawn="1"/>
        </p:nvSpPr>
        <p:spPr>
          <a:xfrm rot="10800000" flipV="1">
            <a:off x="7896222" y="1628775"/>
            <a:ext cx="4295775" cy="5229225"/>
          </a:xfrm>
          <a:prstGeom prst="round1Rect">
            <a:avLst>
              <a:gd name="adj" fmla="val 2123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2">
            <a:extLst>
              <a:ext uri="{FF2B5EF4-FFF2-40B4-BE49-F238E27FC236}">
                <a16:creationId xmlns:a16="http://schemas.microsoft.com/office/drawing/2014/main" id="{09E57414-27FD-2C41-8050-8B8F71DAAC79}"/>
              </a:ext>
            </a:extLst>
          </p:cNvPr>
          <p:cNvSpPr>
            <a:spLocks noGrp="1"/>
          </p:cNvSpPr>
          <p:nvPr>
            <p:ph type="title"/>
          </p:nvPr>
        </p:nvSpPr>
        <p:spPr>
          <a:xfrm>
            <a:off x="1595887" y="1628774"/>
            <a:ext cx="5400225" cy="723727"/>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D9BD720-6A2B-D170-9F49-449A84083EAB}"/>
              </a:ext>
            </a:extLst>
          </p:cNvPr>
          <p:cNvSpPr>
            <a:spLocks noGrp="1"/>
          </p:cNvSpPr>
          <p:nvPr>
            <p:ph idx="1"/>
          </p:nvPr>
        </p:nvSpPr>
        <p:spPr>
          <a:xfrm>
            <a:off x="1595887" y="2529592"/>
            <a:ext cx="4500563" cy="3599746"/>
          </a:xfrm>
          <a:prstGeom prst="rect">
            <a:avLst/>
          </a:prstGeom>
        </p:spPr>
        <p:txBody>
          <a:bodyPr lIns="0" tIns="0" rIns="0" bIns="0">
            <a:noAutofit/>
          </a:bodyPr>
          <a:lstStyle>
            <a:lvl1pPr>
              <a:lnSpc>
                <a:spcPct val="100000"/>
              </a:lnSpc>
              <a:spcBef>
                <a:spcPts val="600"/>
              </a:spcBef>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959688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Only">
    <p:bg>
      <p:bgPr>
        <a:solidFill>
          <a:srgbClr val="FFFFFF"/>
        </a:solidFill>
        <a:effectLst/>
      </p:bgPr>
    </p:bg>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5DDD0BEC-89F7-2901-1A2A-F90A436C4C6E}"/>
              </a:ext>
            </a:extLst>
          </p:cNvPr>
          <p:cNvSpPr/>
          <p:nvPr userDrawn="1"/>
        </p:nvSpPr>
        <p:spPr>
          <a:xfrm rot="10800000" flipV="1">
            <a:off x="6996113" y="1628775"/>
            <a:ext cx="5195884" cy="5229225"/>
          </a:xfrm>
          <a:prstGeom prst="round1Rect">
            <a:avLst>
              <a:gd name="adj" fmla="val 1700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2">
            <a:extLst>
              <a:ext uri="{FF2B5EF4-FFF2-40B4-BE49-F238E27FC236}">
                <a16:creationId xmlns:a16="http://schemas.microsoft.com/office/drawing/2014/main" id="{B794209B-F373-3DE8-86AF-B0713DF4186D}"/>
              </a:ext>
            </a:extLst>
          </p:cNvPr>
          <p:cNvSpPr>
            <a:spLocks noGrp="1"/>
          </p:cNvSpPr>
          <p:nvPr>
            <p:ph type="title"/>
          </p:nvPr>
        </p:nvSpPr>
        <p:spPr>
          <a:xfrm>
            <a:off x="1595887" y="1628775"/>
            <a:ext cx="4500113" cy="73204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18612BC-7D4C-0347-C1B5-A0D1A3797D17}"/>
              </a:ext>
            </a:extLst>
          </p:cNvPr>
          <p:cNvSpPr>
            <a:spLocks noGrp="1"/>
          </p:cNvSpPr>
          <p:nvPr>
            <p:ph idx="1"/>
          </p:nvPr>
        </p:nvSpPr>
        <p:spPr>
          <a:xfrm>
            <a:off x="1596113" y="2529592"/>
            <a:ext cx="4500563" cy="3599746"/>
          </a:xfrm>
          <a:prstGeom prst="rect">
            <a:avLst/>
          </a:prstGeom>
        </p:spPr>
        <p:txBody>
          <a:bodyPr lIns="0" tIns="0" rIns="0" bIns="0">
            <a:noAutofit/>
          </a:bodyPr>
          <a:lstStyle>
            <a:lvl1pPr marL="0" indent="0">
              <a:lnSpc>
                <a:spcPct val="100000"/>
              </a:lnSpc>
              <a:spcBef>
                <a:spcPts val="600"/>
              </a:spcBef>
              <a:buNone/>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251322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n Content_whit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F77EBF-702F-66BA-0D18-326A0A37EB44}"/>
              </a:ext>
            </a:extLst>
          </p:cNvPr>
          <p:cNvSpPr>
            <a:spLocks noGrp="1"/>
          </p:cNvSpPr>
          <p:nvPr>
            <p:ph type="pic" sz="quarter" idx="16"/>
          </p:nvPr>
        </p:nvSpPr>
        <p:spPr>
          <a:xfrm>
            <a:off x="1606550" y="1628774"/>
            <a:ext cx="1980000" cy="1800225"/>
          </a:xfrm>
          <a:prstGeom prst="round1Rect">
            <a:avLst/>
          </a:prstGeom>
          <a:solidFill>
            <a:schemeClr val="tx1">
              <a:lumMod val="10000"/>
              <a:lumOff val="90000"/>
            </a:schemeClr>
          </a:solidFill>
        </p:spPr>
        <p:txBody>
          <a:bodyPr/>
          <a:lstStyle/>
          <a:p>
            <a:endParaRPr lang="en-US"/>
          </a:p>
        </p:txBody>
      </p:sp>
      <p:sp>
        <p:nvSpPr>
          <p:cNvPr id="14" name="Picture Placeholder 8">
            <a:extLst>
              <a:ext uri="{FF2B5EF4-FFF2-40B4-BE49-F238E27FC236}">
                <a16:creationId xmlns:a16="http://schemas.microsoft.com/office/drawing/2014/main" id="{79923DF6-8892-932D-7B01-1F307B89C8D5}"/>
              </a:ext>
            </a:extLst>
          </p:cNvPr>
          <p:cNvSpPr>
            <a:spLocks noGrp="1"/>
          </p:cNvSpPr>
          <p:nvPr>
            <p:ph type="pic" sz="quarter" idx="17"/>
          </p:nvPr>
        </p:nvSpPr>
        <p:spPr>
          <a:xfrm>
            <a:off x="3943220" y="1628774"/>
            <a:ext cx="1980000" cy="1800225"/>
          </a:xfrm>
          <a:prstGeom prst="round1Rect">
            <a:avLst/>
          </a:prstGeom>
          <a:solidFill>
            <a:schemeClr val="tx1">
              <a:lumMod val="10000"/>
              <a:lumOff val="90000"/>
            </a:schemeClr>
          </a:solidFill>
        </p:spPr>
        <p:txBody>
          <a:bodyPr/>
          <a:lstStyle/>
          <a:p>
            <a:endParaRPr lang="en-US"/>
          </a:p>
        </p:txBody>
      </p:sp>
      <p:sp>
        <p:nvSpPr>
          <p:cNvPr id="15" name="Picture Placeholder 8">
            <a:extLst>
              <a:ext uri="{FF2B5EF4-FFF2-40B4-BE49-F238E27FC236}">
                <a16:creationId xmlns:a16="http://schemas.microsoft.com/office/drawing/2014/main" id="{C13C8DBE-D592-0F73-3F82-C100E98F8A3D}"/>
              </a:ext>
            </a:extLst>
          </p:cNvPr>
          <p:cNvSpPr>
            <a:spLocks noGrp="1"/>
          </p:cNvSpPr>
          <p:nvPr>
            <p:ph type="pic" sz="quarter" idx="18"/>
          </p:nvPr>
        </p:nvSpPr>
        <p:spPr>
          <a:xfrm>
            <a:off x="6279890" y="1628774"/>
            <a:ext cx="1980000" cy="1800225"/>
          </a:xfrm>
          <a:prstGeom prst="round1Rect">
            <a:avLst/>
          </a:prstGeom>
          <a:solidFill>
            <a:schemeClr val="tx1">
              <a:lumMod val="10000"/>
              <a:lumOff val="90000"/>
            </a:schemeClr>
          </a:solidFill>
        </p:spPr>
        <p:txBody>
          <a:bodyPr/>
          <a:lstStyle/>
          <a:p>
            <a:endParaRPr lang="en-US"/>
          </a:p>
        </p:txBody>
      </p:sp>
      <p:sp>
        <p:nvSpPr>
          <p:cNvPr id="16" name="Picture Placeholder 8">
            <a:extLst>
              <a:ext uri="{FF2B5EF4-FFF2-40B4-BE49-F238E27FC236}">
                <a16:creationId xmlns:a16="http://schemas.microsoft.com/office/drawing/2014/main" id="{CB66FEE5-5ADE-6525-E3FE-0B7700D73BFA}"/>
              </a:ext>
            </a:extLst>
          </p:cNvPr>
          <p:cNvSpPr>
            <a:spLocks noGrp="1"/>
          </p:cNvSpPr>
          <p:nvPr>
            <p:ph type="pic" sz="quarter" idx="19"/>
          </p:nvPr>
        </p:nvSpPr>
        <p:spPr>
          <a:xfrm>
            <a:off x="8616561" y="1628774"/>
            <a:ext cx="1980000" cy="1800225"/>
          </a:xfrm>
          <a:prstGeom prst="round1Rect">
            <a:avLst/>
          </a:prstGeom>
          <a:solidFill>
            <a:schemeClr val="tx1">
              <a:lumMod val="10000"/>
              <a:lumOff val="90000"/>
            </a:schemeClr>
          </a:solidFill>
        </p:spPr>
        <p:txBody>
          <a:bodyPr/>
          <a:lstStyle/>
          <a:p>
            <a:endParaRPr lang="en-US"/>
          </a:p>
        </p:txBody>
      </p:sp>
      <p:sp>
        <p:nvSpPr>
          <p:cNvPr id="4" name="Title 12">
            <a:extLst>
              <a:ext uri="{FF2B5EF4-FFF2-40B4-BE49-F238E27FC236}">
                <a16:creationId xmlns:a16="http://schemas.microsoft.com/office/drawing/2014/main" id="{BEDE96BA-858C-24A5-93BC-61D9FDE97143}"/>
              </a:ext>
            </a:extLst>
          </p:cNvPr>
          <p:cNvSpPr>
            <a:spLocks noGrp="1"/>
          </p:cNvSpPr>
          <p:nvPr>
            <p:ph type="title"/>
          </p:nvPr>
        </p:nvSpPr>
        <p:spPr>
          <a:xfrm>
            <a:off x="1595888" y="732139"/>
            <a:ext cx="5868399" cy="72000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82206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en Content_whit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F77EBF-702F-66BA-0D18-326A0A37EB44}"/>
              </a:ext>
            </a:extLst>
          </p:cNvPr>
          <p:cNvSpPr>
            <a:spLocks noGrp="1"/>
          </p:cNvSpPr>
          <p:nvPr>
            <p:ph type="pic" sz="quarter" idx="16"/>
          </p:nvPr>
        </p:nvSpPr>
        <p:spPr>
          <a:xfrm>
            <a:off x="1606549" y="1628774"/>
            <a:ext cx="2700000" cy="2445055"/>
          </a:xfrm>
          <a:prstGeom prst="round1Rect">
            <a:avLst/>
          </a:prstGeom>
          <a:solidFill>
            <a:schemeClr val="tx1">
              <a:lumMod val="10000"/>
              <a:lumOff val="90000"/>
            </a:schemeClr>
          </a:solidFill>
        </p:spPr>
        <p:txBody>
          <a:bodyPr/>
          <a:lstStyle/>
          <a:p>
            <a:endParaRPr lang="en-US"/>
          </a:p>
        </p:txBody>
      </p:sp>
      <p:sp>
        <p:nvSpPr>
          <p:cNvPr id="4" name="Title 12">
            <a:extLst>
              <a:ext uri="{FF2B5EF4-FFF2-40B4-BE49-F238E27FC236}">
                <a16:creationId xmlns:a16="http://schemas.microsoft.com/office/drawing/2014/main" id="{BEDE96BA-858C-24A5-93BC-61D9FDE97143}"/>
              </a:ext>
            </a:extLst>
          </p:cNvPr>
          <p:cNvSpPr>
            <a:spLocks noGrp="1"/>
          </p:cNvSpPr>
          <p:nvPr>
            <p:ph type="title"/>
          </p:nvPr>
        </p:nvSpPr>
        <p:spPr>
          <a:xfrm>
            <a:off x="1595888" y="732139"/>
            <a:ext cx="5850112" cy="72000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2" name="Picture Placeholder 8">
            <a:extLst>
              <a:ext uri="{FF2B5EF4-FFF2-40B4-BE49-F238E27FC236}">
                <a16:creationId xmlns:a16="http://schemas.microsoft.com/office/drawing/2014/main" id="{CA7F8A60-0D98-1B49-F0A6-E2F1719643F3}"/>
              </a:ext>
            </a:extLst>
          </p:cNvPr>
          <p:cNvSpPr>
            <a:spLocks noGrp="1"/>
          </p:cNvSpPr>
          <p:nvPr>
            <p:ph type="pic" sz="quarter" idx="17"/>
          </p:nvPr>
        </p:nvSpPr>
        <p:spPr>
          <a:xfrm>
            <a:off x="7885451" y="1628775"/>
            <a:ext cx="2700000" cy="2445055"/>
          </a:xfrm>
          <a:prstGeom prst="round1Rect">
            <a:avLst/>
          </a:prstGeom>
          <a:solidFill>
            <a:schemeClr val="tx1">
              <a:lumMod val="10000"/>
              <a:lumOff val="90000"/>
            </a:schemeClr>
          </a:solidFill>
        </p:spPr>
        <p:txBody>
          <a:bodyPr/>
          <a:lstStyle/>
          <a:p>
            <a:endParaRPr lang="en-US"/>
          </a:p>
        </p:txBody>
      </p:sp>
      <p:sp>
        <p:nvSpPr>
          <p:cNvPr id="5" name="Picture Placeholder 8">
            <a:extLst>
              <a:ext uri="{FF2B5EF4-FFF2-40B4-BE49-F238E27FC236}">
                <a16:creationId xmlns:a16="http://schemas.microsoft.com/office/drawing/2014/main" id="{F4FED381-7ED8-9D47-DAFF-483BF5E8568E}"/>
              </a:ext>
            </a:extLst>
          </p:cNvPr>
          <p:cNvSpPr>
            <a:spLocks noGrp="1"/>
          </p:cNvSpPr>
          <p:nvPr>
            <p:ph type="pic" sz="quarter" idx="18"/>
          </p:nvPr>
        </p:nvSpPr>
        <p:spPr>
          <a:xfrm>
            <a:off x="4746000" y="1628775"/>
            <a:ext cx="2700000" cy="2445055"/>
          </a:xfrm>
          <a:prstGeom prst="round1Rect">
            <a:avLst/>
          </a:prstGeom>
          <a:solidFill>
            <a:schemeClr val="tx1">
              <a:lumMod val="10000"/>
              <a:lumOff val="90000"/>
            </a:schemeClr>
          </a:solidFill>
        </p:spPr>
        <p:txBody>
          <a:bodyPr/>
          <a:lstStyle/>
          <a:p>
            <a:endParaRPr lang="en-US"/>
          </a:p>
        </p:txBody>
      </p:sp>
    </p:spTree>
    <p:extLst>
      <p:ext uri="{BB962C8B-B14F-4D97-AF65-F5344CB8AC3E}">
        <p14:creationId xmlns:p14="http://schemas.microsoft.com/office/powerpoint/2010/main" val="304152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FFFFFF"/>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360E108A-00F9-7868-A28C-6F3AE676C986}"/>
              </a:ext>
            </a:extLst>
          </p:cNvPr>
          <p:cNvSpPr>
            <a:spLocks noGrp="1"/>
          </p:cNvSpPr>
          <p:nvPr>
            <p:ph type="pic" sz="quarter" idx="10"/>
          </p:nvPr>
        </p:nvSpPr>
        <p:spPr>
          <a:xfrm>
            <a:off x="7573618" y="0"/>
            <a:ext cx="4640478" cy="4329113"/>
          </a:xfrm>
          <a:prstGeom prst="rect">
            <a:avLst/>
          </a:prstGeom>
          <a:solidFill>
            <a:schemeClr val="tx1">
              <a:lumMod val="10000"/>
              <a:lumOff val="90000"/>
            </a:schemeClr>
          </a:solidFill>
        </p:spPr>
        <p:txBody>
          <a:bodyPr/>
          <a:lstStyle>
            <a:lvl1pPr>
              <a:defRPr>
                <a:noFill/>
              </a:defRPr>
            </a:lvl1pPr>
          </a:lstStyle>
          <a:p>
            <a:endParaRPr lang="en-US" dirty="0"/>
          </a:p>
        </p:txBody>
      </p:sp>
      <p:sp>
        <p:nvSpPr>
          <p:cNvPr id="7" name="Round Single Corner of Rectangle 6">
            <a:extLst>
              <a:ext uri="{FF2B5EF4-FFF2-40B4-BE49-F238E27FC236}">
                <a16:creationId xmlns:a16="http://schemas.microsoft.com/office/drawing/2014/main" id="{24DBE529-0173-05DA-D004-19A19A7C320A}"/>
              </a:ext>
            </a:extLst>
          </p:cNvPr>
          <p:cNvSpPr/>
          <p:nvPr userDrawn="1"/>
        </p:nvSpPr>
        <p:spPr>
          <a:xfrm flipH="1" flipV="1">
            <a:off x="7573617" y="4329111"/>
            <a:ext cx="4640476" cy="1800225"/>
          </a:xfrm>
          <a:prstGeom prst="round1Rect">
            <a:avLst>
              <a:gd name="adj" fmla="val 4118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12">
            <a:extLst>
              <a:ext uri="{FF2B5EF4-FFF2-40B4-BE49-F238E27FC236}">
                <a16:creationId xmlns:a16="http://schemas.microsoft.com/office/drawing/2014/main" id="{F81B3B2B-E35D-CA26-295B-418A43A7E125}"/>
              </a:ext>
            </a:extLst>
          </p:cNvPr>
          <p:cNvSpPr>
            <a:spLocks noGrp="1"/>
          </p:cNvSpPr>
          <p:nvPr>
            <p:ph type="title"/>
          </p:nvPr>
        </p:nvSpPr>
        <p:spPr>
          <a:xfrm>
            <a:off x="1595887" y="1628774"/>
            <a:ext cx="5400225" cy="723727"/>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5" name="Content Placeholder 2">
            <a:extLst>
              <a:ext uri="{FF2B5EF4-FFF2-40B4-BE49-F238E27FC236}">
                <a16:creationId xmlns:a16="http://schemas.microsoft.com/office/drawing/2014/main" id="{72BEEA2C-E8BD-CF60-A68D-A27839EAC47D}"/>
              </a:ext>
            </a:extLst>
          </p:cNvPr>
          <p:cNvSpPr>
            <a:spLocks noGrp="1"/>
          </p:cNvSpPr>
          <p:nvPr>
            <p:ph idx="1"/>
          </p:nvPr>
        </p:nvSpPr>
        <p:spPr>
          <a:xfrm>
            <a:off x="1595887" y="2529592"/>
            <a:ext cx="4500563" cy="3599746"/>
          </a:xfrm>
          <a:prstGeom prst="rect">
            <a:avLst/>
          </a:prstGeom>
        </p:spPr>
        <p:txBody>
          <a:bodyPr lIns="0" tIns="0" rIns="0" bIns="0">
            <a:noAutofit/>
          </a:bodyPr>
          <a:lstStyle>
            <a:lvl1pPr>
              <a:lnSpc>
                <a:spcPct val="100000"/>
              </a:lnSpc>
              <a:spcBef>
                <a:spcPts val="600"/>
              </a:spcBef>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pic>
        <p:nvPicPr>
          <p:cNvPr id="2" name="Picture 1" descr="A blue and white logo&#10;&#10;Description automatically generated">
            <a:extLst>
              <a:ext uri="{FF2B5EF4-FFF2-40B4-BE49-F238E27FC236}">
                <a16:creationId xmlns:a16="http://schemas.microsoft.com/office/drawing/2014/main" id="{CC39D0CD-9A7F-B258-FA21-01AB51B317FE}"/>
              </a:ext>
            </a:extLst>
          </p:cNvPr>
          <p:cNvPicPr>
            <a:picLocks noChangeAspect="1"/>
          </p:cNvPicPr>
          <p:nvPr userDrawn="1"/>
        </p:nvPicPr>
        <p:blipFill>
          <a:blip r:embed="rId2"/>
          <a:stretch>
            <a:fillRect/>
          </a:stretch>
        </p:blipFill>
        <p:spPr>
          <a:xfrm>
            <a:off x="7971183" y="339311"/>
            <a:ext cx="3885855" cy="666147"/>
          </a:xfrm>
          <a:prstGeom prst="rect">
            <a:avLst/>
          </a:prstGeom>
        </p:spPr>
      </p:pic>
    </p:spTree>
    <p:extLst>
      <p:ext uri="{BB962C8B-B14F-4D97-AF65-F5344CB8AC3E}">
        <p14:creationId xmlns:p14="http://schemas.microsoft.com/office/powerpoint/2010/main" val="4016799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19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44153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719667" y="3200400"/>
            <a:ext cx="47752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5698067" y="3200400"/>
            <a:ext cx="47752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776278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5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FFFFFF"/>
        </a:solidFill>
        <a:effectLst/>
      </p:bgPr>
    </p:bg>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D949DEB9-1857-8D73-014E-DDDCAAAFF088}"/>
              </a:ext>
            </a:extLst>
          </p:cNvPr>
          <p:cNvSpPr>
            <a:spLocks noGrp="1"/>
          </p:cNvSpPr>
          <p:nvPr>
            <p:ph type="title"/>
          </p:nvPr>
        </p:nvSpPr>
        <p:spPr>
          <a:xfrm>
            <a:off x="695325" y="728663"/>
            <a:ext cx="6679510" cy="72000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5055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6">
            <a:extLst>
              <a:ext uri="{FF2B5EF4-FFF2-40B4-BE49-F238E27FC236}">
                <a16:creationId xmlns:a16="http://schemas.microsoft.com/office/drawing/2014/main" id="{20449628-C0ED-5E0C-EC74-DF5D453B6937}"/>
              </a:ext>
            </a:extLst>
          </p:cNvPr>
          <p:cNvSpPr>
            <a:spLocks noGrp="1" noChangeArrowheads="1"/>
          </p:cNvSpPr>
          <p:nvPr>
            <p:ph type="sldNum" sz="quarter" idx="10"/>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DB5518DE-232E-4182-AB28-28212FD0A5D3}" type="slidenum">
              <a:rPr lang="en-AU" altLang="en-US"/>
              <a:pPr>
                <a:defRPr/>
              </a:pPr>
              <a:t>‹#›</a:t>
            </a:fld>
            <a:endParaRPr lang="en-AU" altLang="en-US"/>
          </a:p>
        </p:txBody>
      </p:sp>
    </p:spTree>
    <p:extLst>
      <p:ext uri="{BB962C8B-B14F-4D97-AF65-F5344CB8AC3E}">
        <p14:creationId xmlns:p14="http://schemas.microsoft.com/office/powerpoint/2010/main" val="429005748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sp>
        <p:nvSpPr>
          <p:cNvPr id="3" name="Round Single Corner of Rectangle 2">
            <a:extLst>
              <a:ext uri="{FF2B5EF4-FFF2-40B4-BE49-F238E27FC236}">
                <a16:creationId xmlns:a16="http://schemas.microsoft.com/office/drawing/2014/main" id="{35C1C58A-C305-8682-A220-E7F558948CF3}"/>
              </a:ext>
            </a:extLst>
          </p:cNvPr>
          <p:cNvSpPr/>
          <p:nvPr userDrawn="1"/>
        </p:nvSpPr>
        <p:spPr>
          <a:xfrm flipH="1" flipV="1">
            <a:off x="695325" y="0"/>
            <a:ext cx="11496675" cy="1627208"/>
          </a:xfrm>
          <a:prstGeom prst="round1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7B46C2B-DEF1-8ADB-046B-8D509133747C}"/>
              </a:ext>
            </a:extLst>
          </p:cNvPr>
          <p:cNvSpPr>
            <a:spLocks noGrp="1"/>
          </p:cNvSpPr>
          <p:nvPr>
            <p:ph type="title"/>
          </p:nvPr>
        </p:nvSpPr>
        <p:spPr>
          <a:xfrm>
            <a:off x="1618588" y="566115"/>
            <a:ext cx="5895395" cy="720000"/>
          </a:xfrm>
          <a:prstGeom prst="rect">
            <a:avLst/>
          </a:prstGeom>
        </p:spPr>
        <p:txBody>
          <a:bodyPr lIns="0" tIns="0" rIns="0" bIns="0" anchor="t" anchorCtr="0">
            <a:noAutofit/>
          </a:bodyPr>
          <a:lstStyle>
            <a:lvl1pPr>
              <a:defRPr sz="2400">
                <a:solidFill>
                  <a:schemeClr val="accent1"/>
                </a:solidFill>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FB4B5FC6-4525-3D62-F89A-BDEC7968AD06}"/>
              </a:ext>
            </a:extLst>
          </p:cNvPr>
          <p:cNvSpPr>
            <a:spLocks noGrp="1"/>
          </p:cNvSpPr>
          <p:nvPr>
            <p:ph idx="1"/>
          </p:nvPr>
        </p:nvSpPr>
        <p:spPr>
          <a:xfrm>
            <a:off x="1595438" y="2529592"/>
            <a:ext cx="4319225" cy="3142003"/>
          </a:xfrm>
          <a:prstGeom prst="rect">
            <a:avLst/>
          </a:prstGeom>
        </p:spPr>
        <p:txBody>
          <a:bodyPr lIns="0" tIns="0" rIns="0" bIns="0">
            <a:noAutofit/>
          </a:bodyPr>
          <a:lstStyle>
            <a:lvl1pPr>
              <a:lnSpc>
                <a:spcPct val="100000"/>
              </a:lnSpc>
              <a:spcBef>
                <a:spcPts val="600"/>
              </a:spcBef>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11" name="Content Placeholder 2">
            <a:extLst>
              <a:ext uri="{FF2B5EF4-FFF2-40B4-BE49-F238E27FC236}">
                <a16:creationId xmlns:a16="http://schemas.microsoft.com/office/drawing/2014/main" id="{ABD775C6-26B0-EA18-559A-D1CF40E6455A}"/>
              </a:ext>
            </a:extLst>
          </p:cNvPr>
          <p:cNvSpPr>
            <a:spLocks noGrp="1"/>
          </p:cNvSpPr>
          <p:nvPr>
            <p:ph idx="10"/>
          </p:nvPr>
        </p:nvSpPr>
        <p:spPr>
          <a:xfrm>
            <a:off x="6096000" y="2528888"/>
            <a:ext cx="4319225" cy="3142003"/>
          </a:xfrm>
          <a:prstGeom prst="rect">
            <a:avLst/>
          </a:prstGeom>
        </p:spPr>
        <p:txBody>
          <a:bodyPr lIns="0" tIns="0" rIns="0" bIns="0">
            <a:noAutofit/>
          </a:bodyPr>
          <a:lstStyle>
            <a:lvl1pPr>
              <a:lnSpc>
                <a:spcPct val="100000"/>
              </a:lnSpc>
              <a:spcBef>
                <a:spcPts val="600"/>
              </a:spcBef>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pic>
        <p:nvPicPr>
          <p:cNvPr id="2" name="Picture 1">
            <a:extLst>
              <a:ext uri="{FF2B5EF4-FFF2-40B4-BE49-F238E27FC236}">
                <a16:creationId xmlns:a16="http://schemas.microsoft.com/office/drawing/2014/main" id="{7C14616E-474A-52B0-7E01-A073705A5A96}"/>
              </a:ext>
            </a:extLst>
          </p:cNvPr>
          <p:cNvPicPr>
            <a:picLocks noChangeAspect="1"/>
          </p:cNvPicPr>
          <p:nvPr userDrawn="1"/>
        </p:nvPicPr>
        <p:blipFill>
          <a:blip r:embed="rId2"/>
          <a:srcRect/>
          <a:stretch/>
        </p:blipFill>
        <p:spPr>
          <a:xfrm>
            <a:off x="7971183" y="339311"/>
            <a:ext cx="3885855" cy="666146"/>
          </a:xfrm>
          <a:prstGeom prst="rect">
            <a:avLst/>
          </a:prstGeom>
        </p:spPr>
      </p:pic>
    </p:spTree>
    <p:extLst>
      <p:ext uri="{BB962C8B-B14F-4D97-AF65-F5344CB8AC3E}">
        <p14:creationId xmlns:p14="http://schemas.microsoft.com/office/powerpoint/2010/main" val="3491129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DDE261-EBE1-DD45-8230-200457624FF4}"/>
              </a:ext>
            </a:extLst>
          </p:cNvPr>
          <p:cNvSpPr>
            <a:spLocks noGrp="1"/>
          </p:cNvSpPr>
          <p:nvPr>
            <p:ph type="pic" sz="quarter" idx="10"/>
          </p:nvPr>
        </p:nvSpPr>
        <p:spPr>
          <a:xfrm>
            <a:off x="6096001" y="0"/>
            <a:ext cx="6096000" cy="6858000"/>
          </a:xfrm>
          <a:prstGeom prst="rect">
            <a:avLst/>
          </a:prstGeom>
          <a:solidFill>
            <a:schemeClr val="tx1">
              <a:lumMod val="10000"/>
              <a:lumOff val="90000"/>
            </a:schemeClr>
          </a:solidFill>
        </p:spPr>
        <p:txBody>
          <a:bodyPr/>
          <a:lstStyle>
            <a:lvl1pPr>
              <a:defRPr>
                <a:noFill/>
              </a:defRPr>
            </a:lvl1pPr>
          </a:lstStyle>
          <a:p>
            <a:endParaRPr lang="en-US"/>
          </a:p>
        </p:txBody>
      </p:sp>
      <p:sp>
        <p:nvSpPr>
          <p:cNvPr id="8" name="Title 12">
            <a:extLst>
              <a:ext uri="{FF2B5EF4-FFF2-40B4-BE49-F238E27FC236}">
                <a16:creationId xmlns:a16="http://schemas.microsoft.com/office/drawing/2014/main" id="{32717C49-5043-A9C9-5260-A56FADBAC581}"/>
              </a:ext>
            </a:extLst>
          </p:cNvPr>
          <p:cNvSpPr>
            <a:spLocks noGrp="1"/>
          </p:cNvSpPr>
          <p:nvPr>
            <p:ph type="title"/>
          </p:nvPr>
        </p:nvSpPr>
        <p:spPr>
          <a:xfrm>
            <a:off x="695776" y="1628775"/>
            <a:ext cx="4987269" cy="72000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9" name="Content Placeholder 2">
            <a:extLst>
              <a:ext uri="{FF2B5EF4-FFF2-40B4-BE49-F238E27FC236}">
                <a16:creationId xmlns:a16="http://schemas.microsoft.com/office/drawing/2014/main" id="{157428FE-C785-B5A5-37C5-E0B1EED810BA}"/>
              </a:ext>
            </a:extLst>
          </p:cNvPr>
          <p:cNvSpPr>
            <a:spLocks noGrp="1"/>
          </p:cNvSpPr>
          <p:nvPr>
            <p:ph idx="1"/>
          </p:nvPr>
        </p:nvSpPr>
        <p:spPr>
          <a:xfrm>
            <a:off x="696001" y="2529592"/>
            <a:ext cx="4500563" cy="3599746"/>
          </a:xfrm>
          <a:prstGeom prst="rect">
            <a:avLst/>
          </a:prstGeom>
        </p:spPr>
        <p:txBody>
          <a:bodyPr lIns="0" tIns="0" rIns="0" bIns="0">
            <a:noAutofit/>
          </a:bodyPr>
          <a:lstStyle>
            <a:lvl1pPr marL="0" indent="0">
              <a:lnSpc>
                <a:spcPct val="100000"/>
              </a:lnSpc>
              <a:spcBef>
                <a:spcPts val="600"/>
              </a:spcBef>
              <a:buNone/>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pic>
        <p:nvPicPr>
          <p:cNvPr id="3" name="Picture 2" descr="A blue and white logo&#10;&#10;Description automatically generated">
            <a:extLst>
              <a:ext uri="{FF2B5EF4-FFF2-40B4-BE49-F238E27FC236}">
                <a16:creationId xmlns:a16="http://schemas.microsoft.com/office/drawing/2014/main" id="{BC040A40-9ED3-735A-E9E8-9D78C9F6CD26}"/>
              </a:ext>
            </a:extLst>
          </p:cNvPr>
          <p:cNvPicPr>
            <a:picLocks noChangeAspect="1"/>
          </p:cNvPicPr>
          <p:nvPr userDrawn="1"/>
        </p:nvPicPr>
        <p:blipFill>
          <a:blip r:embed="rId2"/>
          <a:stretch>
            <a:fillRect/>
          </a:stretch>
        </p:blipFill>
        <p:spPr>
          <a:xfrm>
            <a:off x="7971183" y="339311"/>
            <a:ext cx="3885855" cy="666147"/>
          </a:xfrm>
          <a:prstGeom prst="rect">
            <a:avLst/>
          </a:prstGeom>
        </p:spPr>
      </p:pic>
    </p:spTree>
    <p:extLst>
      <p:ext uri="{BB962C8B-B14F-4D97-AF65-F5344CB8AC3E}">
        <p14:creationId xmlns:p14="http://schemas.microsoft.com/office/powerpoint/2010/main" val="17482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DDE261-EBE1-DD45-8230-200457624FF4}"/>
              </a:ext>
            </a:extLst>
          </p:cNvPr>
          <p:cNvSpPr>
            <a:spLocks noGrp="1"/>
          </p:cNvSpPr>
          <p:nvPr>
            <p:ph type="pic" sz="quarter" idx="10"/>
          </p:nvPr>
        </p:nvSpPr>
        <p:spPr>
          <a:xfrm>
            <a:off x="0" y="0"/>
            <a:ext cx="6096000" cy="6858000"/>
          </a:xfrm>
          <a:prstGeom prst="rect">
            <a:avLst/>
          </a:prstGeom>
          <a:solidFill>
            <a:schemeClr val="tx1">
              <a:lumMod val="10000"/>
              <a:lumOff val="90000"/>
            </a:schemeClr>
          </a:solidFill>
        </p:spPr>
        <p:txBody>
          <a:bodyPr/>
          <a:lstStyle>
            <a:lvl1pPr>
              <a:defRPr>
                <a:noFill/>
              </a:defRPr>
            </a:lvl1pPr>
          </a:lstStyle>
          <a:p>
            <a:endParaRPr lang="en-US"/>
          </a:p>
        </p:txBody>
      </p:sp>
      <p:sp>
        <p:nvSpPr>
          <p:cNvPr id="8" name="Title 12">
            <a:extLst>
              <a:ext uri="{FF2B5EF4-FFF2-40B4-BE49-F238E27FC236}">
                <a16:creationId xmlns:a16="http://schemas.microsoft.com/office/drawing/2014/main" id="{32717C49-5043-A9C9-5260-A56FADBAC581}"/>
              </a:ext>
            </a:extLst>
          </p:cNvPr>
          <p:cNvSpPr>
            <a:spLocks noGrp="1"/>
          </p:cNvSpPr>
          <p:nvPr>
            <p:ph type="title"/>
          </p:nvPr>
        </p:nvSpPr>
        <p:spPr>
          <a:xfrm>
            <a:off x="6996114" y="1628775"/>
            <a:ext cx="4500564" cy="72000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9" name="Content Placeholder 2">
            <a:extLst>
              <a:ext uri="{FF2B5EF4-FFF2-40B4-BE49-F238E27FC236}">
                <a16:creationId xmlns:a16="http://schemas.microsoft.com/office/drawing/2014/main" id="{157428FE-C785-B5A5-37C5-E0B1EED810BA}"/>
              </a:ext>
            </a:extLst>
          </p:cNvPr>
          <p:cNvSpPr>
            <a:spLocks noGrp="1"/>
          </p:cNvSpPr>
          <p:nvPr>
            <p:ph idx="1"/>
          </p:nvPr>
        </p:nvSpPr>
        <p:spPr>
          <a:xfrm>
            <a:off x="6996338" y="2529592"/>
            <a:ext cx="4500563" cy="3599746"/>
          </a:xfrm>
          <a:prstGeom prst="rect">
            <a:avLst/>
          </a:prstGeom>
        </p:spPr>
        <p:txBody>
          <a:bodyPr lIns="0" tIns="0" rIns="0" bIns="0">
            <a:noAutofit/>
          </a:bodyPr>
          <a:lstStyle>
            <a:lvl1pPr marL="0" indent="0">
              <a:lnSpc>
                <a:spcPct val="100000"/>
              </a:lnSpc>
              <a:spcBef>
                <a:spcPts val="600"/>
              </a:spcBef>
              <a:buNone/>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pic>
        <p:nvPicPr>
          <p:cNvPr id="3" name="Picture 2" descr="A blue and white logo&#10;&#10;Description automatically generated">
            <a:extLst>
              <a:ext uri="{FF2B5EF4-FFF2-40B4-BE49-F238E27FC236}">
                <a16:creationId xmlns:a16="http://schemas.microsoft.com/office/drawing/2014/main" id="{D6B1BCFF-395C-152E-BA31-A40C34E2A1EE}"/>
              </a:ext>
            </a:extLst>
          </p:cNvPr>
          <p:cNvPicPr>
            <a:picLocks noChangeAspect="1"/>
          </p:cNvPicPr>
          <p:nvPr userDrawn="1"/>
        </p:nvPicPr>
        <p:blipFill>
          <a:blip r:embed="rId2"/>
          <a:stretch>
            <a:fillRect/>
          </a:stretch>
        </p:blipFill>
        <p:spPr>
          <a:xfrm>
            <a:off x="7971183" y="339311"/>
            <a:ext cx="3885855" cy="666147"/>
          </a:xfrm>
          <a:prstGeom prst="rect">
            <a:avLst/>
          </a:prstGeom>
        </p:spPr>
      </p:pic>
    </p:spTree>
    <p:extLst>
      <p:ext uri="{BB962C8B-B14F-4D97-AF65-F5344CB8AC3E}">
        <p14:creationId xmlns:p14="http://schemas.microsoft.com/office/powerpoint/2010/main" val="189073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F7BA04-3A61-878A-F27E-40637B64966E}"/>
              </a:ext>
            </a:extLst>
          </p:cNvPr>
          <p:cNvSpPr>
            <a:spLocks noGrp="1"/>
          </p:cNvSpPr>
          <p:nvPr>
            <p:ph type="pic" sz="quarter" idx="11"/>
          </p:nvPr>
        </p:nvSpPr>
        <p:spPr>
          <a:xfrm>
            <a:off x="0" y="1"/>
            <a:ext cx="4295775" cy="6857999"/>
          </a:xfrm>
          <a:prstGeom prst="round2DiagRect">
            <a:avLst>
              <a:gd name="adj1" fmla="val 0"/>
              <a:gd name="adj2" fmla="val 0"/>
            </a:avLst>
          </a:prstGeom>
          <a:solidFill>
            <a:schemeClr val="tx1">
              <a:lumMod val="10000"/>
              <a:lumOff val="90000"/>
            </a:schemeClr>
          </a:solidFill>
        </p:spPr>
        <p:txBody>
          <a:bodyPr/>
          <a:lstStyle/>
          <a:p>
            <a:endParaRPr lang="en-US" dirty="0"/>
          </a:p>
        </p:txBody>
      </p:sp>
      <p:sp>
        <p:nvSpPr>
          <p:cNvPr id="7" name="Title 12">
            <a:extLst>
              <a:ext uri="{FF2B5EF4-FFF2-40B4-BE49-F238E27FC236}">
                <a16:creationId xmlns:a16="http://schemas.microsoft.com/office/drawing/2014/main" id="{DC98170E-A4CA-8DB9-97C3-3AF21DAACEC4}"/>
              </a:ext>
            </a:extLst>
          </p:cNvPr>
          <p:cNvSpPr>
            <a:spLocks noGrp="1"/>
          </p:cNvSpPr>
          <p:nvPr>
            <p:ph type="title"/>
          </p:nvPr>
        </p:nvSpPr>
        <p:spPr>
          <a:xfrm>
            <a:off x="5195889" y="1628775"/>
            <a:ext cx="5400675" cy="72000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4" name="Content Placeholder 2">
            <a:extLst>
              <a:ext uri="{FF2B5EF4-FFF2-40B4-BE49-F238E27FC236}">
                <a16:creationId xmlns:a16="http://schemas.microsoft.com/office/drawing/2014/main" id="{24DBA96E-630D-AEEB-2AB8-14890A18F06B}"/>
              </a:ext>
            </a:extLst>
          </p:cNvPr>
          <p:cNvSpPr>
            <a:spLocks noGrp="1"/>
          </p:cNvSpPr>
          <p:nvPr>
            <p:ph idx="1"/>
          </p:nvPr>
        </p:nvSpPr>
        <p:spPr>
          <a:xfrm>
            <a:off x="5196115" y="2529592"/>
            <a:ext cx="5400449" cy="3599746"/>
          </a:xfrm>
          <a:prstGeom prst="rect">
            <a:avLst/>
          </a:prstGeom>
        </p:spPr>
        <p:txBody>
          <a:bodyPr lIns="0" tIns="0" rIns="0" bIns="0">
            <a:noAutofit/>
          </a:bodyPr>
          <a:lstStyle>
            <a:lvl1pPr marL="0" indent="0">
              <a:lnSpc>
                <a:spcPct val="100000"/>
              </a:lnSpc>
              <a:spcBef>
                <a:spcPts val="600"/>
              </a:spcBef>
              <a:buNone/>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721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_whit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99E79B2-665C-0008-655D-3D11471A3B18}"/>
              </a:ext>
            </a:extLst>
          </p:cNvPr>
          <p:cNvSpPr>
            <a:spLocks noGrp="1"/>
          </p:cNvSpPr>
          <p:nvPr>
            <p:ph type="pic" sz="quarter" idx="10"/>
          </p:nvPr>
        </p:nvSpPr>
        <p:spPr>
          <a:xfrm>
            <a:off x="0" y="0"/>
            <a:ext cx="4295775" cy="6129338"/>
          </a:xfrm>
          <a:custGeom>
            <a:avLst/>
            <a:gdLst>
              <a:gd name="connsiteX0" fmla="*/ 0 w 4295775"/>
              <a:gd name="connsiteY0" fmla="*/ 0 h 6129338"/>
              <a:gd name="connsiteX1" fmla="*/ 1595438 w 4295775"/>
              <a:gd name="connsiteY1" fmla="*/ 0 h 6129338"/>
              <a:gd name="connsiteX2" fmla="*/ 1595438 w 4295775"/>
              <a:gd name="connsiteY2" fmla="*/ 2675 h 6129338"/>
              <a:gd name="connsiteX3" fmla="*/ 4295775 w 4295775"/>
              <a:gd name="connsiteY3" fmla="*/ 0 h 6129338"/>
              <a:gd name="connsiteX4" fmla="*/ 4295775 w 4295775"/>
              <a:gd name="connsiteY4" fmla="*/ 5053464 h 6129338"/>
              <a:gd name="connsiteX5" fmla="*/ 3259817 w 4295775"/>
              <a:gd name="connsiteY5" fmla="*/ 6129338 h 6129338"/>
              <a:gd name="connsiteX6" fmla="*/ 1595438 w 4295775"/>
              <a:gd name="connsiteY6" fmla="*/ 6129338 h 6129338"/>
              <a:gd name="connsiteX7" fmla="*/ 900749 w 4295775"/>
              <a:gd name="connsiteY7" fmla="*/ 6129338 h 6129338"/>
              <a:gd name="connsiteX8" fmla="*/ 0 w 4295775"/>
              <a:gd name="connsiteY8" fmla="*/ 6129338 h 612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95775" h="6129338">
                <a:moveTo>
                  <a:pt x="0" y="0"/>
                </a:moveTo>
                <a:lnTo>
                  <a:pt x="1595438" y="0"/>
                </a:lnTo>
                <a:lnTo>
                  <a:pt x="1595438" y="2675"/>
                </a:lnTo>
                <a:lnTo>
                  <a:pt x="4295775" y="0"/>
                </a:lnTo>
                <a:lnTo>
                  <a:pt x="4295775" y="5053464"/>
                </a:lnTo>
                <a:cubicBezTo>
                  <a:pt x="4295775" y="5647653"/>
                  <a:pt x="3831961" y="6129338"/>
                  <a:pt x="3259817" y="6129338"/>
                </a:cubicBezTo>
                <a:lnTo>
                  <a:pt x="1595438" y="6129338"/>
                </a:lnTo>
                <a:lnTo>
                  <a:pt x="900749" y="6129338"/>
                </a:lnTo>
                <a:lnTo>
                  <a:pt x="0" y="6129338"/>
                </a:lnTo>
                <a:close/>
              </a:path>
            </a:pathLst>
          </a:custGeom>
          <a:solidFill>
            <a:schemeClr val="tx1">
              <a:lumMod val="10000"/>
              <a:lumOff val="90000"/>
            </a:schemeClr>
          </a:solidFill>
        </p:spPr>
        <p:txBody>
          <a:bodyPr wrap="square">
            <a:noAutofit/>
          </a:bodyPr>
          <a:lstStyle/>
          <a:p>
            <a:endParaRPr lang="en-US" dirty="0"/>
          </a:p>
        </p:txBody>
      </p:sp>
      <p:sp>
        <p:nvSpPr>
          <p:cNvPr id="4" name="Title 12">
            <a:extLst>
              <a:ext uri="{FF2B5EF4-FFF2-40B4-BE49-F238E27FC236}">
                <a16:creationId xmlns:a16="http://schemas.microsoft.com/office/drawing/2014/main" id="{957EFF15-EF70-B068-A7D5-ACA322AFA812}"/>
              </a:ext>
            </a:extLst>
          </p:cNvPr>
          <p:cNvSpPr>
            <a:spLocks noGrp="1"/>
          </p:cNvSpPr>
          <p:nvPr>
            <p:ph type="title"/>
          </p:nvPr>
        </p:nvSpPr>
        <p:spPr>
          <a:xfrm>
            <a:off x="5196337" y="1628775"/>
            <a:ext cx="5400225" cy="756978"/>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5" name="Content Placeholder 2">
            <a:extLst>
              <a:ext uri="{FF2B5EF4-FFF2-40B4-BE49-F238E27FC236}">
                <a16:creationId xmlns:a16="http://schemas.microsoft.com/office/drawing/2014/main" id="{C13321E0-706B-35A2-1FEB-46C3D0A935A4}"/>
              </a:ext>
            </a:extLst>
          </p:cNvPr>
          <p:cNvSpPr>
            <a:spLocks noGrp="1"/>
          </p:cNvSpPr>
          <p:nvPr>
            <p:ph idx="1"/>
          </p:nvPr>
        </p:nvSpPr>
        <p:spPr>
          <a:xfrm>
            <a:off x="5196563" y="2529592"/>
            <a:ext cx="4500563" cy="3599746"/>
          </a:xfrm>
          <a:prstGeom prst="rect">
            <a:avLst/>
          </a:prstGeom>
        </p:spPr>
        <p:txBody>
          <a:bodyPr lIns="0" tIns="0" rIns="0" bIns="0">
            <a:noAutofit/>
          </a:bodyPr>
          <a:lstStyle>
            <a:lvl1pPr marL="0" indent="0">
              <a:lnSpc>
                <a:spcPct val="100000"/>
              </a:lnSpc>
              <a:spcBef>
                <a:spcPts val="600"/>
              </a:spcBef>
              <a:buNone/>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101393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_white">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FF7BA04-3A61-878A-F27E-40637B64966E}"/>
              </a:ext>
            </a:extLst>
          </p:cNvPr>
          <p:cNvSpPr>
            <a:spLocks noGrp="1"/>
          </p:cNvSpPr>
          <p:nvPr>
            <p:ph type="pic" sz="quarter" idx="11"/>
          </p:nvPr>
        </p:nvSpPr>
        <p:spPr>
          <a:xfrm>
            <a:off x="334963" y="333375"/>
            <a:ext cx="4860925" cy="6191250"/>
          </a:xfrm>
          <a:prstGeom prst="round2DiagRect">
            <a:avLst>
              <a:gd name="adj1" fmla="val 18325"/>
              <a:gd name="adj2" fmla="val 0"/>
            </a:avLst>
          </a:prstGeom>
          <a:solidFill>
            <a:schemeClr val="tx1">
              <a:lumMod val="10000"/>
              <a:lumOff val="90000"/>
            </a:schemeClr>
          </a:solidFill>
        </p:spPr>
        <p:txBody>
          <a:bodyPr/>
          <a:lstStyle/>
          <a:p>
            <a:endParaRPr lang="en-US" dirty="0"/>
          </a:p>
        </p:txBody>
      </p:sp>
      <p:sp>
        <p:nvSpPr>
          <p:cNvPr id="2" name="Title 12">
            <a:extLst>
              <a:ext uri="{FF2B5EF4-FFF2-40B4-BE49-F238E27FC236}">
                <a16:creationId xmlns:a16="http://schemas.microsoft.com/office/drawing/2014/main" id="{498802AB-88B9-4BFE-1EC1-E87E5405BD3F}"/>
              </a:ext>
            </a:extLst>
          </p:cNvPr>
          <p:cNvSpPr>
            <a:spLocks noGrp="1"/>
          </p:cNvSpPr>
          <p:nvPr>
            <p:ph type="title"/>
          </p:nvPr>
        </p:nvSpPr>
        <p:spPr>
          <a:xfrm>
            <a:off x="6096000" y="1628255"/>
            <a:ext cx="5400225" cy="756978"/>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4" name="Content Placeholder 2">
            <a:extLst>
              <a:ext uri="{FF2B5EF4-FFF2-40B4-BE49-F238E27FC236}">
                <a16:creationId xmlns:a16="http://schemas.microsoft.com/office/drawing/2014/main" id="{95A3E41E-4C44-45F1-4E21-7BA1CBE07132}"/>
              </a:ext>
            </a:extLst>
          </p:cNvPr>
          <p:cNvSpPr>
            <a:spLocks noGrp="1"/>
          </p:cNvSpPr>
          <p:nvPr>
            <p:ph idx="1"/>
          </p:nvPr>
        </p:nvSpPr>
        <p:spPr>
          <a:xfrm>
            <a:off x="6096226" y="2529072"/>
            <a:ext cx="4500563" cy="3599746"/>
          </a:xfrm>
          <a:prstGeom prst="rect">
            <a:avLst/>
          </a:prstGeom>
        </p:spPr>
        <p:txBody>
          <a:bodyPr lIns="0" tIns="0" rIns="0" bIns="0">
            <a:noAutofit/>
          </a:bodyPr>
          <a:lstStyle>
            <a:lvl1pPr marL="0" indent="0">
              <a:lnSpc>
                <a:spcPct val="100000"/>
              </a:lnSpc>
              <a:spcBef>
                <a:spcPts val="600"/>
              </a:spcBef>
              <a:buNone/>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93829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rgbClr val="FFFFFF"/>
        </a:solidFill>
        <a:effectLst/>
      </p:bgPr>
    </p:bg>
    <p:spTree>
      <p:nvGrpSpPr>
        <p:cNvPr id="1" name=""/>
        <p:cNvGrpSpPr/>
        <p:nvPr/>
      </p:nvGrpSpPr>
      <p:grpSpPr>
        <a:xfrm>
          <a:off x="0" y="0"/>
          <a:ext cx="0" cy="0"/>
          <a:chOff x="0" y="0"/>
          <a:chExt cx="0" cy="0"/>
        </a:xfrm>
      </p:grpSpPr>
      <p:sp>
        <p:nvSpPr>
          <p:cNvPr id="5" name="Round Single Corner of Rectangle 4">
            <a:extLst>
              <a:ext uri="{FF2B5EF4-FFF2-40B4-BE49-F238E27FC236}">
                <a16:creationId xmlns:a16="http://schemas.microsoft.com/office/drawing/2014/main" id="{5DDD0BEC-89F7-2901-1A2A-F90A436C4C6E}"/>
              </a:ext>
            </a:extLst>
          </p:cNvPr>
          <p:cNvSpPr/>
          <p:nvPr userDrawn="1"/>
        </p:nvSpPr>
        <p:spPr>
          <a:xfrm rot="10800000" flipV="1">
            <a:off x="7896222" y="1628775"/>
            <a:ext cx="4295775" cy="5229225"/>
          </a:xfrm>
          <a:prstGeom prst="round1Rect">
            <a:avLst>
              <a:gd name="adj" fmla="val 20848"/>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2">
            <a:extLst>
              <a:ext uri="{FF2B5EF4-FFF2-40B4-BE49-F238E27FC236}">
                <a16:creationId xmlns:a16="http://schemas.microsoft.com/office/drawing/2014/main" id="{B794209B-F373-3DE8-86AF-B0713DF4186D}"/>
              </a:ext>
            </a:extLst>
          </p:cNvPr>
          <p:cNvSpPr>
            <a:spLocks noGrp="1"/>
          </p:cNvSpPr>
          <p:nvPr>
            <p:ph type="title"/>
          </p:nvPr>
        </p:nvSpPr>
        <p:spPr>
          <a:xfrm>
            <a:off x="1595887" y="1628775"/>
            <a:ext cx="5400225" cy="732040"/>
          </a:xfrm>
          <a:prstGeom prst="rect">
            <a:avLst/>
          </a:prstGeom>
        </p:spPr>
        <p:txBody>
          <a:bodyPr lIns="0" tIns="0" rIns="0" bIns="0" anchor="t" anchorCtr="0">
            <a:noAutofit/>
          </a:bodyPr>
          <a:lstStyle>
            <a:lvl1pPr>
              <a:defRPr sz="280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018612BC-7D4C-0347-C1B5-A0D1A3797D17}"/>
              </a:ext>
            </a:extLst>
          </p:cNvPr>
          <p:cNvSpPr>
            <a:spLocks noGrp="1"/>
          </p:cNvSpPr>
          <p:nvPr>
            <p:ph idx="1"/>
          </p:nvPr>
        </p:nvSpPr>
        <p:spPr>
          <a:xfrm>
            <a:off x="1596113" y="2529592"/>
            <a:ext cx="4500563" cy="3599746"/>
          </a:xfrm>
          <a:prstGeom prst="rect">
            <a:avLst/>
          </a:prstGeom>
        </p:spPr>
        <p:txBody>
          <a:bodyPr lIns="0" tIns="0" rIns="0" bIns="0">
            <a:noAutofit/>
          </a:bodyPr>
          <a:lstStyle>
            <a:lvl1pPr marL="0" indent="0">
              <a:lnSpc>
                <a:spcPct val="100000"/>
              </a:lnSpc>
              <a:spcBef>
                <a:spcPts val="600"/>
              </a:spcBef>
              <a:buNone/>
              <a:defRPr sz="1800">
                <a:solidFill>
                  <a:srgbClr val="000000"/>
                </a:solidFill>
              </a:defRPr>
            </a:lvl1pPr>
            <a:lvl2pPr>
              <a:lnSpc>
                <a:spcPct val="100000"/>
              </a:lnSpc>
              <a:spcBef>
                <a:spcPts val="600"/>
              </a:spcBef>
              <a:defRPr sz="1600">
                <a:solidFill>
                  <a:srgbClr val="000000"/>
                </a:solidFill>
              </a:defRPr>
            </a:lvl2pPr>
            <a:lvl3pPr>
              <a:lnSpc>
                <a:spcPct val="100000"/>
              </a:lnSpc>
              <a:spcBef>
                <a:spcPts val="600"/>
              </a:spcBef>
              <a:defRPr sz="1400">
                <a:solidFill>
                  <a:srgbClr val="000000"/>
                </a:solidFill>
              </a:defRPr>
            </a:lvl3pPr>
            <a:lvl4pPr>
              <a:lnSpc>
                <a:spcPct val="100000"/>
              </a:lnSpc>
              <a:spcBef>
                <a:spcPts val="600"/>
              </a:spcBef>
              <a:defRPr sz="1200">
                <a:solidFill>
                  <a:srgbClr val="000000"/>
                </a:solidFill>
              </a:defRPr>
            </a:lvl4pPr>
            <a:lvl5pPr>
              <a:lnSpc>
                <a:spcPct val="100000"/>
              </a:lnSpc>
              <a:spcBef>
                <a:spcPts val="600"/>
              </a:spcBef>
              <a:defRPr sz="1800">
                <a:solidFill>
                  <a:srgbClr val="000000"/>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Tree>
    <p:extLst>
      <p:ext uri="{BB962C8B-B14F-4D97-AF65-F5344CB8AC3E}">
        <p14:creationId xmlns:p14="http://schemas.microsoft.com/office/powerpoint/2010/main" val="2495530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9A354B-8F26-6AB2-D67B-55F28A2AD5DF}"/>
              </a:ext>
            </a:extLst>
          </p:cNvPr>
          <p:cNvSpPr txBox="1"/>
          <p:nvPr userDrawn="1">
            <p:extLst>
              <p:ext uri="{1162E1C5-73C7-4A58-AE30-91384D911F3F}">
                <p184:classification xmlns:p184="http://schemas.microsoft.com/office/powerpoint/2018/4/main" val="hdr"/>
              </p:ext>
            </p:extLst>
          </p:nvPr>
        </p:nvSpPr>
        <p:spPr>
          <a:xfrm>
            <a:off x="5820537" y="63500"/>
            <a:ext cx="585788" cy="182880"/>
          </a:xfrm>
          <a:prstGeom prst="rect">
            <a:avLst/>
          </a:prstGeom>
        </p:spPr>
        <p:txBody>
          <a:bodyPr horzOverflow="overflow" lIns="0" tIns="0" rIns="0" bIns="0">
            <a:spAutoFit/>
          </a:bodyPr>
          <a:lstStyle/>
          <a:p>
            <a:pPr algn="l"/>
            <a:r>
              <a:rPr lang="en-US" sz="1200">
                <a:solidFill>
                  <a:srgbClr val="FF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8982860E-686B-F26E-9543-FC04A1B6B959}"/>
              </a:ext>
            </a:extLst>
          </p:cNvPr>
          <p:cNvSpPr txBox="1"/>
          <p:nvPr userDrawn="1">
            <p:extLst>
              <p:ext uri="{1162E1C5-73C7-4A58-AE30-91384D911F3F}">
                <p184:classification xmlns:p184="http://schemas.microsoft.com/office/powerpoint/2018/4/main" val="ftr"/>
              </p:ext>
            </p:extLst>
          </p:nvPr>
        </p:nvSpPr>
        <p:spPr>
          <a:xfrm>
            <a:off x="5820537" y="6611620"/>
            <a:ext cx="585788" cy="182880"/>
          </a:xfrm>
          <a:prstGeom prst="rect">
            <a:avLst/>
          </a:prstGeom>
        </p:spPr>
        <p:txBody>
          <a:bodyPr horzOverflow="overflow" lIns="0" tIns="0" rIns="0" bIns="0">
            <a:spAutoFit/>
          </a:bodyPr>
          <a:lstStyle/>
          <a:p>
            <a:pPr algn="l"/>
            <a:r>
              <a:rPr lang="en-US" sz="1200">
                <a:solidFill>
                  <a:srgbClr val="FF0000"/>
                </a:solidFill>
                <a:latin typeface="Calibri" panose="020F0502020204030204" pitchFamily="34" charset="0"/>
                <a:cs typeface="Calibri" panose="020F0502020204030204" pitchFamily="34" charset="0"/>
              </a:rPr>
              <a:t>OFFICIAL</a:t>
            </a:r>
          </a:p>
        </p:txBody>
      </p:sp>
      <p:pic>
        <p:nvPicPr>
          <p:cNvPr id="7" name="Picture 6" descr="A blue and white logo&#10;&#10;Description automatically generated">
            <a:extLst>
              <a:ext uri="{FF2B5EF4-FFF2-40B4-BE49-F238E27FC236}">
                <a16:creationId xmlns:a16="http://schemas.microsoft.com/office/drawing/2014/main" id="{55AFE674-4BA7-9C5F-3A70-F2E974AC050A}"/>
              </a:ext>
            </a:extLst>
          </p:cNvPr>
          <p:cNvPicPr>
            <a:picLocks noChangeAspect="1"/>
          </p:cNvPicPr>
          <p:nvPr userDrawn="1"/>
        </p:nvPicPr>
        <p:blipFill>
          <a:blip r:embed="rId22"/>
          <a:stretch>
            <a:fillRect/>
          </a:stretch>
        </p:blipFill>
        <p:spPr>
          <a:xfrm>
            <a:off x="7971183" y="339311"/>
            <a:ext cx="3885855" cy="666147"/>
          </a:xfrm>
          <a:prstGeom prst="rect">
            <a:avLst/>
          </a:prstGeom>
        </p:spPr>
      </p:pic>
    </p:spTree>
    <p:extLst>
      <p:ext uri="{BB962C8B-B14F-4D97-AF65-F5344CB8AC3E}">
        <p14:creationId xmlns:p14="http://schemas.microsoft.com/office/powerpoint/2010/main" val="736091278"/>
      </p:ext>
    </p:extLst>
  </p:cSld>
  <p:clrMap bg1="lt1" tx1="dk1" bg2="lt2" tx2="dk2" accent1="accent1" accent2="accent2" accent3="accent3" accent4="accent4" accent5="accent5" accent6="accent6" hlink="hlink" folHlink="folHlink"/>
  <p:sldLayoutIdLst>
    <p:sldLayoutId id="2147483649" r:id="rId1"/>
    <p:sldLayoutId id="2147483704" r:id="rId2"/>
    <p:sldLayoutId id="2147483654" r:id="rId3"/>
    <p:sldLayoutId id="2147483655" r:id="rId4"/>
    <p:sldLayoutId id="2147483710" r:id="rId5"/>
    <p:sldLayoutId id="2147483668" r:id="rId6"/>
    <p:sldLayoutId id="2147483701" r:id="rId7"/>
    <p:sldLayoutId id="2147483702" r:id="rId8"/>
    <p:sldLayoutId id="2147483703" r:id="rId9"/>
    <p:sldLayoutId id="2147483711" r:id="rId10"/>
    <p:sldLayoutId id="2147483707" r:id="rId11"/>
    <p:sldLayoutId id="2147483712" r:id="rId12"/>
    <p:sldLayoutId id="2147483666" r:id="rId13"/>
    <p:sldLayoutId id="2147483709" r:id="rId14"/>
    <p:sldLayoutId id="2147483656" r:id="rId15"/>
    <p:sldLayoutId id="2147483699" r:id="rId16"/>
    <p:sldLayoutId id="2147483713" r:id="rId17"/>
    <p:sldLayoutId id="2147483714" r:id="rId18"/>
    <p:sldLayoutId id="2147483715" r:id="rId19"/>
    <p:sldLayoutId id="2147483716" r:id="rId20"/>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userDrawn="1">
          <p15:clr>
            <a:srgbClr val="F26B43"/>
          </p15:clr>
        </p15:guide>
        <p15:guide id="4" pos="7469" userDrawn="1">
          <p15:clr>
            <a:srgbClr val="F26B43"/>
          </p15:clr>
        </p15:guide>
        <p15:guide id="5" orient="horz" pos="210">
          <p15:clr>
            <a:srgbClr val="F26B43"/>
          </p15:clr>
        </p15:guide>
        <p15:guide id="6" orient="horz" pos="4110">
          <p15:clr>
            <a:srgbClr val="F26B43"/>
          </p15:clr>
        </p15:guide>
        <p15:guide id="7" orient="horz" pos="459" userDrawn="1">
          <p15:clr>
            <a:srgbClr val="F26B43"/>
          </p15:clr>
        </p15:guide>
        <p15:guide id="8" pos="438" userDrawn="1">
          <p15:clr>
            <a:srgbClr val="F26B43"/>
          </p15:clr>
        </p15:guide>
        <p15:guide id="9" orient="horz" pos="3861" userDrawn="1">
          <p15:clr>
            <a:srgbClr val="F26B43"/>
          </p15:clr>
        </p15:guide>
        <p15:guide id="10" orient="horz" pos="1593" userDrawn="1">
          <p15:clr>
            <a:srgbClr val="F26B43"/>
          </p15:clr>
        </p15:guide>
        <p15:guide id="11" orient="horz" pos="2727" userDrawn="1">
          <p15:clr>
            <a:srgbClr val="F26B43"/>
          </p15:clr>
        </p15:guide>
        <p15:guide id="12" pos="3273" userDrawn="1">
          <p15:clr>
            <a:srgbClr val="F26B43"/>
          </p15:clr>
        </p15:guide>
        <p15:guide id="13" pos="2706" userDrawn="1">
          <p15:clr>
            <a:srgbClr val="F26B43"/>
          </p15:clr>
        </p15:guide>
        <p15:guide id="14" pos="4407" userDrawn="1">
          <p15:clr>
            <a:srgbClr val="F26B43"/>
          </p15:clr>
        </p15:guide>
        <p15:guide id="15" pos="7242">
          <p15:clr>
            <a:srgbClr val="F26B43"/>
          </p15:clr>
        </p15:guide>
        <p15:guide id="16" pos="4974" userDrawn="1">
          <p15:clr>
            <a:srgbClr val="F26B43"/>
          </p15:clr>
        </p15:guide>
        <p15:guide id="17" orient="horz" pos="1026" userDrawn="1">
          <p15:clr>
            <a:srgbClr val="F26B43"/>
          </p15:clr>
        </p15:guide>
        <p15:guide id="18" orient="horz" pos="3294" userDrawn="1">
          <p15:clr>
            <a:srgbClr val="F26B43"/>
          </p15:clr>
        </p15:guide>
        <p15:guide id="19" pos="5541" userDrawn="1">
          <p15:clr>
            <a:srgbClr val="F26B43"/>
          </p15:clr>
        </p15:guide>
        <p15:guide id="20" orient="horz" pos="346" userDrawn="1">
          <p15:clr>
            <a:srgbClr val="F26B43"/>
          </p15:clr>
        </p15:guide>
        <p15:guide id="21" orient="horz" pos="3974" userDrawn="1">
          <p15:clr>
            <a:srgbClr val="F26B43"/>
          </p15:clr>
        </p15:guide>
        <p15:guide id="22" pos="2139" userDrawn="1">
          <p15:clr>
            <a:srgbClr val="F26B43"/>
          </p15:clr>
        </p15:guide>
        <p15:guide id="23" pos="1572" userDrawn="1">
          <p15:clr>
            <a:srgbClr val="F26B43"/>
          </p15:clr>
        </p15:guide>
        <p15:guide id="24" pos="1005" userDrawn="1">
          <p15:clr>
            <a:srgbClr val="F26B43"/>
          </p15:clr>
        </p15:guide>
        <p15:guide id="25" pos="6108" userDrawn="1">
          <p15:clr>
            <a:srgbClr val="F26B43"/>
          </p15:clr>
        </p15:guide>
        <p15:guide id="26" pos="325" userDrawn="1">
          <p15:clr>
            <a:srgbClr val="F26B43"/>
          </p15:clr>
        </p15:guide>
        <p15:guide id="27" pos="7355" userDrawn="1">
          <p15:clr>
            <a:srgbClr val="F26B43"/>
          </p15:clr>
        </p15:guide>
        <p15:guide id="28" pos="667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18.xml"/><Relationship Id="rId6" Type="http://schemas.openxmlformats.org/officeDocument/2006/relationships/hyperlink" Target="mailto:safety@edumail.vic.gov.au" TargetMode="External"/><Relationship Id="rId5" Type="http://schemas.openxmlformats.org/officeDocument/2006/relationships/image" Target="../media/image64.emf"/><Relationship Id="rId4" Type="http://schemas.openxmlformats.org/officeDocument/2006/relationships/image" Target="../media/image63.emf"/></Relationships>
</file>

<file path=ppt/slides/_rels/slide106.xml.rels><?xml version="1.0" encoding="UTF-8" standalone="yes"?>
<Relationships xmlns="http://schemas.openxmlformats.org/package/2006/relationships"><Relationship Id="rId3" Type="http://schemas.openxmlformats.org/officeDocument/2006/relationships/image" Target="../media/image66.emf"/><Relationship Id="rId7" Type="http://schemas.openxmlformats.org/officeDocument/2006/relationships/hyperlink" Target="mailto:safety@edumail.vic.gov.au" TargetMode="External"/><Relationship Id="rId2" Type="http://schemas.openxmlformats.org/officeDocument/2006/relationships/image" Target="../media/image65.emf"/><Relationship Id="rId1" Type="http://schemas.openxmlformats.org/officeDocument/2006/relationships/slideLayout" Target="../slideLayouts/slideLayout18.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hyperlink" Target="https://www.youtube.com/watch?v=UuTowptYlrM" TargetMode="Externa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hyperlink" Target="https://www.youtube.com/watch?v=L-d_wrJ8ALY" TargetMode="External"/><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hyperlink" Target="https://www.safeworkaustralia.gov.au/law-and-regulation/model-whs-laws"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hyperlink" Target="https://www.worksafe.vic.gov.au/resources/compliance-code-first-aid-workplace"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hyperlink" Target="https://www.bing.com/videos/riverview/relatedvideo?&amp;q=Health+and+Safety&amp;&amp;mid=1E42C7BFD979782BF1D01E42C7BFD979782BF1D0&amp;&amp;FORM=VRDGAR" TargetMode="External"/><Relationship Id="rId2" Type="http://schemas.openxmlformats.org/officeDocument/2006/relationships/hyperlink" Target="https://www.bing.com/videos/riverview/relatedvideo?q=workplace+safety+videos+australia+2022&amp;&amp;view=riverview&amp;mmscn=mtsc&amp;mid=8B2F147BBA10704CDF278B2F147BBA10704CDF27&amp;&amp;aps=13&amp;FORM=VMSOVR" TargetMode="External"/><Relationship Id="rId1" Type="http://schemas.openxmlformats.org/officeDocument/2006/relationships/slideLayout" Target="../slideLayouts/slideLayout17.xml"/><Relationship Id="rId4" Type="http://schemas.openxmlformats.org/officeDocument/2006/relationships/hyperlink" Target="https://www.bing.com/videos/riverview/relatedvideo?q=Health%20and%20Safety%20Videos%20for%20Workplace&amp;mid=F7CD046DDFD626564856F7CD046DDFD626564856&amp;ajaxhist=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hyperlink" Target="https://www.elitereaders.com/list-of-unsafe-workplace-practices" TargetMode="External"/><Relationship Id="rId2" Type="http://schemas.openxmlformats.org/officeDocument/2006/relationships/hyperlink" Target="https://www.google.com.au/url?sa=i&amp;rct=j&amp;q=&amp;esrc=s&amp;source=images&amp;cd=&amp;cad=rja&amp;uact=8&amp;ved=0ahUKEwidx-isxY3ZAhWDiLwKHboXCO0QjRwIBw&amp;url=https://www.elitereaders.com/list-of-unsafe-workplace-practices/&amp;psig=AOvVaw1rH6HDrSsXQD27b0HFEnh_&amp;ust=1517877734799615" TargetMode="External"/><Relationship Id="rId1" Type="http://schemas.openxmlformats.org/officeDocument/2006/relationships/slideLayout" Target="../slideLayouts/slideLayout18.xml"/><Relationship Id="rId6" Type="http://schemas.openxmlformats.org/officeDocument/2006/relationships/hyperlink" Target="https://www.elitereaders.com/list-of-unsafe-workplace-practices/" TargetMode="External"/><Relationship Id="rId5" Type="http://schemas.openxmlformats.org/officeDocument/2006/relationships/image" Target="../media/image7.jpeg"/><Relationship Id="rId4" Type="http://schemas.openxmlformats.org/officeDocument/2006/relationships/hyperlink" Target="https://www.google.com.au/imgres?imgurl=https://i.ytimg.com/vi/UeB7l_O8T6o/maxresdefault.jpg&amp;imgrefurl=https://www.youtube.com/watch?v=UeB7l_O8T6o&amp;docid=xNnJ02o2m_n9xM&amp;tbnid=v7aO0I_w3kFh1M:&amp;vet=10ahUKEwiy87-qxY3ZAhUDTLwKHYDRC78QMwheKBYwFg..i&amp;w=1280&amp;h=720&amp;bih=682&amp;biw=1282&amp;q=unsafe%20workplace%20pictures&amp;ved=0ahUKEwiy87-qxY3ZAhUDTLwKHYDRC78QMwheKBYwFg&amp;iact=mrc&amp;uact=8" TargetMode="External"/><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hyperlink" Target="https://www.elitereaders.com/list-of-unsafe-workplace-practices" TargetMode="External"/><Relationship Id="rId4" Type="http://schemas.openxmlformats.org/officeDocument/2006/relationships/hyperlink" Target="https://www.elitereaders.com/list-of-unsafe-workplace-practice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CVp60eOyl5Y" TargetMode="External"/><Relationship Id="rId2" Type="http://schemas.openxmlformats.org/officeDocument/2006/relationships/hyperlink" Target="https://www.safeworkaustralia.gov.au/law-and-regulation/model-whs-laws#:~:text=Model%20WHS%20Regulations%20The%20model%20WHS%20Regulations%20set,requiring%20licences%20for%20specific%20activities%20and%20keeping%20records%29." TargetMode="Externa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safeworkaustralia.gov.au/media-centre/news/new-report-workplace-and-work-related-violence-and-aggression-australia-now-available" TargetMode="External"/><Relationship Id="rId4" Type="http://schemas.openxmlformats.org/officeDocument/2006/relationships/hyperlink" Target="https://www.worksafe.vic.gov.au/hierarchy-control"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www.safeworkaustralia.gov.au/safety-topic/managing-health-and-safety/identify-assess-and-control-hazards/managing-risks" TargetMode="External"/><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LR3jg7osU_8" TargetMode="External"/><Relationship Id="rId2" Type="http://schemas.openxmlformats.org/officeDocument/2006/relationships/hyperlink" Target="https://www.youtube.com/watch?v=ro5faZ8LJm0" TargetMode="External"/><Relationship Id="rId1" Type="http://schemas.openxmlformats.org/officeDocument/2006/relationships/slideLayout" Target="../slideLayouts/slideLayout17.xml"/><Relationship Id="rId5" Type="http://schemas.openxmlformats.org/officeDocument/2006/relationships/hyperlink" Target="https://www.youtube.com/watch?v=LWfNQX9wSYA" TargetMode="External"/><Relationship Id="rId4" Type="http://schemas.openxmlformats.org/officeDocument/2006/relationships/hyperlink" Target="https://www.youtube.com/watch?v=SK8m_PZ3KgM"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content-v2.api.worksafe.vic.gov.au/sites/default/files/2018-06/ISBN-hazardous-manual-handling-compliance-code-response-to-public-comment-2018-03_0.pdf" TargetMode="Externa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https://www.bing.com/videos/riverview/relatedvideo?q=review%20control%20measures%20WHS%20au%20video&amp;mid=069D80FFA6129C6E7B8D069D80FFA6129C6E7B8D&amp;ajaxhist=0" TargetMode="External"/><Relationship Id="rId2" Type="http://schemas.openxmlformats.org/officeDocument/2006/relationships/hyperlink" Target="https://www.worksafe.vic.gov.au/resources/transferring-people-safely-handbook-workplaces" TargetMode="Externa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hyperlink" Target="https://www.worksafe.vic.gov.au/resources/compliance-code-communicating-occupational-health-and-safety-across-languages" TargetMode="Externa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worksafe.vic.gov.au/hazardous-manual-handling" TargetMode="Externa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worksafe.vic.gov.au/hazardous-manual-handling" TargetMode="Externa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2" Type="http://schemas.openxmlformats.org/officeDocument/2006/relationships/hyperlink" Target="https://www.safeworkaustralia.gov.au/glossary#model-whs-law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imgres?imgurl=http://www.caringtoday.com/files/images/wheelchair1.step_by_step.jpg&amp;imgrefurl=http://www.caringtoday.com/step-by-step/lifting-from-a-wheelchair&amp;h=178&amp;w=200&amp;sz=9&amp;hl=en&amp;start=17&amp;tbnid=Egq3y40iHeA0AM:&amp;tbnh=93&amp;tbnw=104&amp;prev=/images%3Fq%3Dlifting%2Ba%2Bperson%26gbv%3D2%26ndsp%3D18%26hl%3Den%26safe%3Dstrict%26client%3Ddell-row%26channel%3Dau%26sa%3DN%26ad%3Dw5"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8.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youtube.com/watch?v=OFoT4ijcwyY" TargetMode="Externa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L914lkoub6E" TargetMode="External"/><Relationship Id="rId2" Type="http://schemas.openxmlformats.org/officeDocument/2006/relationships/hyperlink" Target="https://www.youtube.com/watch?v=wNRlmCHL7Xk" TargetMode="External"/><Relationship Id="rId1" Type="http://schemas.openxmlformats.org/officeDocument/2006/relationships/slideLayout" Target="../slideLayouts/slideLayout17.xml"/><Relationship Id="rId6" Type="http://schemas.openxmlformats.org/officeDocument/2006/relationships/hyperlink" Target="https://www.youtube.com/watch?v=457C1mBIUXc" TargetMode="External"/><Relationship Id="rId5" Type="http://schemas.openxmlformats.org/officeDocument/2006/relationships/hyperlink" Target="https://www.youtube.com/watch?v=3GOgp_HX4JQ&amp;t=19s" TargetMode="External"/><Relationship Id="rId4" Type="http://schemas.openxmlformats.org/officeDocument/2006/relationships/hyperlink" Target="https://www.youtube.com/watch?v=O_0pglA201U"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hyperlink" Target="https://www.youtube.com/watch?v=egW9IEzRP2Q" TargetMode="Externa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3.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F926004F-598E-2D49-66A2-48AE5DF81FCE}"/>
              </a:ext>
            </a:extLst>
          </p:cNvPr>
          <p:cNvSpPr txBox="1">
            <a:spLocks/>
          </p:cNvSpPr>
          <p:nvPr/>
        </p:nvSpPr>
        <p:spPr>
          <a:xfrm>
            <a:off x="695325" y="6253672"/>
            <a:ext cx="3462148" cy="270953"/>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2"/>
                </a:solidFill>
              </a:rPr>
              <a:t>July 2024  | Grounds C</a:t>
            </a:r>
            <a:endParaRPr lang="en-US" sz="1400" b="0" dirty="0">
              <a:solidFill>
                <a:schemeClr val="tx2"/>
              </a:solidFill>
            </a:endParaRPr>
          </a:p>
        </p:txBody>
      </p:sp>
      <p:sp>
        <p:nvSpPr>
          <p:cNvPr id="4" name="Title 4">
            <a:extLst>
              <a:ext uri="{FF2B5EF4-FFF2-40B4-BE49-F238E27FC236}">
                <a16:creationId xmlns:a16="http://schemas.microsoft.com/office/drawing/2014/main" id="{E6236E6A-CCCE-7112-3252-C9071F5F7AD5}"/>
              </a:ext>
            </a:extLst>
          </p:cNvPr>
          <p:cNvSpPr txBox="1">
            <a:spLocks/>
          </p:cNvSpPr>
          <p:nvPr/>
        </p:nvSpPr>
        <p:spPr>
          <a:xfrm>
            <a:off x="695325" y="5684965"/>
            <a:ext cx="8537507" cy="44437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ts val="4000"/>
              </a:lnSpc>
            </a:pPr>
            <a:r>
              <a:rPr lang="en-US" sz="2400" dirty="0"/>
              <a:t>HLTWHS001 Participate in workplace health &amp; safety</a:t>
            </a:r>
          </a:p>
        </p:txBody>
      </p:sp>
    </p:spTree>
    <p:extLst>
      <p:ext uri="{BB962C8B-B14F-4D97-AF65-F5344CB8AC3E}">
        <p14:creationId xmlns:p14="http://schemas.microsoft.com/office/powerpoint/2010/main" val="2754149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B1DE332-445B-1660-B035-15FFE7709AB3}"/>
              </a:ext>
            </a:extLst>
          </p:cNvPr>
          <p:cNvSpPr>
            <a:spLocks noGrp="1" noChangeArrowheads="1"/>
          </p:cNvSpPr>
          <p:nvPr>
            <p:ph type="title"/>
          </p:nvPr>
        </p:nvSpPr>
        <p:spPr>
          <a:xfrm>
            <a:off x="841058" y="1197730"/>
            <a:ext cx="7620000" cy="609600"/>
          </a:xfrm>
        </p:spPr>
        <p:txBody>
          <a:bodyPr/>
          <a:lstStyle/>
          <a:p>
            <a:pPr algn="ctr"/>
            <a:r>
              <a:rPr lang="en-AU" altLang="en-US" sz="2800" b="0" dirty="0">
                <a:solidFill>
                  <a:srgbClr val="0070C0"/>
                </a:solidFill>
              </a:rPr>
              <a:t>What does the WHS Act do?</a:t>
            </a:r>
            <a:br>
              <a:rPr lang="en-AU" altLang="en-US" sz="2800" b="0" dirty="0">
                <a:solidFill>
                  <a:srgbClr val="0070C0"/>
                </a:solidFill>
              </a:rPr>
            </a:br>
            <a:endParaRPr lang="en-AU" altLang="en-US" sz="2800" b="0" dirty="0">
              <a:solidFill>
                <a:srgbClr val="0070C0"/>
              </a:solidFill>
            </a:endParaRPr>
          </a:p>
        </p:txBody>
      </p:sp>
      <p:sp>
        <p:nvSpPr>
          <p:cNvPr id="3" name="Content Placeholder 2">
            <a:extLst>
              <a:ext uri="{FF2B5EF4-FFF2-40B4-BE49-F238E27FC236}">
                <a16:creationId xmlns:a16="http://schemas.microsoft.com/office/drawing/2014/main" id="{370238A0-7DCF-161E-C856-96ED40A9D5A0}"/>
              </a:ext>
            </a:extLst>
          </p:cNvPr>
          <p:cNvSpPr>
            <a:spLocks noGrp="1"/>
          </p:cNvSpPr>
          <p:nvPr>
            <p:ph idx="1"/>
          </p:nvPr>
        </p:nvSpPr>
        <p:spPr>
          <a:xfrm>
            <a:off x="704336" y="2773450"/>
            <a:ext cx="10552670" cy="3017837"/>
          </a:xfrm>
        </p:spPr>
        <p:txBody>
          <a:bodyPr/>
          <a:lstStyle/>
          <a:p>
            <a:pPr marL="457200" indent="-457200">
              <a:defRPr/>
            </a:pPr>
            <a:r>
              <a:rPr lang="en-AU" altLang="en-US" sz="2400" dirty="0"/>
              <a:t>Provide effective compliance and enforcement measures</a:t>
            </a:r>
          </a:p>
          <a:p>
            <a:pPr marL="0" indent="0">
              <a:defRPr/>
            </a:pPr>
            <a:endParaRPr lang="en-AU" altLang="en-US" sz="2400" dirty="0"/>
          </a:p>
          <a:p>
            <a:pPr marL="457200" indent="-457200">
              <a:defRPr/>
            </a:pPr>
            <a:r>
              <a:rPr lang="en-AU" altLang="en-US" sz="2400" dirty="0"/>
              <a:t>Deliver continuous improvement and progressively higher standards of WHS, Health includes Psychological as well as physical health</a:t>
            </a:r>
          </a:p>
          <a:p>
            <a:pPr>
              <a:defRPr/>
            </a:pPr>
            <a:endParaRPr lang="en-AU"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5143B082-6F65-5F7F-CB12-6F425AF1320B}"/>
              </a:ext>
            </a:extLst>
          </p:cNvPr>
          <p:cNvSpPr>
            <a:spLocks noGrp="1" noChangeArrowheads="1"/>
          </p:cNvSpPr>
          <p:nvPr>
            <p:ph type="title"/>
          </p:nvPr>
        </p:nvSpPr>
        <p:spPr>
          <a:xfrm>
            <a:off x="239713" y="346075"/>
            <a:ext cx="7772400" cy="865188"/>
          </a:xfrm>
        </p:spPr>
        <p:txBody>
          <a:bodyPr/>
          <a:lstStyle/>
          <a:p>
            <a:pPr algn="ctr" eaLnBrk="1" hangingPunct="1"/>
            <a:r>
              <a:rPr lang="en-AU" altLang="en-US" sz="2800" b="0" dirty="0">
                <a:solidFill>
                  <a:srgbClr val="0070C0"/>
                </a:solidFill>
              </a:rPr>
              <a:t>Contribute to safe practices in the workplace </a:t>
            </a:r>
          </a:p>
        </p:txBody>
      </p:sp>
      <p:sp>
        <p:nvSpPr>
          <p:cNvPr id="5" name="Content Placeholder 2">
            <a:extLst>
              <a:ext uri="{FF2B5EF4-FFF2-40B4-BE49-F238E27FC236}">
                <a16:creationId xmlns:a16="http://schemas.microsoft.com/office/drawing/2014/main" id="{2F9C2207-1061-4D62-6208-3D8D1574E0A9}"/>
              </a:ext>
            </a:extLst>
          </p:cNvPr>
          <p:cNvSpPr>
            <a:spLocks noGrp="1" noChangeArrowheads="1"/>
          </p:cNvSpPr>
          <p:nvPr>
            <p:ph idx="1"/>
          </p:nvPr>
        </p:nvSpPr>
        <p:spPr>
          <a:xfrm>
            <a:off x="774700" y="1211263"/>
            <a:ext cx="10337800" cy="4748212"/>
          </a:xfrm>
        </p:spPr>
        <p:txBody>
          <a:bodyPr/>
          <a:lstStyle/>
          <a:p>
            <a:pPr>
              <a:buFontTx/>
              <a:buChar char="•"/>
            </a:pPr>
            <a:r>
              <a:rPr lang="en-AU" altLang="en-US" sz="2400" dirty="0"/>
              <a:t>Participate and contribute</a:t>
            </a:r>
          </a:p>
          <a:p>
            <a:pPr>
              <a:buFontTx/>
              <a:buChar char="•"/>
            </a:pPr>
            <a:endParaRPr lang="en-AU" altLang="en-US" sz="2400" dirty="0"/>
          </a:p>
          <a:p>
            <a:pPr>
              <a:buFontTx/>
              <a:buChar char="•"/>
            </a:pPr>
            <a:r>
              <a:rPr lang="en-AU" altLang="en-US" sz="2400" dirty="0"/>
              <a:t>When you participate and contribute, more effective and successful WHS is achieved</a:t>
            </a:r>
          </a:p>
          <a:p>
            <a:pPr>
              <a:buFontTx/>
              <a:buChar char="•"/>
            </a:pPr>
            <a:endParaRPr lang="en-AU" altLang="en-US" sz="2400" dirty="0"/>
          </a:p>
          <a:p>
            <a:pPr>
              <a:buFontTx/>
              <a:buChar char="•"/>
            </a:pPr>
            <a:r>
              <a:rPr lang="en-AU" altLang="en-US" sz="2400" dirty="0"/>
              <a:t>Consultation with workers is also required in the WHS Act</a:t>
            </a:r>
          </a:p>
          <a:p>
            <a:pPr>
              <a:buFontTx/>
              <a:buChar char="•"/>
            </a:pPr>
            <a:endParaRPr lang="en-AU" altLang="en-US" sz="2400" dirty="0"/>
          </a:p>
          <a:p>
            <a:pPr>
              <a:buFontTx/>
              <a:buChar char="•"/>
            </a:pPr>
            <a:r>
              <a:rPr lang="en-AU" altLang="en-US" sz="2400" dirty="0"/>
              <a:t>Opportunities can be formal or informal, e.g.: </a:t>
            </a:r>
          </a:p>
          <a:p>
            <a:pPr marL="800100" lvl="1" indent="-342900">
              <a:buFont typeface="Wingdings" panose="05000000000000000000" pitchFamily="2" charset="2"/>
              <a:buChar char="Ø"/>
            </a:pPr>
            <a:r>
              <a:rPr lang="en-AU" altLang="en-US" sz="2000" dirty="0"/>
              <a:t>Induction and training</a:t>
            </a:r>
          </a:p>
          <a:p>
            <a:pPr marL="800100" lvl="1" indent="-342900">
              <a:buFont typeface="Wingdings" panose="05000000000000000000" pitchFamily="2" charset="2"/>
              <a:buChar char="Ø"/>
            </a:pPr>
            <a:r>
              <a:rPr lang="en-AU" altLang="en-US" sz="2000" dirty="0"/>
              <a:t>Debriefing and discussions </a:t>
            </a:r>
          </a:p>
          <a:p>
            <a:pPr marL="800100" lvl="1" indent="-342900">
              <a:buFont typeface="Wingdings" panose="05000000000000000000" pitchFamily="2" charset="2"/>
              <a:buChar char="Ø"/>
            </a:pPr>
            <a:r>
              <a:rPr lang="en-AU" altLang="en-US" sz="2000" dirty="0"/>
              <a:t>Meetings </a:t>
            </a:r>
          </a:p>
          <a:p>
            <a:pPr marL="800100" lvl="1" indent="-342900">
              <a:buFont typeface="Wingdings" panose="05000000000000000000" pitchFamily="2" charset="2"/>
              <a:buChar char="Ø"/>
            </a:pPr>
            <a:r>
              <a:rPr lang="en-AU" altLang="en-US" sz="2000" dirty="0"/>
              <a:t>Inspections and audits</a:t>
            </a:r>
          </a:p>
          <a:p>
            <a:pPr marL="800100" lvl="1" indent="-342900">
              <a:buFont typeface="Wingdings" panose="05000000000000000000" pitchFamily="2" charset="2"/>
              <a:buChar char="Ø"/>
            </a:pPr>
            <a:r>
              <a:rPr lang="en-AU" altLang="en-US" sz="2000" dirty="0"/>
              <a:t>Being a safety rep or committee member.</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fade">
                                      <p:cBhvr>
                                        <p:cTn id="37" dur="500"/>
                                        <p:tgtEl>
                                          <p:spTgt spid="5">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500"/>
                                        <p:tgtEl>
                                          <p:spTgt spid="5">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animEffect transition="in" filter="fade">
                                      <p:cBhvr>
                                        <p:cTn id="4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2ED14CE4-D67E-6B46-A951-083F630E1FC1}"/>
              </a:ext>
            </a:extLst>
          </p:cNvPr>
          <p:cNvSpPr>
            <a:spLocks noGrp="1" noChangeArrowheads="1"/>
          </p:cNvSpPr>
          <p:nvPr>
            <p:ph type="title"/>
          </p:nvPr>
        </p:nvSpPr>
        <p:spPr>
          <a:xfrm>
            <a:off x="-354012" y="319088"/>
            <a:ext cx="7772400" cy="863600"/>
          </a:xfrm>
        </p:spPr>
        <p:txBody>
          <a:bodyPr/>
          <a:lstStyle/>
          <a:p>
            <a:pPr algn="ctr" eaLnBrk="1" hangingPunct="1"/>
            <a:r>
              <a:rPr lang="en-AU" altLang="en-US" sz="2800" b="0" dirty="0">
                <a:solidFill>
                  <a:srgbClr val="0070C0"/>
                </a:solidFill>
              </a:rPr>
              <a:t>Implement safe work practices  </a:t>
            </a:r>
          </a:p>
        </p:txBody>
      </p:sp>
      <p:sp>
        <p:nvSpPr>
          <p:cNvPr id="5" name="Content Placeholder 2">
            <a:extLst>
              <a:ext uri="{FF2B5EF4-FFF2-40B4-BE49-F238E27FC236}">
                <a16:creationId xmlns:a16="http://schemas.microsoft.com/office/drawing/2014/main" id="{1EC3F545-5AFE-0FE9-41DC-40E68B3AD443}"/>
              </a:ext>
            </a:extLst>
          </p:cNvPr>
          <p:cNvSpPr>
            <a:spLocks noGrp="1" noChangeArrowheads="1"/>
          </p:cNvSpPr>
          <p:nvPr>
            <p:ph idx="1"/>
          </p:nvPr>
        </p:nvSpPr>
        <p:spPr>
          <a:xfrm>
            <a:off x="400050" y="1771650"/>
            <a:ext cx="4032250" cy="2879725"/>
          </a:xfrm>
        </p:spPr>
        <p:txBody>
          <a:bodyPr/>
          <a:lstStyle/>
          <a:p>
            <a:pPr>
              <a:buFontTx/>
              <a:buChar char="•"/>
            </a:pPr>
            <a:r>
              <a:rPr lang="en-AU" altLang="en-US" sz="2000" dirty="0"/>
              <a:t>Safety signage </a:t>
            </a:r>
          </a:p>
          <a:p>
            <a:pPr>
              <a:buFontTx/>
              <a:buChar char="•"/>
            </a:pPr>
            <a:r>
              <a:rPr lang="en-AU" altLang="en-US" sz="2000" dirty="0"/>
              <a:t>Prohibition</a:t>
            </a:r>
          </a:p>
          <a:p>
            <a:pPr>
              <a:buFontTx/>
              <a:buChar char="•"/>
            </a:pPr>
            <a:r>
              <a:rPr lang="en-AU" altLang="en-US" sz="2000" dirty="0"/>
              <a:t>Mandatory use</a:t>
            </a:r>
          </a:p>
          <a:p>
            <a:pPr>
              <a:buFontTx/>
              <a:buChar char="•"/>
            </a:pPr>
            <a:r>
              <a:rPr lang="en-AU" altLang="en-US" sz="2000" dirty="0"/>
              <a:t>Hazard warnings</a:t>
            </a:r>
          </a:p>
          <a:p>
            <a:pPr>
              <a:buFontTx/>
              <a:buChar char="•"/>
            </a:pPr>
            <a:r>
              <a:rPr lang="en-AU" altLang="en-US" sz="2000" dirty="0"/>
              <a:t>Emergency information </a:t>
            </a:r>
          </a:p>
          <a:p>
            <a:pPr>
              <a:buFontTx/>
              <a:buChar char="•"/>
            </a:pPr>
            <a:r>
              <a:rPr lang="en-AU" altLang="en-US" sz="2000" dirty="0"/>
              <a:t>Fire safety/equipment </a:t>
            </a:r>
          </a:p>
          <a:p>
            <a:pPr>
              <a:buFontTx/>
              <a:buChar char="•"/>
            </a:pPr>
            <a:r>
              <a:rPr lang="en-AU" altLang="en-US" sz="2000" dirty="0"/>
              <a:t>Danger.  </a:t>
            </a:r>
          </a:p>
        </p:txBody>
      </p:sp>
      <p:pic>
        <p:nvPicPr>
          <p:cNvPr id="140293" name="Picture 2">
            <a:extLst>
              <a:ext uri="{FF2B5EF4-FFF2-40B4-BE49-F238E27FC236}">
                <a16:creationId xmlns:a16="http://schemas.microsoft.com/office/drawing/2014/main" id="{D74F2E0B-1A3B-8FE2-0898-254A0D0E5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30" r="861" b="10648"/>
          <a:stretch>
            <a:fillRect/>
          </a:stretch>
        </p:blipFill>
        <p:spPr bwMode="auto">
          <a:xfrm>
            <a:off x="5232401" y="1125538"/>
            <a:ext cx="5192713"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4" name="Picture 3">
            <a:extLst>
              <a:ext uri="{FF2B5EF4-FFF2-40B4-BE49-F238E27FC236}">
                <a16:creationId xmlns:a16="http://schemas.microsoft.com/office/drawing/2014/main" id="{EB90508D-F1A9-3C0C-3F60-183D288CC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45" r="1723"/>
          <a:stretch>
            <a:fillRect/>
          </a:stretch>
        </p:blipFill>
        <p:spPr bwMode="auto">
          <a:xfrm>
            <a:off x="5232401" y="2819400"/>
            <a:ext cx="5192713"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4BA04828-5C11-3F4E-2C3D-2817F2339BDE}"/>
              </a:ext>
            </a:extLst>
          </p:cNvPr>
          <p:cNvSpPr>
            <a:spLocks noGrp="1" noChangeArrowheads="1"/>
          </p:cNvSpPr>
          <p:nvPr>
            <p:ph type="title"/>
          </p:nvPr>
        </p:nvSpPr>
        <p:spPr>
          <a:xfrm>
            <a:off x="-544512" y="354013"/>
            <a:ext cx="7772400" cy="863600"/>
          </a:xfrm>
        </p:spPr>
        <p:txBody>
          <a:bodyPr/>
          <a:lstStyle/>
          <a:p>
            <a:pPr algn="ctr" eaLnBrk="1" hangingPunct="1"/>
            <a:r>
              <a:rPr lang="en-AU" altLang="en-US" sz="2800" b="0" dirty="0">
                <a:solidFill>
                  <a:srgbClr val="0070C0"/>
                </a:solidFill>
              </a:rPr>
              <a:t>Implement safe work practices  </a:t>
            </a:r>
          </a:p>
        </p:txBody>
      </p:sp>
      <p:sp>
        <p:nvSpPr>
          <p:cNvPr id="5" name="Content Placeholder 2">
            <a:extLst>
              <a:ext uri="{FF2B5EF4-FFF2-40B4-BE49-F238E27FC236}">
                <a16:creationId xmlns:a16="http://schemas.microsoft.com/office/drawing/2014/main" id="{CCE34719-AA44-356D-64E6-4D5F9C133618}"/>
              </a:ext>
            </a:extLst>
          </p:cNvPr>
          <p:cNvSpPr>
            <a:spLocks noGrp="1"/>
          </p:cNvSpPr>
          <p:nvPr>
            <p:ph idx="1"/>
          </p:nvPr>
        </p:nvSpPr>
        <p:spPr>
          <a:xfrm>
            <a:off x="927100" y="1125538"/>
            <a:ext cx="9766299" cy="5111750"/>
          </a:xfrm>
        </p:spPr>
        <p:txBody>
          <a:bodyPr>
            <a:noAutofit/>
          </a:bodyPr>
          <a:lstStyle/>
          <a:p>
            <a:pPr marL="0" indent="0">
              <a:defRPr/>
            </a:pPr>
            <a:r>
              <a:rPr lang="en-AU" sz="2400" dirty="0"/>
              <a:t>Safe housekeeping practices </a:t>
            </a:r>
          </a:p>
          <a:p>
            <a:pPr marL="0" indent="0">
              <a:defRPr/>
            </a:pPr>
            <a:endParaRPr lang="en-AU" sz="2400" dirty="0"/>
          </a:p>
          <a:p>
            <a:pPr>
              <a:buFont typeface="Arial" panose="020B0604020202020204" pitchFamily="34" charset="0"/>
              <a:buChar char="•"/>
              <a:defRPr/>
            </a:pPr>
            <a:r>
              <a:rPr lang="en-AU" sz="2400" dirty="0"/>
              <a:t>This is about keeping a clear, tidy and clean work area in which to perform your tasks </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It is about your responsibilities for your own safety and that of others</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This includes:</a:t>
            </a:r>
          </a:p>
          <a:p>
            <a:pPr marL="800100" lvl="1" indent="-342900">
              <a:buFont typeface="Wingdings" panose="05000000000000000000" pitchFamily="2" charset="2"/>
              <a:buChar char="Ø"/>
              <a:defRPr/>
            </a:pPr>
            <a:r>
              <a:rPr lang="en-AU" sz="2000" dirty="0"/>
              <a:t>Maintaining equipment and using it per instructions</a:t>
            </a:r>
          </a:p>
          <a:p>
            <a:pPr marL="800100" lvl="1" indent="-342900">
              <a:buFont typeface="Wingdings" panose="05000000000000000000" pitchFamily="2" charset="2"/>
              <a:buChar char="Ø"/>
              <a:defRPr/>
            </a:pPr>
            <a:r>
              <a:rPr lang="en-AU" sz="2000" dirty="0"/>
              <a:t>Cleaning and storing equipment per instructions </a:t>
            </a:r>
          </a:p>
          <a:p>
            <a:pPr marL="800100" lvl="1" indent="-342900">
              <a:buFont typeface="Wingdings" panose="05000000000000000000" pitchFamily="2" charset="2"/>
              <a:buChar char="Ø"/>
              <a:defRPr/>
            </a:pPr>
            <a:r>
              <a:rPr lang="en-AU" sz="2000" dirty="0"/>
              <a:t>Keeping walkways and exits clear</a:t>
            </a:r>
          </a:p>
          <a:p>
            <a:pPr marL="800100" lvl="1" indent="-342900">
              <a:buFont typeface="Wingdings" panose="05000000000000000000" pitchFamily="2" charset="2"/>
              <a:buChar char="Ø"/>
              <a:defRPr/>
            </a:pPr>
            <a:r>
              <a:rPr lang="en-AU" sz="2000" dirty="0"/>
              <a:t>Following training and observing signs.</a:t>
            </a:r>
          </a:p>
          <a:p>
            <a:pPr lvl="1">
              <a:buFont typeface="Times" pitchFamily="1" charset="0"/>
              <a:buNone/>
              <a:defRPr/>
            </a:pPr>
            <a:endParaRPr lang="en-AU" sz="2000" dirty="0"/>
          </a:p>
          <a:p>
            <a:pPr>
              <a:defRPr/>
            </a:pPr>
            <a:endParaRPr lang="en-AU" sz="2400" dirty="0"/>
          </a:p>
          <a:p>
            <a:pPr>
              <a:defRPr/>
            </a:pPr>
            <a:endParaRPr lang="en-AU"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animEffect transition="in" filter="fade">
                                      <p:cBhvr>
                                        <p:cTn id="37" dur="500"/>
                                        <p:tgtEl>
                                          <p:spTgt spid="5">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a:extLst>
              <a:ext uri="{FF2B5EF4-FFF2-40B4-BE49-F238E27FC236}">
                <a16:creationId xmlns:a16="http://schemas.microsoft.com/office/drawing/2014/main" id="{87EB5DFD-E6E2-EFF8-8EAE-C0D60C470828}"/>
              </a:ext>
            </a:extLst>
          </p:cNvPr>
          <p:cNvSpPr>
            <a:spLocks noGrp="1" noChangeArrowheads="1"/>
          </p:cNvSpPr>
          <p:nvPr>
            <p:ph type="title"/>
          </p:nvPr>
        </p:nvSpPr>
        <p:spPr>
          <a:xfrm>
            <a:off x="-392112" y="460375"/>
            <a:ext cx="7620000" cy="609600"/>
          </a:xfrm>
        </p:spPr>
        <p:txBody>
          <a:bodyPr/>
          <a:lstStyle/>
          <a:p>
            <a:pPr algn="ctr"/>
            <a:r>
              <a:rPr lang="en-AU" altLang="en-US" sz="2800" b="0" dirty="0">
                <a:solidFill>
                  <a:srgbClr val="0070C0"/>
                </a:solidFill>
              </a:rPr>
              <a:t>Dangerous Good Classification</a:t>
            </a:r>
          </a:p>
        </p:txBody>
      </p:sp>
      <p:sp>
        <p:nvSpPr>
          <p:cNvPr id="3" name="Content Placeholder 2">
            <a:extLst>
              <a:ext uri="{FF2B5EF4-FFF2-40B4-BE49-F238E27FC236}">
                <a16:creationId xmlns:a16="http://schemas.microsoft.com/office/drawing/2014/main" id="{4C571ADC-03AA-0E24-BAA4-E1BFF58AA2A4}"/>
              </a:ext>
            </a:extLst>
          </p:cNvPr>
          <p:cNvSpPr>
            <a:spLocks noGrp="1"/>
          </p:cNvSpPr>
          <p:nvPr>
            <p:ph idx="1"/>
          </p:nvPr>
        </p:nvSpPr>
        <p:spPr>
          <a:xfrm>
            <a:off x="954089" y="1666875"/>
            <a:ext cx="7921625" cy="2514600"/>
          </a:xfrm>
        </p:spPr>
        <p:txBody>
          <a:bodyPr/>
          <a:lstStyle/>
          <a:p>
            <a:pPr marL="0" indent="0">
              <a:buNone/>
              <a:defRPr/>
            </a:pPr>
            <a:r>
              <a:rPr lang="en-AU" b="0" dirty="0">
                <a:solidFill>
                  <a:schemeClr val="tx2"/>
                </a:solidFill>
              </a:rPr>
              <a:t>Dangerous Goods are substances that are</a:t>
            </a:r>
          </a:p>
          <a:p>
            <a:pPr>
              <a:defRPr/>
            </a:pPr>
            <a:r>
              <a:rPr lang="en-AU" b="0" dirty="0">
                <a:solidFill>
                  <a:schemeClr val="tx2"/>
                </a:solidFill>
              </a:rPr>
              <a:t> </a:t>
            </a:r>
          </a:p>
          <a:p>
            <a:pPr>
              <a:buFont typeface="Wingdings" pitchFamily="2" charset="2"/>
              <a:buChar char="Ø"/>
              <a:defRPr/>
            </a:pPr>
            <a:r>
              <a:rPr lang="en-AU" b="0" dirty="0">
                <a:solidFill>
                  <a:schemeClr val="tx2"/>
                </a:solidFill>
              </a:rPr>
              <a:t>Corrosive </a:t>
            </a:r>
          </a:p>
          <a:p>
            <a:pPr>
              <a:buFont typeface="Wingdings" pitchFamily="2" charset="2"/>
              <a:buChar char="Ø"/>
              <a:defRPr/>
            </a:pPr>
            <a:r>
              <a:rPr lang="en-AU" b="0" dirty="0">
                <a:solidFill>
                  <a:schemeClr val="tx2"/>
                </a:solidFill>
              </a:rPr>
              <a:t>Flammable </a:t>
            </a:r>
          </a:p>
          <a:p>
            <a:pPr>
              <a:buFont typeface="Wingdings" pitchFamily="2" charset="2"/>
              <a:buChar char="Ø"/>
              <a:defRPr/>
            </a:pPr>
            <a:r>
              <a:rPr lang="en-AU" b="0" dirty="0">
                <a:solidFill>
                  <a:schemeClr val="tx2"/>
                </a:solidFill>
              </a:rPr>
              <a:t>Explosive </a:t>
            </a:r>
          </a:p>
          <a:p>
            <a:pPr>
              <a:buFont typeface="Wingdings" pitchFamily="2" charset="2"/>
              <a:buChar char="Ø"/>
              <a:defRPr/>
            </a:pPr>
            <a:r>
              <a:rPr lang="en-AU" b="0" dirty="0">
                <a:solidFill>
                  <a:schemeClr val="tx2"/>
                </a:solidFill>
              </a:rPr>
              <a:t>Spontaneously combustible</a:t>
            </a:r>
          </a:p>
          <a:p>
            <a:pPr>
              <a:buFont typeface="Wingdings" pitchFamily="2" charset="2"/>
              <a:buChar char="Ø"/>
              <a:defRPr/>
            </a:pPr>
            <a:r>
              <a:rPr lang="en-AU" b="0" dirty="0">
                <a:solidFill>
                  <a:schemeClr val="tx2"/>
                </a:solidFill>
              </a:rPr>
              <a:t>Toxic, and oxidising  </a:t>
            </a:r>
          </a:p>
          <a:p>
            <a:pPr>
              <a:buFont typeface="Wingdings" pitchFamily="2" charset="2"/>
              <a:buChar char="Ø"/>
              <a:defRPr/>
            </a:pPr>
            <a:r>
              <a:rPr lang="en-AU" b="0" dirty="0">
                <a:solidFill>
                  <a:schemeClr val="tx2"/>
                </a:solidFill>
              </a:rPr>
              <a:t>Water reactive </a:t>
            </a:r>
          </a:p>
          <a:p>
            <a:pPr>
              <a:defRPr/>
            </a:pPr>
            <a:endParaRPr lang="en-AU" b="0" dirty="0">
              <a:solidFill>
                <a:schemeClr val="tx2"/>
              </a:solidFill>
            </a:endParaRPr>
          </a:p>
          <a:p>
            <a:pPr>
              <a:defRPr/>
            </a:pPr>
            <a:r>
              <a:rPr lang="en-AU" b="0" dirty="0">
                <a:solidFill>
                  <a:schemeClr val="tx2"/>
                </a:solidFill>
              </a:rPr>
              <a:t>These goods can be deadly and can seriously damage property and the environment</a:t>
            </a:r>
            <a:r>
              <a:rPr lang="en-AU" dirty="0"/>
              <a:t>.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3780D97B-2D6E-898C-DA85-F8D45B525B3A}"/>
              </a:ext>
            </a:extLst>
          </p:cNvPr>
          <p:cNvSpPr>
            <a:spLocks noGrp="1" noChangeArrowheads="1"/>
          </p:cNvSpPr>
          <p:nvPr>
            <p:ph type="title"/>
          </p:nvPr>
        </p:nvSpPr>
        <p:spPr>
          <a:xfrm>
            <a:off x="-687387" y="482600"/>
            <a:ext cx="7620000" cy="609600"/>
          </a:xfrm>
        </p:spPr>
        <p:txBody>
          <a:bodyPr/>
          <a:lstStyle/>
          <a:p>
            <a:pPr algn="ctr"/>
            <a:r>
              <a:rPr lang="en-AU" altLang="en-US" sz="2800" b="0" dirty="0">
                <a:solidFill>
                  <a:srgbClr val="0070C0"/>
                </a:solidFill>
              </a:rPr>
              <a:t>Classes of Dangerous Goods</a:t>
            </a:r>
            <a:br>
              <a:rPr lang="en-US" altLang="en-US" sz="2800" b="0" dirty="0">
                <a:solidFill>
                  <a:srgbClr val="0070C0"/>
                </a:solidFill>
              </a:rPr>
            </a:br>
            <a:endParaRPr lang="en-AU" altLang="en-US" sz="2800" b="0" dirty="0">
              <a:solidFill>
                <a:srgbClr val="0070C0"/>
              </a:solidFill>
            </a:endParaRPr>
          </a:p>
        </p:txBody>
      </p:sp>
      <p:sp>
        <p:nvSpPr>
          <p:cNvPr id="145411" name="Content Placeholder 2">
            <a:extLst>
              <a:ext uri="{FF2B5EF4-FFF2-40B4-BE49-F238E27FC236}">
                <a16:creationId xmlns:a16="http://schemas.microsoft.com/office/drawing/2014/main" id="{66D84D3F-CB3C-753A-EFB0-EC662C456B75}"/>
              </a:ext>
            </a:extLst>
          </p:cNvPr>
          <p:cNvSpPr>
            <a:spLocks noGrp="1" noChangeArrowheads="1"/>
          </p:cNvSpPr>
          <p:nvPr>
            <p:ph idx="1"/>
          </p:nvPr>
        </p:nvSpPr>
        <p:spPr>
          <a:xfrm>
            <a:off x="950913" y="1550988"/>
            <a:ext cx="7315200" cy="4824412"/>
          </a:xfrm>
        </p:spPr>
        <p:txBody>
          <a:bodyPr/>
          <a:lstStyle/>
          <a:p>
            <a:pPr marL="0" indent="0" algn="ctr">
              <a:buNone/>
            </a:pPr>
            <a:r>
              <a:rPr lang="en-AU" altLang="en-US" sz="2000" dirty="0"/>
              <a:t>	</a:t>
            </a:r>
          </a:p>
          <a:p>
            <a:pPr algn="ctr"/>
            <a:endParaRPr lang="en-AU" altLang="en-US" sz="2000" dirty="0"/>
          </a:p>
          <a:p>
            <a:pPr marL="0" indent="0" algn="ctr">
              <a:buNone/>
            </a:pPr>
            <a:r>
              <a:rPr lang="en-AU" altLang="en-US" sz="3200" dirty="0"/>
              <a:t>Each substance or article of Dangerous Goods named in the Code is assigned to a particular Class relating to its primary hazardous property. </a:t>
            </a:r>
          </a:p>
          <a:p>
            <a:endParaRPr lang="en-AU" altLang="en-US" sz="2000" dirty="0"/>
          </a:p>
          <a:p>
            <a:endParaRPr lang="en-AU" altLang="en-US" sz="2000" dirty="0"/>
          </a:p>
          <a:p>
            <a:endParaRPr lang="en-AU" altLang="en-US" sz="2000" dirty="0"/>
          </a:p>
          <a:p>
            <a:r>
              <a:rPr lang="en-AU" altLang="en-US" sz="2000" dirty="0"/>
              <a:t>The Classes are as follows:</a:t>
            </a:r>
            <a:endParaRPr lang="en-US" altLang="en-US" sz="2000" dirty="0"/>
          </a:p>
          <a:p>
            <a:endParaRPr lang="en-AU" alt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4">
            <a:extLst>
              <a:ext uri="{FF2B5EF4-FFF2-40B4-BE49-F238E27FC236}">
                <a16:creationId xmlns:a16="http://schemas.microsoft.com/office/drawing/2014/main" id="{6811176C-0D05-261C-141C-B6E9568BE014}"/>
              </a:ext>
            </a:extLst>
          </p:cNvPr>
          <p:cNvSpPr>
            <a:spLocks noGrp="1" noChangeArrowheads="1"/>
          </p:cNvSpPr>
          <p:nvPr>
            <p:ph type="title"/>
          </p:nvPr>
        </p:nvSpPr>
        <p:spPr>
          <a:xfrm>
            <a:off x="2208213" y="404813"/>
            <a:ext cx="7620000" cy="609600"/>
          </a:xfrm>
        </p:spPr>
        <p:txBody>
          <a:bodyPr/>
          <a:lstStyle/>
          <a:p>
            <a:pPr algn="ctr"/>
            <a:r>
              <a:rPr lang="en-AU" altLang="en-US" sz="2800" b="0">
                <a:solidFill>
                  <a:srgbClr val="0070C0"/>
                </a:solidFill>
              </a:rPr>
              <a:t>Classes of Dangerous Goods</a:t>
            </a:r>
            <a:br>
              <a:rPr lang="en-US" altLang="en-US" sz="2800" b="0">
                <a:solidFill>
                  <a:srgbClr val="0070C0"/>
                </a:solidFill>
              </a:rPr>
            </a:br>
            <a:endParaRPr lang="en-AU" altLang="en-US" sz="2800" b="0">
              <a:solidFill>
                <a:srgbClr val="0070C0"/>
              </a:solidFill>
            </a:endParaRPr>
          </a:p>
        </p:txBody>
      </p:sp>
      <p:sp>
        <p:nvSpPr>
          <p:cNvPr id="146435" name="Content Placeholder 2">
            <a:extLst>
              <a:ext uri="{FF2B5EF4-FFF2-40B4-BE49-F238E27FC236}">
                <a16:creationId xmlns:a16="http://schemas.microsoft.com/office/drawing/2014/main" id="{5871039E-88EE-7724-6BE6-6D507395F632}"/>
              </a:ext>
            </a:extLst>
          </p:cNvPr>
          <p:cNvSpPr>
            <a:spLocks noGrp="1" noChangeArrowheads="1"/>
          </p:cNvSpPr>
          <p:nvPr>
            <p:ph sz="half" idx="1"/>
          </p:nvPr>
        </p:nvSpPr>
        <p:spPr>
          <a:xfrm>
            <a:off x="1847850" y="1412875"/>
            <a:ext cx="3024188" cy="503238"/>
          </a:xfrm>
        </p:spPr>
        <p:txBody>
          <a:bodyPr/>
          <a:lstStyle/>
          <a:p>
            <a:pPr marL="0" indent="0"/>
            <a:r>
              <a:rPr lang="en-AU" altLang="en-US" sz="2000">
                <a:latin typeface="Calibri" panose="020F0502020204030204" pitchFamily="34" charset="0"/>
              </a:rPr>
              <a:t>Class 1: Explosives</a:t>
            </a:r>
            <a:endParaRPr lang="en-US" altLang="en-US" sz="2000">
              <a:latin typeface="Calibri" panose="020F0502020204030204" pitchFamily="34" charset="0"/>
            </a:endParaRPr>
          </a:p>
          <a:p>
            <a:pPr marL="0" indent="0"/>
            <a:endParaRPr lang="en-AU" altLang="en-US"/>
          </a:p>
        </p:txBody>
      </p:sp>
      <p:pic>
        <p:nvPicPr>
          <p:cNvPr id="146436" name="Picture 3">
            <a:extLst>
              <a:ext uri="{FF2B5EF4-FFF2-40B4-BE49-F238E27FC236}">
                <a16:creationId xmlns:a16="http://schemas.microsoft.com/office/drawing/2014/main" id="{184D8044-E1D9-6D23-3700-11007C7CA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9" y="1989139"/>
            <a:ext cx="17287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6">
            <a:extLst>
              <a:ext uri="{FF2B5EF4-FFF2-40B4-BE49-F238E27FC236}">
                <a16:creationId xmlns:a16="http://schemas.microsoft.com/office/drawing/2014/main" id="{4225E7B7-E3D7-DA35-DB80-C6E1EE570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4868864"/>
            <a:ext cx="309721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7">
            <a:extLst>
              <a:ext uri="{FF2B5EF4-FFF2-40B4-BE49-F238E27FC236}">
                <a16:creationId xmlns:a16="http://schemas.microsoft.com/office/drawing/2014/main" id="{9D558721-8CB6-7B21-7CBF-E19537C0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989138"/>
            <a:ext cx="165735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Rectangle 6">
            <a:extLst>
              <a:ext uri="{FF2B5EF4-FFF2-40B4-BE49-F238E27FC236}">
                <a16:creationId xmlns:a16="http://schemas.microsoft.com/office/drawing/2014/main" id="{DE36D441-443C-94A2-60B4-A70A36BBECA0}"/>
              </a:ext>
            </a:extLst>
          </p:cNvPr>
          <p:cNvSpPr>
            <a:spLocks noChangeArrowheads="1"/>
          </p:cNvSpPr>
          <p:nvPr/>
        </p:nvSpPr>
        <p:spPr bwMode="auto">
          <a:xfrm>
            <a:off x="1919289" y="3860801"/>
            <a:ext cx="3394075" cy="708025"/>
          </a:xfrm>
          <a:prstGeom prst="rect">
            <a:avLst/>
          </a:prstGeom>
          <a:noFill/>
          <a:ln w="9525">
            <a:noFill/>
            <a:miter lim="800000"/>
            <a:headEnd/>
            <a:tailEnd/>
          </a:ln>
          <a:effectLst/>
        </p:spPr>
        <p:txBody>
          <a:bodyPr wrap="none" anchor="ctr">
            <a:spAutoFit/>
          </a:bodyPr>
          <a:lstStyle/>
          <a:p>
            <a:pPr>
              <a:defRPr/>
            </a:pPr>
            <a:r>
              <a:rPr lang="en-AU" sz="2000" b="1" dirty="0">
                <a:solidFill>
                  <a:schemeClr val="accent4"/>
                </a:solidFill>
                <a:latin typeface="Calibri" pitchFamily="34" charset="0"/>
                <a:ea typeface="Calibri" pitchFamily="34" charset="0"/>
              </a:rPr>
              <a:t>Class 2 Compressed, liquefied </a:t>
            </a:r>
          </a:p>
          <a:p>
            <a:pPr>
              <a:defRPr/>
            </a:pPr>
            <a:r>
              <a:rPr lang="en-AU" sz="2000" b="1" dirty="0">
                <a:solidFill>
                  <a:schemeClr val="accent4"/>
                </a:solidFill>
                <a:latin typeface="Calibri" pitchFamily="34" charset="0"/>
                <a:ea typeface="Calibri" pitchFamily="34" charset="0"/>
              </a:rPr>
              <a:t>or dissolved under pressure</a:t>
            </a:r>
            <a:endParaRPr lang="en-AU" sz="2000" dirty="0">
              <a:solidFill>
                <a:schemeClr val="accent4"/>
              </a:solidFill>
            </a:endParaRPr>
          </a:p>
        </p:txBody>
      </p:sp>
      <p:sp>
        <p:nvSpPr>
          <p:cNvPr id="18" name="Rectangle 17">
            <a:extLst>
              <a:ext uri="{FF2B5EF4-FFF2-40B4-BE49-F238E27FC236}">
                <a16:creationId xmlns:a16="http://schemas.microsoft.com/office/drawing/2014/main" id="{072CA1AE-8EAF-FB08-6A06-A170B79F62AF}"/>
              </a:ext>
            </a:extLst>
          </p:cNvPr>
          <p:cNvSpPr/>
          <p:nvPr/>
        </p:nvSpPr>
        <p:spPr>
          <a:xfrm>
            <a:off x="6456364" y="1412875"/>
            <a:ext cx="3527425" cy="400050"/>
          </a:xfrm>
          <a:prstGeom prst="rect">
            <a:avLst/>
          </a:prstGeom>
        </p:spPr>
        <p:txBody>
          <a:bodyPr>
            <a:spAutoFit/>
          </a:bodyPr>
          <a:lstStyle/>
          <a:p>
            <a:pPr>
              <a:defRPr/>
            </a:pPr>
            <a:r>
              <a:rPr lang="en-AU" sz="2000" b="1" dirty="0">
                <a:solidFill>
                  <a:schemeClr val="accent4"/>
                </a:solidFill>
                <a:latin typeface="Calibri" pitchFamily="34" charset="0"/>
                <a:ea typeface="Calibri" pitchFamily="34" charset="0"/>
              </a:rPr>
              <a:t>Class 3: Flammable Liquids</a:t>
            </a:r>
            <a:endParaRPr lang="en-AU" sz="2000" dirty="0">
              <a:solidFill>
                <a:schemeClr val="accent4"/>
              </a:solidFill>
            </a:endParaRPr>
          </a:p>
        </p:txBody>
      </p:sp>
      <p:sp>
        <p:nvSpPr>
          <p:cNvPr id="146441" name="Rectangle 18">
            <a:extLst>
              <a:ext uri="{FF2B5EF4-FFF2-40B4-BE49-F238E27FC236}">
                <a16:creationId xmlns:a16="http://schemas.microsoft.com/office/drawing/2014/main" id="{19A53797-A365-A6BE-CD8B-1F5DFB66E694}"/>
              </a:ext>
            </a:extLst>
          </p:cNvPr>
          <p:cNvSpPr>
            <a:spLocks noChangeArrowheads="1"/>
          </p:cNvSpPr>
          <p:nvPr/>
        </p:nvSpPr>
        <p:spPr bwMode="auto">
          <a:xfrm>
            <a:off x="6959601" y="3933825"/>
            <a:ext cx="2792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eaLnBrk="1" hangingPunct="1">
              <a:spcBef>
                <a:spcPct val="0"/>
              </a:spcBef>
            </a:pPr>
            <a:r>
              <a:rPr lang="en-AU" altLang="en-US" sz="2000">
                <a:solidFill>
                  <a:schemeClr val="tx1"/>
                </a:solidFill>
                <a:latin typeface="Calibri" panose="020F0502020204030204" pitchFamily="34" charset="0"/>
              </a:rPr>
              <a:t>Class 4: Flammable Solid</a:t>
            </a:r>
            <a:endParaRPr lang="en-AU" altLang="en-US" sz="2000" b="0">
              <a:solidFill>
                <a:schemeClr val="tx1"/>
              </a:solidFill>
              <a:latin typeface="Calibri" panose="020F0502020204030204" pitchFamily="34" charset="0"/>
            </a:endParaRPr>
          </a:p>
        </p:txBody>
      </p:sp>
      <p:pic>
        <p:nvPicPr>
          <p:cNvPr id="146442" name="Picture 19">
            <a:extLst>
              <a:ext uri="{FF2B5EF4-FFF2-40B4-BE49-F238E27FC236}">
                <a16:creationId xmlns:a16="http://schemas.microsoft.com/office/drawing/2014/main" id="{5E4EE12E-35FB-9F65-0590-63824842CE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8163" y="4508500"/>
            <a:ext cx="31686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C873932F-75C1-A583-7337-CBFA37C36179}"/>
              </a:ext>
            </a:extLst>
          </p:cNvPr>
          <p:cNvSpPr/>
          <p:nvPr/>
        </p:nvSpPr>
        <p:spPr>
          <a:xfrm>
            <a:off x="5591175" y="6381750"/>
            <a:ext cx="1564852" cy="230832"/>
          </a:xfrm>
          <a:prstGeom prst="rect">
            <a:avLst/>
          </a:prstGeom>
        </p:spPr>
        <p:txBody>
          <a:bodyPr wrap="none">
            <a:spAutoFit/>
          </a:bodyPr>
          <a:lstStyle/>
          <a:p>
            <a:pPr eaLnBrk="1" hangingPunct="1">
              <a:defRPr/>
            </a:pPr>
            <a:r>
              <a:rPr lang="en-AU" sz="900" u="sng" dirty="0">
                <a:solidFill>
                  <a:schemeClr val="accent4"/>
                </a:solidFill>
                <a:cs typeface="Arial" charset="0"/>
                <a:hlinkClick r:id="rId6"/>
              </a:rPr>
              <a:t>safety@edumail.vic.gov.au</a:t>
            </a:r>
            <a:endParaRPr lang="en-AU" sz="900" dirty="0">
              <a:solidFill>
                <a:schemeClr val="accent4"/>
              </a:solidFill>
              <a:cs typeface="Arial"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9B46C3D8-38C1-F0D1-F2D7-1FBAA308DA3D}"/>
              </a:ext>
            </a:extLst>
          </p:cNvPr>
          <p:cNvSpPr>
            <a:spLocks noGrp="1" noChangeArrowheads="1"/>
          </p:cNvSpPr>
          <p:nvPr>
            <p:ph type="title"/>
          </p:nvPr>
        </p:nvSpPr>
        <p:spPr>
          <a:xfrm>
            <a:off x="1992313" y="333375"/>
            <a:ext cx="7620000" cy="609600"/>
          </a:xfrm>
        </p:spPr>
        <p:txBody>
          <a:bodyPr/>
          <a:lstStyle/>
          <a:p>
            <a:pPr algn="ctr"/>
            <a:r>
              <a:rPr lang="en-AU" altLang="en-US" sz="2800" b="0">
                <a:solidFill>
                  <a:srgbClr val="0070C0"/>
                </a:solidFill>
              </a:rPr>
              <a:t>Classes of Dangerous Goods</a:t>
            </a:r>
          </a:p>
        </p:txBody>
      </p:sp>
      <p:sp>
        <p:nvSpPr>
          <p:cNvPr id="122881" name="Rectangle 1">
            <a:extLst>
              <a:ext uri="{FF2B5EF4-FFF2-40B4-BE49-F238E27FC236}">
                <a16:creationId xmlns:a16="http://schemas.microsoft.com/office/drawing/2014/main" id="{FFEEDE32-1060-2495-FA66-0AC7BE10204F}"/>
              </a:ext>
            </a:extLst>
          </p:cNvPr>
          <p:cNvSpPr>
            <a:spLocks noChangeArrowheads="1"/>
          </p:cNvSpPr>
          <p:nvPr/>
        </p:nvSpPr>
        <p:spPr bwMode="auto">
          <a:xfrm>
            <a:off x="1847850" y="1412876"/>
            <a:ext cx="3348038" cy="708025"/>
          </a:xfrm>
          <a:prstGeom prst="rect">
            <a:avLst/>
          </a:prstGeom>
          <a:noFill/>
          <a:ln w="9525">
            <a:noFill/>
            <a:miter lim="800000"/>
            <a:headEnd/>
            <a:tailEnd/>
          </a:ln>
          <a:effectLst/>
        </p:spPr>
        <p:txBody>
          <a:bodyPr anchor="ctr">
            <a:spAutoFit/>
          </a:bodyPr>
          <a:lstStyle/>
          <a:p>
            <a:pPr>
              <a:defRPr/>
            </a:pPr>
            <a:r>
              <a:rPr lang="en-AU" sz="2000" b="1" dirty="0">
                <a:solidFill>
                  <a:schemeClr val="accent4"/>
                </a:solidFill>
                <a:latin typeface="Calibri" pitchFamily="34" charset="0"/>
                <a:ea typeface="Calibri" pitchFamily="34" charset="0"/>
              </a:rPr>
              <a:t>Class 5: Oxidising Agents and Organic Peroxides</a:t>
            </a:r>
            <a:endParaRPr lang="en-AU" sz="2000" dirty="0">
              <a:solidFill>
                <a:schemeClr val="accent4"/>
              </a:solidFill>
            </a:endParaRPr>
          </a:p>
        </p:txBody>
      </p:sp>
      <p:pic>
        <p:nvPicPr>
          <p:cNvPr id="147460" name="Picture 5">
            <a:extLst>
              <a:ext uri="{FF2B5EF4-FFF2-40B4-BE49-F238E27FC236}">
                <a16:creationId xmlns:a16="http://schemas.microsoft.com/office/drawing/2014/main" id="{215D8C82-E374-74F3-8FE4-A38C161C2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2349501"/>
            <a:ext cx="23764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a:extLst>
              <a:ext uri="{FF2B5EF4-FFF2-40B4-BE49-F238E27FC236}">
                <a16:creationId xmlns:a16="http://schemas.microsoft.com/office/drawing/2014/main" id="{728F2E54-0C18-F97E-8606-4C594E5B4048}"/>
              </a:ext>
            </a:extLst>
          </p:cNvPr>
          <p:cNvSpPr>
            <a:spLocks noChangeArrowheads="1"/>
          </p:cNvSpPr>
          <p:nvPr/>
        </p:nvSpPr>
        <p:spPr bwMode="auto">
          <a:xfrm>
            <a:off x="4656138" y="2205039"/>
            <a:ext cx="3060700" cy="708025"/>
          </a:xfrm>
          <a:prstGeom prst="rect">
            <a:avLst/>
          </a:prstGeom>
          <a:noFill/>
          <a:ln w="9525">
            <a:noFill/>
            <a:miter lim="800000"/>
            <a:headEnd/>
            <a:tailEnd/>
          </a:ln>
          <a:effectLst/>
        </p:spPr>
        <p:txBody>
          <a:bodyPr anchor="ctr">
            <a:spAutoFit/>
          </a:bodyPr>
          <a:lstStyle/>
          <a:p>
            <a:pPr>
              <a:defRPr/>
            </a:pPr>
            <a:r>
              <a:rPr lang="en-AU" sz="2000" b="1" dirty="0">
                <a:solidFill>
                  <a:schemeClr val="accent4"/>
                </a:solidFill>
                <a:latin typeface="Calibri" pitchFamily="34" charset="0"/>
                <a:ea typeface="Calibri" pitchFamily="34" charset="0"/>
              </a:rPr>
              <a:t>Class 6: Toxic and Infectious Substances</a:t>
            </a:r>
            <a:endParaRPr lang="en-AU" sz="2000" dirty="0">
              <a:solidFill>
                <a:schemeClr val="accent4"/>
              </a:solidFill>
            </a:endParaRPr>
          </a:p>
        </p:txBody>
      </p:sp>
      <p:pic>
        <p:nvPicPr>
          <p:cNvPr id="147462" name="Picture 7">
            <a:extLst>
              <a:ext uri="{FF2B5EF4-FFF2-40B4-BE49-F238E27FC236}">
                <a16:creationId xmlns:a16="http://schemas.microsoft.com/office/drawing/2014/main" id="{24A98321-83C3-44E1-4749-59AA932DE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139" y="2997201"/>
            <a:ext cx="2592387"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Rectangle 3">
            <a:extLst>
              <a:ext uri="{FF2B5EF4-FFF2-40B4-BE49-F238E27FC236}">
                <a16:creationId xmlns:a16="http://schemas.microsoft.com/office/drawing/2014/main" id="{0349F1ED-46DF-33D7-8B7B-1BA0ACBF28A4}"/>
              </a:ext>
            </a:extLst>
          </p:cNvPr>
          <p:cNvSpPr>
            <a:spLocks noChangeArrowheads="1"/>
          </p:cNvSpPr>
          <p:nvPr/>
        </p:nvSpPr>
        <p:spPr bwMode="auto">
          <a:xfrm>
            <a:off x="7967664" y="1484314"/>
            <a:ext cx="2376487" cy="708025"/>
          </a:xfrm>
          <a:prstGeom prst="rect">
            <a:avLst/>
          </a:prstGeom>
          <a:noFill/>
          <a:ln w="9525">
            <a:noFill/>
            <a:miter lim="800000"/>
            <a:headEnd/>
            <a:tailEnd/>
          </a:ln>
          <a:effectLst/>
        </p:spPr>
        <p:txBody>
          <a:bodyPr anchor="ctr">
            <a:spAutoFit/>
          </a:bodyPr>
          <a:lstStyle/>
          <a:p>
            <a:pPr>
              <a:defRPr/>
            </a:pPr>
            <a:r>
              <a:rPr lang="en-AU" sz="2000" b="1" dirty="0">
                <a:solidFill>
                  <a:schemeClr val="accent4"/>
                </a:solidFill>
                <a:latin typeface="Calibri" pitchFamily="34" charset="0"/>
                <a:ea typeface="Calibri" pitchFamily="34" charset="0"/>
              </a:rPr>
              <a:t>Class 7: Radioactive Materials</a:t>
            </a:r>
            <a:endParaRPr lang="en-AU" sz="2000" dirty="0">
              <a:solidFill>
                <a:schemeClr val="accent4"/>
              </a:solidFill>
            </a:endParaRPr>
          </a:p>
        </p:txBody>
      </p:sp>
      <p:pic>
        <p:nvPicPr>
          <p:cNvPr id="147464" name="Picture 9">
            <a:extLst>
              <a:ext uri="{FF2B5EF4-FFF2-40B4-BE49-F238E27FC236}">
                <a16:creationId xmlns:a16="http://schemas.microsoft.com/office/drawing/2014/main" id="{B532C14A-3DAF-0A73-D706-FB8EF861B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3814" y="2420938"/>
            <a:ext cx="30241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AE3E990-51C9-9691-3D3B-D4498FFDD0A2}"/>
              </a:ext>
            </a:extLst>
          </p:cNvPr>
          <p:cNvSpPr/>
          <p:nvPr/>
        </p:nvSpPr>
        <p:spPr>
          <a:xfrm>
            <a:off x="1847850" y="4508500"/>
            <a:ext cx="4572000" cy="400050"/>
          </a:xfrm>
          <a:prstGeom prst="rect">
            <a:avLst/>
          </a:prstGeom>
        </p:spPr>
        <p:txBody>
          <a:bodyPr>
            <a:spAutoFit/>
          </a:bodyPr>
          <a:lstStyle/>
          <a:p>
            <a:pPr>
              <a:defRPr/>
            </a:pPr>
            <a:r>
              <a:rPr lang="en-AU" sz="2000" b="1" dirty="0">
                <a:solidFill>
                  <a:schemeClr val="accent4"/>
                </a:solidFill>
                <a:latin typeface="Calibri" pitchFamily="34" charset="0"/>
                <a:ea typeface="Calibri" pitchFamily="34" charset="0"/>
              </a:rPr>
              <a:t>Class 8: Corrosive Substances and Articles</a:t>
            </a:r>
            <a:endParaRPr lang="en-AU" sz="2000" dirty="0">
              <a:solidFill>
                <a:schemeClr val="accent4"/>
              </a:solidFill>
            </a:endParaRPr>
          </a:p>
        </p:txBody>
      </p:sp>
      <p:pic>
        <p:nvPicPr>
          <p:cNvPr id="147466" name="Picture 12">
            <a:extLst>
              <a:ext uri="{FF2B5EF4-FFF2-40B4-BE49-F238E27FC236}">
                <a16:creationId xmlns:a16="http://schemas.microsoft.com/office/drawing/2014/main" id="{195D1D1E-0A69-07EB-96E7-E77B717A65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9151" y="5013326"/>
            <a:ext cx="1573213"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Rectangle 6">
            <a:extLst>
              <a:ext uri="{FF2B5EF4-FFF2-40B4-BE49-F238E27FC236}">
                <a16:creationId xmlns:a16="http://schemas.microsoft.com/office/drawing/2014/main" id="{EFE1FD5D-99B7-340E-326B-DD31668B4EFC}"/>
              </a:ext>
            </a:extLst>
          </p:cNvPr>
          <p:cNvSpPr>
            <a:spLocks noChangeArrowheads="1"/>
          </p:cNvSpPr>
          <p:nvPr/>
        </p:nvSpPr>
        <p:spPr bwMode="auto">
          <a:xfrm>
            <a:off x="7608889" y="4437064"/>
            <a:ext cx="2771775" cy="708025"/>
          </a:xfrm>
          <a:prstGeom prst="rect">
            <a:avLst/>
          </a:prstGeom>
          <a:noFill/>
          <a:ln w="9525">
            <a:noFill/>
            <a:miter lim="800000"/>
            <a:headEnd/>
            <a:tailEnd/>
          </a:ln>
          <a:effectLst/>
        </p:spPr>
        <p:txBody>
          <a:bodyPr anchor="ctr">
            <a:spAutoFit/>
          </a:bodyPr>
          <a:lstStyle/>
          <a:p>
            <a:pPr>
              <a:defRPr/>
            </a:pPr>
            <a:r>
              <a:rPr lang="en-AU" sz="2000" b="1" dirty="0">
                <a:solidFill>
                  <a:schemeClr val="accent4"/>
                </a:solidFill>
                <a:latin typeface="Calibri" pitchFamily="34" charset="0"/>
                <a:ea typeface="Calibri" pitchFamily="34" charset="0"/>
              </a:rPr>
              <a:t>Class 9: Miscellaneous Dangerous Goods</a:t>
            </a:r>
            <a:endParaRPr lang="en-AU" sz="2000" dirty="0">
              <a:solidFill>
                <a:schemeClr val="accent4"/>
              </a:solidFill>
            </a:endParaRPr>
          </a:p>
        </p:txBody>
      </p:sp>
      <p:pic>
        <p:nvPicPr>
          <p:cNvPr id="147468" name="Picture 15">
            <a:extLst>
              <a:ext uri="{FF2B5EF4-FFF2-40B4-BE49-F238E27FC236}">
                <a16:creationId xmlns:a16="http://schemas.microsoft.com/office/drawing/2014/main" id="{77CB9FC0-F103-B7AC-AFF3-14D10743E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9463" y="5300664"/>
            <a:ext cx="16573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A56A59EF-ACC7-C919-62CE-5CAC761494D3}"/>
              </a:ext>
            </a:extLst>
          </p:cNvPr>
          <p:cNvSpPr/>
          <p:nvPr/>
        </p:nvSpPr>
        <p:spPr>
          <a:xfrm>
            <a:off x="5735638" y="6453188"/>
            <a:ext cx="1564852" cy="230832"/>
          </a:xfrm>
          <a:prstGeom prst="rect">
            <a:avLst/>
          </a:prstGeom>
        </p:spPr>
        <p:txBody>
          <a:bodyPr wrap="none">
            <a:spAutoFit/>
          </a:bodyPr>
          <a:lstStyle/>
          <a:p>
            <a:pPr eaLnBrk="1" hangingPunct="1">
              <a:defRPr/>
            </a:pPr>
            <a:r>
              <a:rPr lang="en-AU" sz="900" u="sng" dirty="0">
                <a:solidFill>
                  <a:schemeClr val="accent4"/>
                </a:solidFill>
                <a:cs typeface="Arial" charset="0"/>
                <a:hlinkClick r:id="rId7"/>
              </a:rPr>
              <a:t>safety@edumail.vic.gov.au</a:t>
            </a:r>
            <a:endParaRPr lang="en-AU" sz="900" dirty="0">
              <a:solidFill>
                <a:schemeClr val="accent4"/>
              </a:solidFill>
              <a:cs typeface="Arial"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a:extLst>
              <a:ext uri="{FF2B5EF4-FFF2-40B4-BE49-F238E27FC236}">
                <a16:creationId xmlns:a16="http://schemas.microsoft.com/office/drawing/2014/main" id="{D161C428-EC55-2773-E7E7-DDD3F0F0AB6A}"/>
              </a:ext>
            </a:extLst>
          </p:cNvPr>
          <p:cNvSpPr>
            <a:spLocks noGrp="1" noChangeArrowheads="1"/>
          </p:cNvSpPr>
          <p:nvPr>
            <p:ph type="title"/>
          </p:nvPr>
        </p:nvSpPr>
        <p:spPr>
          <a:xfrm>
            <a:off x="277813" y="549275"/>
            <a:ext cx="7620000" cy="609600"/>
          </a:xfrm>
        </p:spPr>
        <p:txBody>
          <a:bodyPr/>
          <a:lstStyle/>
          <a:p>
            <a:pPr algn="ctr"/>
            <a:r>
              <a:rPr lang="en-AU" altLang="en-US" sz="2800" b="0" dirty="0">
                <a:solidFill>
                  <a:srgbClr val="0070C0"/>
                </a:solidFill>
              </a:rPr>
              <a:t>What sort of emergencies do we have in the workplace?</a:t>
            </a:r>
          </a:p>
        </p:txBody>
      </p:sp>
      <p:sp>
        <p:nvSpPr>
          <p:cNvPr id="148483" name="Content Placeholder 2">
            <a:extLst>
              <a:ext uri="{FF2B5EF4-FFF2-40B4-BE49-F238E27FC236}">
                <a16:creationId xmlns:a16="http://schemas.microsoft.com/office/drawing/2014/main" id="{52B357FF-6374-C036-9FE1-9CF6C10C1CF4}"/>
              </a:ext>
            </a:extLst>
          </p:cNvPr>
          <p:cNvSpPr>
            <a:spLocks noGrp="1" noChangeArrowheads="1"/>
          </p:cNvSpPr>
          <p:nvPr>
            <p:ph idx="1"/>
          </p:nvPr>
        </p:nvSpPr>
        <p:spPr>
          <a:xfrm>
            <a:off x="1027113" y="2347913"/>
            <a:ext cx="7315200" cy="3960812"/>
          </a:xfrm>
        </p:spPr>
        <p:txBody>
          <a:bodyPr/>
          <a:lstStyle/>
          <a:p>
            <a:pPr>
              <a:buFontTx/>
              <a:buChar char="•"/>
            </a:pPr>
            <a:r>
              <a:rPr lang="en-AU" altLang="en-US" sz="2000" b="0" dirty="0"/>
              <a:t>Slip</a:t>
            </a:r>
          </a:p>
          <a:p>
            <a:pPr>
              <a:buFontTx/>
              <a:buChar char="•"/>
            </a:pPr>
            <a:r>
              <a:rPr lang="en-AU" altLang="en-US" sz="2000" b="0" dirty="0"/>
              <a:t>Trip</a:t>
            </a:r>
          </a:p>
          <a:p>
            <a:pPr>
              <a:buFontTx/>
              <a:buChar char="•"/>
            </a:pPr>
            <a:r>
              <a:rPr lang="en-AU" altLang="en-US" sz="2000" b="0" dirty="0"/>
              <a:t>Falls</a:t>
            </a:r>
          </a:p>
          <a:p>
            <a:pPr>
              <a:buFontTx/>
              <a:buChar char="•"/>
            </a:pPr>
            <a:r>
              <a:rPr lang="en-AU" altLang="en-US" sz="2000" b="0" dirty="0"/>
              <a:t>Eye injuries</a:t>
            </a:r>
          </a:p>
          <a:p>
            <a:pPr>
              <a:buFontTx/>
              <a:buChar char="•"/>
            </a:pPr>
            <a:r>
              <a:rPr lang="en-AU" altLang="en-US" sz="2000" b="0" dirty="0"/>
              <a:t>Ear injuries</a:t>
            </a:r>
          </a:p>
          <a:p>
            <a:pPr>
              <a:buFontTx/>
              <a:buChar char="•"/>
            </a:pPr>
            <a:r>
              <a:rPr lang="en-AU" altLang="en-US" sz="2000" b="0" dirty="0"/>
              <a:t>Amputations</a:t>
            </a:r>
          </a:p>
          <a:p>
            <a:pPr>
              <a:buFontTx/>
              <a:buChar char="•"/>
            </a:pPr>
            <a:r>
              <a:rPr lang="en-AU" altLang="en-US" sz="2000" b="0" dirty="0"/>
              <a:t>Heart conditions</a:t>
            </a:r>
          </a:p>
          <a:p>
            <a:pPr>
              <a:buFontTx/>
              <a:buChar char="•"/>
            </a:pPr>
            <a:endParaRPr lang="en-AU" altLang="en-US" b="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a:extLst>
              <a:ext uri="{FF2B5EF4-FFF2-40B4-BE49-F238E27FC236}">
                <a16:creationId xmlns:a16="http://schemas.microsoft.com/office/drawing/2014/main" id="{2EA9BA64-1017-1552-773B-6565F54C06CB}"/>
              </a:ext>
            </a:extLst>
          </p:cNvPr>
          <p:cNvSpPr>
            <a:spLocks noGrp="1" noChangeArrowheads="1"/>
          </p:cNvSpPr>
          <p:nvPr>
            <p:ph type="title"/>
          </p:nvPr>
        </p:nvSpPr>
        <p:spPr>
          <a:xfrm>
            <a:off x="-736600" y="419098"/>
            <a:ext cx="7772400" cy="863600"/>
          </a:xfrm>
        </p:spPr>
        <p:txBody>
          <a:bodyPr/>
          <a:lstStyle/>
          <a:p>
            <a:pPr algn="ctr" eaLnBrk="1" hangingPunct="1"/>
            <a:r>
              <a:rPr lang="en-AU" altLang="en-US" sz="2800" b="0" dirty="0">
                <a:solidFill>
                  <a:srgbClr val="0070C0"/>
                </a:solidFill>
              </a:rPr>
              <a:t>Follow safe work practices  </a:t>
            </a:r>
          </a:p>
        </p:txBody>
      </p:sp>
      <p:sp>
        <p:nvSpPr>
          <p:cNvPr id="5" name="Content Placeholder 2">
            <a:extLst>
              <a:ext uri="{FF2B5EF4-FFF2-40B4-BE49-F238E27FC236}">
                <a16:creationId xmlns:a16="http://schemas.microsoft.com/office/drawing/2014/main" id="{82450E06-0DDB-E66B-0516-6CC393AF86E5}"/>
              </a:ext>
            </a:extLst>
          </p:cNvPr>
          <p:cNvSpPr>
            <a:spLocks noGrp="1"/>
          </p:cNvSpPr>
          <p:nvPr>
            <p:ph idx="1"/>
          </p:nvPr>
        </p:nvSpPr>
        <p:spPr>
          <a:xfrm>
            <a:off x="722314" y="1455739"/>
            <a:ext cx="10072686" cy="4589461"/>
          </a:xfrm>
        </p:spPr>
        <p:txBody>
          <a:bodyPr>
            <a:noAutofit/>
          </a:bodyPr>
          <a:lstStyle/>
          <a:p>
            <a:pPr marL="0" indent="0">
              <a:defRPr/>
            </a:pPr>
            <a:r>
              <a:rPr lang="en-AU" sz="2400" dirty="0"/>
              <a:t>Follow emergency procedures </a:t>
            </a:r>
          </a:p>
          <a:p>
            <a:pPr marL="0" indent="0">
              <a:defRPr/>
            </a:pPr>
            <a:endParaRPr lang="en-AU" sz="2400" dirty="0"/>
          </a:p>
          <a:p>
            <a:pPr>
              <a:buFont typeface="Arial" panose="020B0604020202020204" pitchFamily="34" charset="0"/>
              <a:buChar char="•"/>
              <a:defRPr/>
            </a:pPr>
            <a:r>
              <a:rPr lang="en-AU" sz="2400" dirty="0"/>
              <a:t>Emergencies are sudden, abnormal events requiring immediate action, with the potential to cause injury, sickness, death, or major disruption to services</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Organisations must have emergency procedures, such as evacuation plans, emergency response plans, emergency response personnel</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Workers must know the plans and procedures and comply with the directions of emergency personnel.</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7DE74B25-C18A-5074-0AEE-1C875E8B1E67}"/>
              </a:ext>
            </a:extLst>
          </p:cNvPr>
          <p:cNvSpPr>
            <a:spLocks noGrp="1" noChangeArrowheads="1"/>
          </p:cNvSpPr>
          <p:nvPr>
            <p:ph type="title"/>
          </p:nvPr>
        </p:nvSpPr>
        <p:spPr>
          <a:xfrm>
            <a:off x="611188" y="657226"/>
            <a:ext cx="7620000" cy="609600"/>
          </a:xfrm>
        </p:spPr>
        <p:txBody>
          <a:bodyPr/>
          <a:lstStyle/>
          <a:p>
            <a:pPr algn="ctr"/>
            <a:r>
              <a:rPr lang="en-US" altLang="en-US" sz="2800" b="0" dirty="0">
                <a:solidFill>
                  <a:srgbClr val="0070C0"/>
                </a:solidFill>
              </a:rPr>
              <a:t>Building and Office Evacuation Training Video – Safety care Workplace Fire Safety </a:t>
            </a:r>
            <a:endParaRPr lang="en-AU" altLang="en-US" sz="2800" b="0" dirty="0">
              <a:solidFill>
                <a:srgbClr val="0070C0"/>
              </a:solidFill>
            </a:endParaRPr>
          </a:p>
        </p:txBody>
      </p:sp>
      <p:sp>
        <p:nvSpPr>
          <p:cNvPr id="151555" name="Content Placeholder 2">
            <a:extLst>
              <a:ext uri="{FF2B5EF4-FFF2-40B4-BE49-F238E27FC236}">
                <a16:creationId xmlns:a16="http://schemas.microsoft.com/office/drawing/2014/main" id="{D774FE50-C8BD-9391-69F6-17621938D641}"/>
              </a:ext>
            </a:extLst>
          </p:cNvPr>
          <p:cNvSpPr>
            <a:spLocks noGrp="1" noChangeArrowheads="1"/>
          </p:cNvSpPr>
          <p:nvPr>
            <p:ph idx="1"/>
          </p:nvPr>
        </p:nvSpPr>
        <p:spPr>
          <a:xfrm>
            <a:off x="2063750" y="3573463"/>
            <a:ext cx="7315200" cy="1223962"/>
          </a:xfrm>
        </p:spPr>
        <p:txBody>
          <a:bodyPr/>
          <a:lstStyle/>
          <a:p>
            <a:endParaRPr lang="en-AU" altLang="en-US">
              <a:hlinkClick r:id="rId2"/>
            </a:endParaRPr>
          </a:p>
          <a:p>
            <a:r>
              <a:rPr lang="en-AU" altLang="en-US">
                <a:hlinkClick r:id="rId2"/>
              </a:rPr>
              <a:t>https://www.youtube.com/watch?v=UuTowptYlrM</a:t>
            </a:r>
            <a:endParaRPr lang="en-AU" altLang="en-US"/>
          </a:p>
          <a:p>
            <a:pPr algn="ctr"/>
            <a:endParaRPr lang="en-AU" altLang="en-US" sz="1200"/>
          </a:p>
          <a:p>
            <a:pPr algn="ctr"/>
            <a:endParaRPr lang="en-AU" altLang="en-US" sz="1200"/>
          </a:p>
          <a:p>
            <a:pPr algn="ctr"/>
            <a:r>
              <a:rPr lang="en-AU" altLang="en-US" sz="1200"/>
              <a:t>Viewing Time: 2.40min</a:t>
            </a:r>
          </a:p>
          <a:p>
            <a:endParaRPr lang="en-AU" altLang="en-US"/>
          </a:p>
          <a:p>
            <a:endParaRPr lang="en-AU"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D0C94040-1579-B8C3-B6F6-78D9A7C63040}"/>
              </a:ext>
            </a:extLst>
          </p:cNvPr>
          <p:cNvSpPr>
            <a:spLocks noGrp="1" noChangeArrowheads="1"/>
          </p:cNvSpPr>
          <p:nvPr>
            <p:ph type="title"/>
          </p:nvPr>
        </p:nvSpPr>
        <p:spPr>
          <a:xfrm>
            <a:off x="1766888" y="755650"/>
            <a:ext cx="7772400" cy="863600"/>
          </a:xfrm>
        </p:spPr>
        <p:txBody>
          <a:bodyPr/>
          <a:lstStyle/>
          <a:p>
            <a:pPr algn="ctr" eaLnBrk="1" hangingPunct="1"/>
            <a:r>
              <a:rPr lang="en-AU" altLang="en-US" sz="2800" b="0" dirty="0">
                <a:solidFill>
                  <a:srgbClr val="0070C0"/>
                </a:solidFill>
              </a:rPr>
              <a:t>Follow safe work practices  </a:t>
            </a:r>
          </a:p>
        </p:txBody>
      </p:sp>
      <p:sp>
        <p:nvSpPr>
          <p:cNvPr id="5" name="Content Placeholder 2">
            <a:extLst>
              <a:ext uri="{FF2B5EF4-FFF2-40B4-BE49-F238E27FC236}">
                <a16:creationId xmlns:a16="http://schemas.microsoft.com/office/drawing/2014/main" id="{DCF752EB-542E-0988-9C13-9ECA23C6846F}"/>
              </a:ext>
            </a:extLst>
          </p:cNvPr>
          <p:cNvSpPr>
            <a:spLocks noGrp="1"/>
          </p:cNvSpPr>
          <p:nvPr>
            <p:ph idx="1"/>
          </p:nvPr>
        </p:nvSpPr>
        <p:spPr>
          <a:xfrm>
            <a:off x="1108392" y="1123950"/>
            <a:ext cx="9742487" cy="4114800"/>
          </a:xfrm>
        </p:spPr>
        <p:txBody>
          <a:bodyPr>
            <a:noAutofit/>
          </a:bodyPr>
          <a:lstStyle/>
          <a:p>
            <a:pPr marL="0" indent="0" algn="just">
              <a:buNone/>
              <a:defRPr/>
            </a:pPr>
            <a:r>
              <a:rPr lang="en-AU" sz="2400" dirty="0"/>
              <a:t>Legislation </a:t>
            </a:r>
          </a:p>
          <a:p>
            <a:pPr marL="0" indent="0" algn="just">
              <a:buNone/>
              <a:defRPr/>
            </a:pPr>
            <a:endParaRPr lang="en-AU" sz="2400" dirty="0"/>
          </a:p>
          <a:p>
            <a:pPr algn="just">
              <a:buFont typeface="Arial" panose="020B0604020202020204" pitchFamily="34" charset="0"/>
              <a:buChar char="•"/>
              <a:defRPr/>
            </a:pPr>
            <a:r>
              <a:rPr lang="en-AU" sz="2400" i="1" dirty="0"/>
              <a:t>Work Health and Safety Act 2011 </a:t>
            </a:r>
            <a:r>
              <a:rPr lang="en-AU" sz="2400" dirty="0"/>
              <a:t>(the WHS Act) is the legislative framework for WHS in Australia </a:t>
            </a:r>
          </a:p>
          <a:p>
            <a:pPr algn="just">
              <a:buFont typeface="Arial" panose="020B0604020202020204" pitchFamily="34" charset="0"/>
              <a:buChar char="•"/>
              <a:defRPr/>
            </a:pPr>
            <a:endParaRPr lang="en-AU" sz="2400" dirty="0"/>
          </a:p>
          <a:p>
            <a:pPr algn="just">
              <a:buFont typeface="Arial" panose="020B0604020202020204" pitchFamily="34" charset="0"/>
              <a:buChar char="•"/>
              <a:defRPr/>
            </a:pPr>
            <a:r>
              <a:rPr lang="en-AU" sz="2400" dirty="0"/>
              <a:t>The WHS Act requires that workplaces also follow some Australian standards</a:t>
            </a:r>
          </a:p>
          <a:p>
            <a:pPr algn="just">
              <a:buFont typeface="Arial" panose="020B0604020202020204" pitchFamily="34" charset="0"/>
              <a:buChar char="•"/>
              <a:defRPr/>
            </a:pPr>
            <a:endParaRPr lang="en-AU" sz="2400" dirty="0"/>
          </a:p>
          <a:p>
            <a:pPr algn="just">
              <a:buFont typeface="Arial" panose="020B0604020202020204" pitchFamily="34" charset="0"/>
              <a:buChar char="•"/>
              <a:defRPr/>
            </a:pPr>
            <a:r>
              <a:rPr lang="en-AU" sz="2400" dirty="0"/>
              <a:t>The WHS Act is a Commonwealth Act, and each state or territory has its own legislation and organisation to enforce the legislation </a:t>
            </a:r>
          </a:p>
          <a:p>
            <a:pPr algn="just">
              <a:buFont typeface="Arial" panose="020B0604020202020204" pitchFamily="34" charset="0"/>
              <a:buChar char="•"/>
              <a:defRPr/>
            </a:pPr>
            <a:endParaRPr lang="en-AU" sz="2400" dirty="0"/>
          </a:p>
          <a:p>
            <a:pPr>
              <a:buFont typeface="Arial" panose="020B0604020202020204" pitchFamily="34" charset="0"/>
              <a:buChar char="•"/>
              <a:defRPr/>
            </a:pPr>
            <a:r>
              <a:rPr lang="en-AU" sz="2400" dirty="0"/>
              <a:t>These organisations are called Regulators.</a:t>
            </a:r>
          </a:p>
          <a:p>
            <a:pPr>
              <a:defRPr/>
            </a:pPr>
            <a:endParaRPr lang="en-AU"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B05771C6-C28D-C07F-A895-BECBE3530AEA}"/>
              </a:ext>
            </a:extLst>
          </p:cNvPr>
          <p:cNvSpPr>
            <a:spLocks noGrp="1" noChangeArrowheads="1"/>
          </p:cNvSpPr>
          <p:nvPr>
            <p:ph type="title"/>
          </p:nvPr>
        </p:nvSpPr>
        <p:spPr>
          <a:xfrm>
            <a:off x="0" y="374650"/>
            <a:ext cx="7620000" cy="609600"/>
          </a:xfrm>
        </p:spPr>
        <p:txBody>
          <a:bodyPr/>
          <a:lstStyle/>
          <a:p>
            <a:pPr algn="ctr"/>
            <a:r>
              <a:rPr lang="en-US" altLang="en-US" sz="2800" b="0" dirty="0">
                <a:solidFill>
                  <a:srgbClr val="0070C0"/>
                </a:solidFill>
              </a:rPr>
              <a:t>Evacuation Procedures Aged Care </a:t>
            </a:r>
            <a:br>
              <a:rPr lang="en-US" altLang="en-US" sz="2800" b="0" dirty="0">
                <a:solidFill>
                  <a:srgbClr val="0070C0"/>
                </a:solidFill>
              </a:rPr>
            </a:br>
            <a:endParaRPr lang="en-AU" altLang="en-US" sz="2800" b="0" dirty="0">
              <a:solidFill>
                <a:srgbClr val="0070C0"/>
              </a:solidFill>
            </a:endParaRPr>
          </a:p>
        </p:txBody>
      </p:sp>
      <p:sp>
        <p:nvSpPr>
          <p:cNvPr id="152579" name="Content Placeholder 2">
            <a:extLst>
              <a:ext uri="{FF2B5EF4-FFF2-40B4-BE49-F238E27FC236}">
                <a16:creationId xmlns:a16="http://schemas.microsoft.com/office/drawing/2014/main" id="{E1CEF9E6-1076-0868-C939-9DADDC7737F1}"/>
              </a:ext>
            </a:extLst>
          </p:cNvPr>
          <p:cNvSpPr>
            <a:spLocks noGrp="1" noChangeArrowheads="1"/>
          </p:cNvSpPr>
          <p:nvPr>
            <p:ph idx="1"/>
          </p:nvPr>
        </p:nvSpPr>
        <p:spPr>
          <a:xfrm>
            <a:off x="1327150" y="2171700"/>
            <a:ext cx="7315200" cy="2514600"/>
          </a:xfrm>
        </p:spPr>
        <p:txBody>
          <a:bodyPr/>
          <a:lstStyle/>
          <a:p>
            <a:r>
              <a:rPr lang="en-US" altLang="en-US" sz="2000" dirty="0"/>
              <a:t>Basic principles of the RACE procedure, evacuating during an emergency</a:t>
            </a:r>
          </a:p>
          <a:p>
            <a:endParaRPr lang="en-US" altLang="en-US" sz="2000" dirty="0"/>
          </a:p>
          <a:p>
            <a:r>
              <a:rPr lang="en-AU" altLang="en-US" sz="2000" dirty="0">
                <a:hlinkClick r:id="rId2"/>
              </a:rPr>
              <a:t>https://www.youtube.com/watch?v=L-d_wrJ8ALY</a:t>
            </a:r>
            <a:r>
              <a:rPr lang="en-AU" altLang="en-US" sz="2000" dirty="0"/>
              <a:t>  </a:t>
            </a:r>
          </a:p>
          <a:p>
            <a:endParaRPr lang="en-AU" altLang="en-US" sz="2000" dirty="0"/>
          </a:p>
          <a:p>
            <a:pPr algn="ctr"/>
            <a:r>
              <a:rPr lang="en-US" altLang="en-US" sz="2000" b="0" dirty="0"/>
              <a:t>Published on Jan 2, 2016</a:t>
            </a:r>
          </a:p>
          <a:p>
            <a:pPr algn="ctr"/>
            <a:r>
              <a:rPr lang="en-US" altLang="en-US" sz="2000" dirty="0"/>
              <a:t>Viewing Time 6.40min</a:t>
            </a:r>
          </a:p>
          <a:p>
            <a:endParaRPr lang="en-AU" alt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a:extLst>
              <a:ext uri="{FF2B5EF4-FFF2-40B4-BE49-F238E27FC236}">
                <a16:creationId xmlns:a16="http://schemas.microsoft.com/office/drawing/2014/main" id="{13CD46E5-8A85-EA8F-7DE8-21333E499B48}"/>
              </a:ext>
            </a:extLst>
          </p:cNvPr>
          <p:cNvSpPr>
            <a:spLocks noGrp="1" noChangeArrowheads="1"/>
          </p:cNvSpPr>
          <p:nvPr>
            <p:ph type="title"/>
          </p:nvPr>
        </p:nvSpPr>
        <p:spPr>
          <a:xfrm>
            <a:off x="2279650" y="476250"/>
            <a:ext cx="7620000" cy="609600"/>
          </a:xfrm>
        </p:spPr>
        <p:txBody>
          <a:bodyPr/>
          <a:lstStyle/>
          <a:p>
            <a:pPr algn="ctr"/>
            <a:r>
              <a:rPr lang="en-AU" altLang="en-US" sz="2800" b="0">
                <a:solidFill>
                  <a:srgbClr val="0070C0"/>
                </a:solidFill>
              </a:rPr>
              <a:t>Emergency equipment</a:t>
            </a:r>
          </a:p>
        </p:txBody>
      </p:sp>
      <p:sp>
        <p:nvSpPr>
          <p:cNvPr id="153603" name="Content Placeholder 2">
            <a:extLst>
              <a:ext uri="{FF2B5EF4-FFF2-40B4-BE49-F238E27FC236}">
                <a16:creationId xmlns:a16="http://schemas.microsoft.com/office/drawing/2014/main" id="{47A1F4A7-2D9B-8EDC-B084-F22159B57990}"/>
              </a:ext>
            </a:extLst>
          </p:cNvPr>
          <p:cNvSpPr>
            <a:spLocks noGrp="1" noChangeArrowheads="1"/>
          </p:cNvSpPr>
          <p:nvPr>
            <p:ph idx="1"/>
          </p:nvPr>
        </p:nvSpPr>
        <p:spPr>
          <a:xfrm>
            <a:off x="1255713" y="2171700"/>
            <a:ext cx="7315200" cy="2514600"/>
          </a:xfrm>
        </p:spPr>
        <p:txBody>
          <a:bodyPr/>
          <a:lstStyle/>
          <a:p>
            <a:pPr>
              <a:buFontTx/>
              <a:buChar char="•"/>
            </a:pPr>
            <a:r>
              <a:rPr lang="en-AU" altLang="en-US" sz="2000" b="0" dirty="0"/>
              <a:t>Fire extinguishers</a:t>
            </a:r>
          </a:p>
          <a:p>
            <a:pPr>
              <a:buFontTx/>
              <a:buChar char="•"/>
            </a:pPr>
            <a:endParaRPr lang="en-AU" altLang="en-US" sz="2000" b="0" dirty="0"/>
          </a:p>
          <a:p>
            <a:pPr>
              <a:buFontTx/>
              <a:buChar char="•"/>
            </a:pPr>
            <a:r>
              <a:rPr lang="en-AU" altLang="en-US" sz="2000" b="0" dirty="0"/>
              <a:t>Eye bath</a:t>
            </a:r>
          </a:p>
          <a:p>
            <a:pPr>
              <a:buFontTx/>
              <a:buChar char="•"/>
            </a:pPr>
            <a:endParaRPr lang="en-AU" altLang="en-US" sz="2000" b="0" dirty="0"/>
          </a:p>
          <a:p>
            <a:pPr>
              <a:buFontTx/>
              <a:buChar char="•"/>
            </a:pPr>
            <a:r>
              <a:rPr lang="en-AU" altLang="en-US" sz="2000" b="0" dirty="0"/>
              <a:t>AED- Automated External Defibrillator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FF443-5ED7-7F02-8D78-538642F83D15}"/>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B16FC9BC-03FC-063A-C295-F91943AD1411}"/>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107B1AA4-5AC0-8467-D157-AF2CB6EA0F76}"/>
              </a:ext>
            </a:extLst>
          </p:cNvPr>
          <p:cNvPicPr>
            <a:picLocks noChangeAspect="1"/>
          </p:cNvPicPr>
          <p:nvPr/>
        </p:nvPicPr>
        <p:blipFill>
          <a:blip r:embed="rId2"/>
          <a:stretch>
            <a:fillRect/>
          </a:stretch>
        </p:blipFill>
        <p:spPr>
          <a:xfrm>
            <a:off x="2662140" y="1485175"/>
            <a:ext cx="6639119" cy="5005250"/>
          </a:xfrm>
          <a:prstGeom prst="rect">
            <a:avLst/>
          </a:prstGeom>
        </p:spPr>
      </p:pic>
      <p:pic>
        <p:nvPicPr>
          <p:cNvPr id="5" name="Picture 4">
            <a:extLst>
              <a:ext uri="{FF2B5EF4-FFF2-40B4-BE49-F238E27FC236}">
                <a16:creationId xmlns:a16="http://schemas.microsoft.com/office/drawing/2014/main" id="{B9BBAEC7-EE9E-5E77-DB37-CFC368B1CAA9}"/>
              </a:ext>
            </a:extLst>
          </p:cNvPr>
          <p:cNvPicPr>
            <a:picLocks noChangeAspect="1"/>
          </p:cNvPicPr>
          <p:nvPr/>
        </p:nvPicPr>
        <p:blipFill>
          <a:blip r:embed="rId3"/>
          <a:stretch>
            <a:fillRect/>
          </a:stretch>
        </p:blipFill>
        <p:spPr>
          <a:xfrm>
            <a:off x="3555854" y="729205"/>
            <a:ext cx="3353091" cy="755970"/>
          </a:xfrm>
          <a:prstGeom prst="rect">
            <a:avLst/>
          </a:prstGeom>
        </p:spPr>
      </p:pic>
    </p:spTree>
    <p:extLst>
      <p:ext uri="{BB962C8B-B14F-4D97-AF65-F5344CB8AC3E}">
        <p14:creationId xmlns:p14="http://schemas.microsoft.com/office/powerpoint/2010/main" val="40622937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a:extLst>
              <a:ext uri="{FF2B5EF4-FFF2-40B4-BE49-F238E27FC236}">
                <a16:creationId xmlns:a16="http://schemas.microsoft.com/office/drawing/2014/main" id="{B3BDB19F-77B9-C3E1-EC78-2A10D1A83D73}"/>
              </a:ext>
            </a:extLst>
          </p:cNvPr>
          <p:cNvSpPr>
            <a:spLocks noGrp="1" noChangeArrowheads="1"/>
          </p:cNvSpPr>
          <p:nvPr>
            <p:ph type="title"/>
          </p:nvPr>
        </p:nvSpPr>
        <p:spPr>
          <a:xfrm>
            <a:off x="768350" y="549275"/>
            <a:ext cx="7620000" cy="609600"/>
          </a:xfrm>
        </p:spPr>
        <p:txBody>
          <a:bodyPr/>
          <a:lstStyle/>
          <a:p>
            <a:pPr algn="ctr"/>
            <a:r>
              <a:rPr lang="en-AU" altLang="en-US" sz="2800" b="0" dirty="0">
                <a:solidFill>
                  <a:srgbClr val="0070C0"/>
                </a:solidFill>
              </a:rPr>
              <a:t>Fire Evacuation Plan</a:t>
            </a:r>
          </a:p>
        </p:txBody>
      </p:sp>
      <p:pic>
        <p:nvPicPr>
          <p:cNvPr id="155651" name="Picture 3">
            <a:extLst>
              <a:ext uri="{FF2B5EF4-FFF2-40B4-BE49-F238E27FC236}">
                <a16:creationId xmlns:a16="http://schemas.microsoft.com/office/drawing/2014/main" id="{6E9EBFE2-BCE2-FB01-CD4E-8D4F5A7C7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07"/>
          <a:stretch>
            <a:fillRect/>
          </a:stretch>
        </p:blipFill>
        <p:spPr bwMode="auto">
          <a:xfrm>
            <a:off x="1111250" y="1417638"/>
            <a:ext cx="69342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a:extLst>
              <a:ext uri="{FF2B5EF4-FFF2-40B4-BE49-F238E27FC236}">
                <a16:creationId xmlns:a16="http://schemas.microsoft.com/office/drawing/2014/main" id="{731C2D95-01A2-40F8-7A5F-9907EEEF81AB}"/>
              </a:ext>
            </a:extLst>
          </p:cNvPr>
          <p:cNvSpPr>
            <a:spLocks noGrp="1" noChangeArrowheads="1"/>
          </p:cNvSpPr>
          <p:nvPr>
            <p:ph type="title"/>
          </p:nvPr>
        </p:nvSpPr>
        <p:spPr>
          <a:xfrm>
            <a:off x="-696912" y="260350"/>
            <a:ext cx="8261350" cy="865188"/>
          </a:xfrm>
        </p:spPr>
        <p:txBody>
          <a:bodyPr/>
          <a:lstStyle/>
          <a:p>
            <a:pPr algn="ctr" eaLnBrk="1" hangingPunct="1"/>
            <a:r>
              <a:rPr lang="en-AU" altLang="en-US" sz="2800" b="0" dirty="0">
                <a:solidFill>
                  <a:srgbClr val="0070C0"/>
                </a:solidFill>
              </a:rPr>
              <a:t>Reflect on own safe work </a:t>
            </a:r>
            <a:br>
              <a:rPr lang="en-AU" altLang="en-US" sz="2800" b="0" dirty="0">
                <a:solidFill>
                  <a:srgbClr val="0070C0"/>
                </a:solidFill>
              </a:rPr>
            </a:br>
            <a:r>
              <a:rPr lang="en-AU" altLang="en-US" sz="2800" b="0" dirty="0">
                <a:solidFill>
                  <a:srgbClr val="0070C0"/>
                </a:solidFill>
              </a:rPr>
              <a:t>practices</a:t>
            </a:r>
          </a:p>
        </p:txBody>
      </p:sp>
      <p:sp>
        <p:nvSpPr>
          <p:cNvPr id="5" name="Content Placeholder 2">
            <a:extLst>
              <a:ext uri="{FF2B5EF4-FFF2-40B4-BE49-F238E27FC236}">
                <a16:creationId xmlns:a16="http://schemas.microsoft.com/office/drawing/2014/main" id="{15AD4F15-FFA5-0624-3288-9695A13968C3}"/>
              </a:ext>
            </a:extLst>
          </p:cNvPr>
          <p:cNvSpPr>
            <a:spLocks noGrp="1" noChangeArrowheads="1"/>
          </p:cNvSpPr>
          <p:nvPr>
            <p:ph idx="1"/>
          </p:nvPr>
        </p:nvSpPr>
        <p:spPr>
          <a:xfrm>
            <a:off x="615951" y="1366839"/>
            <a:ext cx="10407649" cy="4752975"/>
          </a:xfrm>
        </p:spPr>
        <p:txBody>
          <a:bodyPr/>
          <a:lstStyle/>
          <a:p>
            <a:pPr>
              <a:buFontTx/>
              <a:buChar char="•"/>
            </a:pPr>
            <a:r>
              <a:rPr lang="en-AU" altLang="en-US" sz="2400" dirty="0"/>
              <a:t>Ways to maintain current safe work practice</a:t>
            </a:r>
          </a:p>
          <a:p>
            <a:pPr>
              <a:buFontTx/>
              <a:buChar char="•"/>
            </a:pPr>
            <a:endParaRPr lang="en-AU" altLang="en-US" sz="2400" dirty="0"/>
          </a:p>
          <a:p>
            <a:pPr>
              <a:buFontTx/>
              <a:buChar char="•"/>
            </a:pPr>
            <a:r>
              <a:rPr lang="en-AU" altLang="en-US" sz="2400" dirty="0"/>
              <a:t>Being current means knowing what and how to do, and how to work with systems, equipment and processes </a:t>
            </a:r>
          </a:p>
          <a:p>
            <a:pPr>
              <a:buFontTx/>
              <a:buChar char="•"/>
            </a:pPr>
            <a:endParaRPr lang="en-AU" altLang="en-US" sz="2400" dirty="0"/>
          </a:p>
          <a:p>
            <a:pPr>
              <a:buFontTx/>
              <a:buChar char="•"/>
            </a:pPr>
            <a:r>
              <a:rPr lang="en-AU" altLang="en-US" sz="2400" dirty="0"/>
              <a:t>Be aware of hazardous materials, e.g. chemicals and follow SDS (safety data sheets) </a:t>
            </a:r>
          </a:p>
          <a:p>
            <a:pPr>
              <a:buFontTx/>
              <a:buChar char="•"/>
            </a:pPr>
            <a:endParaRPr lang="en-AU" altLang="en-US" sz="2400" dirty="0"/>
          </a:p>
          <a:p>
            <a:pPr>
              <a:buFontTx/>
              <a:buChar char="•"/>
            </a:pPr>
            <a:r>
              <a:rPr lang="en-AU" altLang="en-US" sz="2400" dirty="0"/>
              <a:t>Read updates and participate in briefings.</a:t>
            </a:r>
          </a:p>
          <a:p>
            <a:pPr>
              <a:buFontTx/>
              <a:buChar char="•"/>
            </a:pPr>
            <a:endParaRPr lang="en-AU" altLang="en-US" sz="2400" dirty="0"/>
          </a:p>
          <a:p>
            <a:pPr>
              <a:buFontTx/>
              <a:buChar char="•"/>
            </a:pPr>
            <a:r>
              <a:rPr lang="en-AU" altLang="en-US" sz="2400" dirty="0"/>
              <a:t>Attend training as directed or as it becomes available, e.g. inductions, training, information. </a:t>
            </a:r>
          </a:p>
          <a:p>
            <a:endParaRPr lang="en-AU" altLang="en-US"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3105FAC-FB95-0B4F-FA4E-9804E197E754}"/>
              </a:ext>
            </a:extLst>
          </p:cNvPr>
          <p:cNvSpPr>
            <a:spLocks noGrp="1" noChangeArrowheads="1"/>
          </p:cNvSpPr>
          <p:nvPr>
            <p:ph idx="1"/>
          </p:nvPr>
        </p:nvSpPr>
        <p:spPr>
          <a:xfrm>
            <a:off x="1065212" y="1824039"/>
            <a:ext cx="9856787" cy="4537075"/>
          </a:xfrm>
        </p:spPr>
        <p:txBody>
          <a:bodyPr/>
          <a:lstStyle/>
          <a:p>
            <a:pPr>
              <a:buFontTx/>
              <a:buChar char="•"/>
            </a:pPr>
            <a:r>
              <a:rPr lang="en-AU" altLang="en-US" sz="2400" dirty="0"/>
              <a:t>Prolonged stress is damaging to the body and can cause health issues </a:t>
            </a:r>
          </a:p>
          <a:p>
            <a:pPr>
              <a:buFontTx/>
              <a:buChar char="•"/>
            </a:pPr>
            <a:endParaRPr lang="en-AU" altLang="en-US" sz="2400" dirty="0"/>
          </a:p>
          <a:p>
            <a:pPr>
              <a:buFontTx/>
              <a:buChar char="•"/>
            </a:pPr>
            <a:r>
              <a:rPr lang="en-AU" altLang="en-US" sz="2400" dirty="0"/>
              <a:t>Fatigue influences the body and brain and can interfere with normal functioning </a:t>
            </a:r>
          </a:p>
          <a:p>
            <a:pPr>
              <a:buFontTx/>
              <a:buChar char="•"/>
            </a:pPr>
            <a:endParaRPr lang="en-AU" altLang="en-US" sz="2400" dirty="0"/>
          </a:p>
          <a:p>
            <a:pPr>
              <a:buFontTx/>
              <a:buChar char="•"/>
            </a:pPr>
            <a:r>
              <a:rPr lang="en-AU" altLang="en-US" sz="2400" dirty="0"/>
              <a:t>Accidents and injuries can be a result of people under prolonged stress and significant fatigue and its related exhaustion and adaptation problems </a:t>
            </a:r>
          </a:p>
          <a:p>
            <a:pPr>
              <a:buFontTx/>
              <a:buChar char="•"/>
            </a:pPr>
            <a:endParaRPr lang="en-AU" altLang="en-US" sz="2400" dirty="0"/>
          </a:p>
          <a:p>
            <a:pPr>
              <a:buFontTx/>
              <a:buChar char="•"/>
            </a:pPr>
            <a:r>
              <a:rPr lang="en-AU" altLang="en-US" sz="2400" dirty="0"/>
              <a:t>Be alert to your own body signs.</a:t>
            </a:r>
          </a:p>
        </p:txBody>
      </p:sp>
      <p:sp>
        <p:nvSpPr>
          <p:cNvPr id="158723" name="Title 1">
            <a:extLst>
              <a:ext uri="{FF2B5EF4-FFF2-40B4-BE49-F238E27FC236}">
                <a16:creationId xmlns:a16="http://schemas.microsoft.com/office/drawing/2014/main" id="{ADE44729-31AC-3F89-0CCA-C89D4DCFB6C3}"/>
              </a:ext>
            </a:extLst>
          </p:cNvPr>
          <p:cNvSpPr>
            <a:spLocks noGrp="1" noChangeArrowheads="1"/>
          </p:cNvSpPr>
          <p:nvPr>
            <p:ph type="title"/>
          </p:nvPr>
        </p:nvSpPr>
        <p:spPr>
          <a:xfrm>
            <a:off x="-844550" y="342900"/>
            <a:ext cx="8261350" cy="865187"/>
          </a:xfrm>
        </p:spPr>
        <p:txBody>
          <a:bodyPr/>
          <a:lstStyle/>
          <a:p>
            <a:pPr algn="ctr" eaLnBrk="1" hangingPunct="1"/>
            <a:r>
              <a:rPr lang="en-AU" altLang="en-US" sz="2800" b="0" dirty="0">
                <a:solidFill>
                  <a:srgbClr val="0070C0"/>
                </a:solidFill>
              </a:rPr>
              <a:t>Reflect on own safe work practices</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a:extLst>
              <a:ext uri="{FF2B5EF4-FFF2-40B4-BE49-F238E27FC236}">
                <a16:creationId xmlns:a16="http://schemas.microsoft.com/office/drawing/2014/main" id="{51662963-A59A-1070-0BB4-FC2C26C63354}"/>
              </a:ext>
            </a:extLst>
          </p:cNvPr>
          <p:cNvSpPr>
            <a:spLocks noGrp="1" noChangeArrowheads="1"/>
          </p:cNvSpPr>
          <p:nvPr>
            <p:ph type="title"/>
          </p:nvPr>
        </p:nvSpPr>
        <p:spPr>
          <a:xfrm>
            <a:off x="-349250" y="357189"/>
            <a:ext cx="8280400" cy="865187"/>
          </a:xfrm>
        </p:spPr>
        <p:txBody>
          <a:bodyPr/>
          <a:lstStyle/>
          <a:p>
            <a:pPr algn="ctr" eaLnBrk="1" hangingPunct="1"/>
            <a:r>
              <a:rPr lang="en-AU" altLang="en-US" sz="2800" b="0" dirty="0">
                <a:solidFill>
                  <a:srgbClr val="0070C0"/>
                </a:solidFill>
              </a:rPr>
              <a:t>Reflect on own safe work practices</a:t>
            </a:r>
          </a:p>
        </p:txBody>
      </p:sp>
      <p:sp>
        <p:nvSpPr>
          <p:cNvPr id="5" name="Content Placeholder 2">
            <a:extLst>
              <a:ext uri="{FF2B5EF4-FFF2-40B4-BE49-F238E27FC236}">
                <a16:creationId xmlns:a16="http://schemas.microsoft.com/office/drawing/2014/main" id="{E08C3BBD-DFCF-9162-2AAF-A195B5424FFB}"/>
              </a:ext>
            </a:extLst>
          </p:cNvPr>
          <p:cNvSpPr>
            <a:spLocks noGrp="1" noChangeArrowheads="1"/>
          </p:cNvSpPr>
          <p:nvPr>
            <p:ph idx="1"/>
          </p:nvPr>
        </p:nvSpPr>
        <p:spPr>
          <a:xfrm>
            <a:off x="520700" y="1370014"/>
            <a:ext cx="10033000" cy="4897437"/>
          </a:xfrm>
        </p:spPr>
        <p:txBody>
          <a:bodyPr/>
          <a:lstStyle/>
          <a:p>
            <a:pPr>
              <a:buFontTx/>
              <a:buChar char="•"/>
            </a:pPr>
            <a:r>
              <a:rPr lang="en-AU" altLang="en-US" sz="2400" dirty="0">
                <a:solidFill>
                  <a:schemeClr val="tx1"/>
                </a:solidFill>
              </a:rPr>
              <a:t>Reflect on own stress and fatigue</a:t>
            </a:r>
          </a:p>
          <a:p>
            <a:pPr>
              <a:buFontTx/>
              <a:buChar char="•"/>
            </a:pPr>
            <a:endParaRPr lang="en-AU" altLang="en-US" sz="2400" dirty="0">
              <a:solidFill>
                <a:schemeClr val="tx1"/>
              </a:solidFill>
            </a:endParaRPr>
          </a:p>
          <a:p>
            <a:pPr>
              <a:buFontTx/>
              <a:buChar char="•"/>
            </a:pPr>
            <a:r>
              <a:rPr lang="en-AU" altLang="en-US" sz="2400" dirty="0">
                <a:solidFill>
                  <a:schemeClr val="tx1"/>
                </a:solidFill>
              </a:rPr>
              <a:t>Reflecting on your own response can help you to analyse, e.g. to break down the problem </a:t>
            </a:r>
          </a:p>
          <a:p>
            <a:pPr>
              <a:buFontTx/>
              <a:buChar char="•"/>
            </a:pPr>
            <a:endParaRPr lang="en-AU" altLang="en-US" sz="2400" dirty="0">
              <a:solidFill>
                <a:schemeClr val="tx1"/>
              </a:solidFill>
            </a:endParaRPr>
          </a:p>
          <a:p>
            <a:pPr>
              <a:buFontTx/>
              <a:buChar char="•"/>
            </a:pPr>
            <a:r>
              <a:rPr lang="en-AU" altLang="en-US" sz="2400" dirty="0">
                <a:solidFill>
                  <a:schemeClr val="tx1"/>
                </a:solidFill>
              </a:rPr>
              <a:t>Ask yourself, what happened? what was good and bad? how you felt, how you made sense of it, if you could have done it differently, how you would do it next time</a:t>
            </a:r>
          </a:p>
          <a:p>
            <a:pPr>
              <a:buFontTx/>
              <a:buChar char="•"/>
            </a:pPr>
            <a:endParaRPr lang="en-AU" altLang="en-US" sz="2400" dirty="0">
              <a:solidFill>
                <a:schemeClr val="tx1"/>
              </a:solidFill>
            </a:endParaRPr>
          </a:p>
          <a:p>
            <a:pPr>
              <a:buFontTx/>
              <a:buChar char="•"/>
            </a:pPr>
            <a:r>
              <a:rPr lang="en-AU" altLang="en-US" sz="2400" dirty="0">
                <a:solidFill>
                  <a:schemeClr val="tx1"/>
                </a:solidFill>
              </a:rPr>
              <a:t>Manage stress by talking to others, exercise, diet, sleep, limiting substances, reflection, relaxation methods, interests and counselling.</a:t>
            </a:r>
          </a:p>
          <a:p>
            <a:endParaRPr lang="en-AU" altLang="en-US"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a:extLst>
              <a:ext uri="{FF2B5EF4-FFF2-40B4-BE49-F238E27FC236}">
                <a16:creationId xmlns:a16="http://schemas.microsoft.com/office/drawing/2014/main" id="{F53BF707-FE3C-4F8B-7A31-FCBBC833B2C2}"/>
              </a:ext>
            </a:extLst>
          </p:cNvPr>
          <p:cNvSpPr>
            <a:spLocks noGrp="1" noChangeArrowheads="1"/>
          </p:cNvSpPr>
          <p:nvPr>
            <p:ph type="title"/>
          </p:nvPr>
        </p:nvSpPr>
        <p:spPr>
          <a:xfrm>
            <a:off x="-791527" y="402273"/>
            <a:ext cx="7772400" cy="863600"/>
          </a:xfrm>
        </p:spPr>
        <p:txBody>
          <a:bodyPr/>
          <a:lstStyle/>
          <a:p>
            <a:pPr algn="ctr" eaLnBrk="1" hangingPunct="1"/>
            <a:r>
              <a:rPr lang="en-AU" altLang="en-US" sz="2800" b="0" dirty="0">
                <a:solidFill>
                  <a:srgbClr val="0070C0"/>
                </a:solidFill>
              </a:rPr>
              <a:t>Summary </a:t>
            </a:r>
          </a:p>
        </p:txBody>
      </p:sp>
      <p:sp>
        <p:nvSpPr>
          <p:cNvPr id="5" name="Content Placeholder 2">
            <a:extLst>
              <a:ext uri="{FF2B5EF4-FFF2-40B4-BE49-F238E27FC236}">
                <a16:creationId xmlns:a16="http://schemas.microsoft.com/office/drawing/2014/main" id="{78D003A9-EB9F-DC8F-0C56-D52E08202A45}"/>
              </a:ext>
            </a:extLst>
          </p:cNvPr>
          <p:cNvSpPr>
            <a:spLocks noGrp="1" noChangeArrowheads="1"/>
          </p:cNvSpPr>
          <p:nvPr>
            <p:ph idx="1"/>
          </p:nvPr>
        </p:nvSpPr>
        <p:spPr>
          <a:xfrm>
            <a:off x="469900" y="1125538"/>
            <a:ext cx="11226800" cy="5256212"/>
          </a:xfrm>
        </p:spPr>
        <p:txBody>
          <a:bodyPr/>
          <a:lstStyle/>
          <a:p>
            <a:pPr>
              <a:buFontTx/>
              <a:buChar char="•"/>
            </a:pPr>
            <a:r>
              <a:rPr lang="en-AU" altLang="en-US" sz="2400" dirty="0"/>
              <a:t>Follow safe work practices by following policies and procedures, instructions, knowing your responsibilities, identifying and reporting hazards, incidents and injuries, and following emergency procedures. </a:t>
            </a:r>
          </a:p>
          <a:p>
            <a:pPr>
              <a:buFontTx/>
              <a:buChar char="•"/>
            </a:pPr>
            <a:endParaRPr lang="en-AU" altLang="en-US" sz="2400" dirty="0"/>
          </a:p>
          <a:p>
            <a:pPr>
              <a:buFontTx/>
              <a:buChar char="•"/>
            </a:pPr>
            <a:r>
              <a:rPr lang="en-AU" altLang="en-US" sz="2400" dirty="0"/>
              <a:t>Contribute to WHS in the workplace by participating in meetings, reporting, and inspections and audits. </a:t>
            </a:r>
          </a:p>
          <a:p>
            <a:pPr>
              <a:buFontTx/>
              <a:buChar char="•"/>
            </a:pPr>
            <a:endParaRPr lang="en-AU" altLang="en-US" sz="2400" dirty="0"/>
          </a:p>
          <a:p>
            <a:pPr>
              <a:buFontTx/>
              <a:buChar char="•"/>
            </a:pPr>
            <a:r>
              <a:rPr lang="en-AU" altLang="en-US" sz="2400" dirty="0"/>
              <a:t>Reflect on your own work, stress and fatigue, remain current in your practice and alert to stress management methods.</a:t>
            </a:r>
          </a:p>
          <a:p>
            <a:endParaRPr lang="en-AU" altLang="en-US"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55F9A-DA48-6577-2739-95BDE01D7D4F}"/>
            </a:ext>
          </a:extLst>
        </p:cNvPr>
        <p:cNvGrpSpPr/>
        <p:nvPr/>
      </p:nvGrpSpPr>
      <p:grpSpPr>
        <a:xfrm>
          <a:off x="0" y="0"/>
          <a:ext cx="0" cy="0"/>
          <a:chOff x="0" y="0"/>
          <a:chExt cx="0" cy="0"/>
        </a:xfrm>
      </p:grpSpPr>
      <p:sp>
        <p:nvSpPr>
          <p:cNvPr id="162818" name="Title 1">
            <a:extLst>
              <a:ext uri="{FF2B5EF4-FFF2-40B4-BE49-F238E27FC236}">
                <a16:creationId xmlns:a16="http://schemas.microsoft.com/office/drawing/2014/main" id="{66ECB2A0-64B7-F661-7B81-0FCA443D20A0}"/>
              </a:ext>
            </a:extLst>
          </p:cNvPr>
          <p:cNvSpPr>
            <a:spLocks noGrp="1" noChangeArrowheads="1"/>
          </p:cNvSpPr>
          <p:nvPr>
            <p:ph type="title"/>
          </p:nvPr>
        </p:nvSpPr>
        <p:spPr>
          <a:xfrm>
            <a:off x="279400" y="402273"/>
            <a:ext cx="7772400" cy="863600"/>
          </a:xfrm>
        </p:spPr>
        <p:txBody>
          <a:bodyPr/>
          <a:lstStyle/>
          <a:p>
            <a:pPr algn="ctr" eaLnBrk="1" hangingPunct="1"/>
            <a:r>
              <a:rPr lang="en-AU" sz="1600" b="1" dirty="0"/>
              <a:t>Assessment Task 3- Activity 4 Part 1 &amp; 2</a:t>
            </a:r>
            <a:endParaRPr lang="en-AU" altLang="en-US" sz="2800" b="0" dirty="0">
              <a:solidFill>
                <a:srgbClr val="0070C0"/>
              </a:solidFill>
            </a:endParaRPr>
          </a:p>
        </p:txBody>
      </p:sp>
      <p:sp>
        <p:nvSpPr>
          <p:cNvPr id="5" name="Content Placeholder 2">
            <a:extLst>
              <a:ext uri="{FF2B5EF4-FFF2-40B4-BE49-F238E27FC236}">
                <a16:creationId xmlns:a16="http://schemas.microsoft.com/office/drawing/2014/main" id="{62C5D9DA-262A-A374-8F37-24B9D767399B}"/>
              </a:ext>
            </a:extLst>
          </p:cNvPr>
          <p:cNvSpPr>
            <a:spLocks noGrp="1" noChangeArrowheads="1"/>
          </p:cNvSpPr>
          <p:nvPr>
            <p:ph idx="1"/>
          </p:nvPr>
        </p:nvSpPr>
        <p:spPr>
          <a:xfrm>
            <a:off x="496888" y="880111"/>
            <a:ext cx="11110912" cy="5256212"/>
          </a:xfrm>
        </p:spPr>
        <p:txBody>
          <a:bodyPr/>
          <a:lstStyle/>
          <a:p>
            <a:endParaRPr lang="en-AU" b="1" dirty="0"/>
          </a:p>
          <a:p>
            <a:pPr marL="0" lvl="0" indent="0">
              <a:buNone/>
            </a:pPr>
            <a:r>
              <a:rPr lang="en-AU" b="1" u="sng" dirty="0"/>
              <a:t>Activity 4 is comprised of three (3) parts</a:t>
            </a:r>
            <a:r>
              <a:rPr lang="en-AU" b="1" dirty="0"/>
              <a:t>:</a:t>
            </a:r>
          </a:p>
          <a:p>
            <a:pPr marL="0" lvl="0" indent="0">
              <a:buNone/>
            </a:pPr>
            <a:endParaRPr lang="en-AU" dirty="0"/>
          </a:p>
          <a:p>
            <a:r>
              <a:rPr lang="en-AU" b="1" dirty="0">
                <a:highlight>
                  <a:srgbClr val="FFFF00"/>
                </a:highlight>
              </a:rPr>
              <a:t>Part 1: </a:t>
            </a:r>
            <a:r>
              <a:rPr lang="en-AU" dirty="0">
                <a:highlight>
                  <a:srgbClr val="FFFF00"/>
                </a:highlight>
              </a:rPr>
              <a:t>Identification of all workplace WHS signage &amp; emergency exits (Elgar B3. Ground Floor)</a:t>
            </a:r>
          </a:p>
          <a:p>
            <a:r>
              <a:rPr lang="en-AU" b="1" dirty="0">
                <a:highlight>
                  <a:srgbClr val="FFFF00"/>
                </a:highlight>
              </a:rPr>
              <a:t>Part 2</a:t>
            </a:r>
            <a:r>
              <a:rPr lang="en-AU" dirty="0">
                <a:highlight>
                  <a:srgbClr val="FFFF00"/>
                </a:highlight>
              </a:rPr>
              <a:t>: Workplace audit</a:t>
            </a:r>
          </a:p>
          <a:p>
            <a:r>
              <a:rPr lang="en-AU" b="1" dirty="0"/>
              <a:t>Part 3</a:t>
            </a:r>
            <a:r>
              <a:rPr lang="en-AU" dirty="0"/>
              <a:t>: Evacuation plan &amp; BHI Evacuation – Followed workplace procedures for Simulated Emergency Situation (undertaken in session 5 &amp; 6)</a:t>
            </a:r>
          </a:p>
          <a:p>
            <a:endParaRPr lang="en-AU" b="1" dirty="0"/>
          </a:p>
          <a:p>
            <a:pPr marL="0" indent="0">
              <a:buNone/>
            </a:pPr>
            <a:r>
              <a:rPr lang="en-AU" b="1" dirty="0"/>
              <a:t>You will now complete Assessment Task 3 – Activity 4 – </a:t>
            </a:r>
            <a:r>
              <a:rPr lang="en-AU" b="1" dirty="0">
                <a:highlight>
                  <a:srgbClr val="FFFF00"/>
                </a:highlight>
              </a:rPr>
              <a:t>Part 1 &amp; 2 (as highlighted above in yellow)</a:t>
            </a:r>
          </a:p>
          <a:p>
            <a:pPr marL="514350" indent="-514350">
              <a:buFontTx/>
              <a:buAutoNum type="arabicPeriod"/>
            </a:pPr>
            <a:r>
              <a:rPr lang="en-AU" altLang="en-US" dirty="0"/>
              <a:t>Your teacher will place you into  selected groups to  walk around BHI Elgar Campus and identify safety signage &amp; emergency exits.</a:t>
            </a:r>
          </a:p>
          <a:p>
            <a:pPr marL="514350" indent="-514350">
              <a:buFontTx/>
              <a:buAutoNum type="arabicPeriod"/>
            </a:pPr>
            <a:r>
              <a:rPr lang="en-AU" altLang="en-US" dirty="0"/>
              <a:t>Using your evacuation plan identify your nearest emergency exits in readiness for an emergency evacuation (later in the day).</a:t>
            </a:r>
          </a:p>
          <a:p>
            <a:pPr marL="514350" indent="-514350">
              <a:buFontTx/>
              <a:buAutoNum type="arabicPeriod"/>
            </a:pPr>
            <a:r>
              <a:rPr lang="en-AU" altLang="en-US" dirty="0"/>
              <a:t>Complete the workplace checklist as you walk around </a:t>
            </a:r>
          </a:p>
          <a:p>
            <a:pPr marL="0" indent="0">
              <a:buNone/>
            </a:pPr>
            <a:endParaRPr lang="en-AU" dirty="0"/>
          </a:p>
          <a:p>
            <a:pPr marL="0" indent="0">
              <a:buNone/>
            </a:pPr>
            <a:endParaRPr lang="en-AU" dirty="0"/>
          </a:p>
          <a:p>
            <a:endParaRPr lang="en-AU" altLang="en-US" sz="2400" dirty="0"/>
          </a:p>
        </p:txBody>
      </p:sp>
    </p:spTree>
    <p:extLst>
      <p:ext uri="{BB962C8B-B14F-4D97-AF65-F5344CB8AC3E}">
        <p14:creationId xmlns:p14="http://schemas.microsoft.com/office/powerpoint/2010/main" val="330726306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fade">
                                      <p:cBhvr>
                                        <p:cTn id="7" dur="500"/>
                                        <p:tgtEl>
                                          <p:spTgt spid="5">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fade">
                                      <p:cBhvr>
                                        <p:cTn id="12" dur="500"/>
                                        <p:tgtEl>
                                          <p:spTgt spid="5">
                                            <p:txEl>
                                              <p:pRg st="9" end="9"/>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0" end="10"/>
                                            </p:txEl>
                                          </p:spTgt>
                                        </p:tgtEl>
                                        <p:attrNameLst>
                                          <p:attrName>style.visibility</p:attrName>
                                        </p:attrNameLst>
                                      </p:cBhvr>
                                      <p:to>
                                        <p:strVal val="visible"/>
                                      </p:to>
                                    </p:set>
                                    <p:animEffect transition="in" filter="fade">
                                      <p:cBhvr>
                                        <p:cTn id="17" dur="500"/>
                                        <p:tgtEl>
                                          <p:spTgt spid="5">
                                            <p:txEl>
                                              <p:pRg st="10" end="1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06DEB-9742-3675-0034-DF07A4307312}"/>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EB907BF-DF63-AC67-98E1-0D43D868C1B6}"/>
              </a:ext>
            </a:extLst>
          </p:cNvPr>
          <p:cNvSpPr>
            <a:spLocks noGrp="1"/>
          </p:cNvSpPr>
          <p:nvPr>
            <p:ph type="pic" sz="quarter" idx="10"/>
          </p:nvPr>
        </p:nvSpPr>
        <p:spPr/>
        <p:txBody>
          <a:bodyPr/>
          <a:lstStyle/>
          <a:p>
            <a:endParaRPr lang="en-US"/>
          </a:p>
        </p:txBody>
      </p:sp>
      <p:sp>
        <p:nvSpPr>
          <p:cNvPr id="8" name="Title 4">
            <a:extLst>
              <a:ext uri="{FF2B5EF4-FFF2-40B4-BE49-F238E27FC236}">
                <a16:creationId xmlns:a16="http://schemas.microsoft.com/office/drawing/2014/main" id="{AD8C04BA-D0FC-16AA-DF73-F340CB406509}"/>
              </a:ext>
            </a:extLst>
          </p:cNvPr>
          <p:cNvSpPr>
            <a:spLocks noGrp="1"/>
          </p:cNvSpPr>
          <p:nvPr>
            <p:ph type="title"/>
          </p:nvPr>
        </p:nvSpPr>
        <p:spPr>
          <a:xfrm>
            <a:off x="6772593" y="2348775"/>
            <a:ext cx="4987269" cy="720000"/>
          </a:xfrm>
        </p:spPr>
        <p:txBody>
          <a:bodyPr/>
          <a:lstStyle/>
          <a:p>
            <a:r>
              <a:rPr lang="en-US" sz="2800" dirty="0"/>
              <a:t>SESSION </a:t>
            </a:r>
            <a:r>
              <a:rPr lang="en-US" dirty="0"/>
              <a:t>5 &amp; 6</a:t>
            </a:r>
          </a:p>
        </p:txBody>
      </p:sp>
    </p:spTree>
    <p:extLst>
      <p:ext uri="{BB962C8B-B14F-4D97-AF65-F5344CB8AC3E}">
        <p14:creationId xmlns:p14="http://schemas.microsoft.com/office/powerpoint/2010/main" val="1421061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5461D60E-BCD0-C657-4371-52411DBEFB9F}"/>
              </a:ext>
            </a:extLst>
          </p:cNvPr>
          <p:cNvSpPr>
            <a:spLocks noGrp="1" noChangeArrowheads="1"/>
          </p:cNvSpPr>
          <p:nvPr>
            <p:ph type="title"/>
          </p:nvPr>
        </p:nvSpPr>
        <p:spPr>
          <a:xfrm>
            <a:off x="2208213" y="1052512"/>
            <a:ext cx="7772400" cy="863600"/>
          </a:xfrm>
        </p:spPr>
        <p:txBody>
          <a:bodyPr/>
          <a:lstStyle/>
          <a:p>
            <a:pPr algn="ctr" eaLnBrk="1" hangingPunct="1"/>
            <a:r>
              <a:rPr lang="en-AU" altLang="en-US" sz="2800" b="0" dirty="0">
                <a:solidFill>
                  <a:srgbClr val="0070C0"/>
                </a:solidFill>
              </a:rPr>
              <a:t>Follow safe work practices  </a:t>
            </a:r>
          </a:p>
        </p:txBody>
      </p:sp>
      <p:sp>
        <p:nvSpPr>
          <p:cNvPr id="5" name="Content Placeholder 2">
            <a:extLst>
              <a:ext uri="{FF2B5EF4-FFF2-40B4-BE49-F238E27FC236}">
                <a16:creationId xmlns:a16="http://schemas.microsoft.com/office/drawing/2014/main" id="{B4E6A7A7-B9B8-692D-8BEF-E99CCF049ED1}"/>
              </a:ext>
            </a:extLst>
          </p:cNvPr>
          <p:cNvSpPr>
            <a:spLocks noGrp="1"/>
          </p:cNvSpPr>
          <p:nvPr>
            <p:ph idx="1"/>
          </p:nvPr>
        </p:nvSpPr>
        <p:spPr>
          <a:xfrm>
            <a:off x="873760" y="1804352"/>
            <a:ext cx="10485120" cy="4565967"/>
          </a:xfrm>
        </p:spPr>
        <p:txBody>
          <a:bodyPr>
            <a:noAutofit/>
          </a:bodyPr>
          <a:lstStyle/>
          <a:p>
            <a:pPr marL="0" indent="0">
              <a:defRPr/>
            </a:pPr>
            <a:endParaRPr lang="en-AU" sz="2400" dirty="0"/>
          </a:p>
          <a:p>
            <a:pPr marL="0" indent="0">
              <a:buNone/>
              <a:defRPr/>
            </a:pPr>
            <a:r>
              <a:rPr lang="en-AU" sz="2400" dirty="0"/>
              <a:t>Legislation </a:t>
            </a:r>
          </a:p>
          <a:p>
            <a:pPr marL="0" indent="0">
              <a:defRPr/>
            </a:pPr>
            <a:endParaRPr lang="en-AU" sz="2400" dirty="0"/>
          </a:p>
          <a:p>
            <a:pPr>
              <a:buFont typeface="Arial" panose="020B0604020202020204" pitchFamily="34" charset="0"/>
              <a:buChar char="•"/>
              <a:defRPr/>
            </a:pPr>
            <a:r>
              <a:rPr lang="en-AU" sz="2400" i="1" dirty="0"/>
              <a:t>Work Health and Safety Act 2011 </a:t>
            </a:r>
            <a:r>
              <a:rPr lang="en-AU" sz="2400" dirty="0"/>
              <a:t> (WHS Act) is the legislative framework for WHS in Australia </a:t>
            </a:r>
          </a:p>
          <a:p>
            <a:pPr marL="0" indent="0">
              <a:defRPr/>
            </a:pPr>
            <a:endParaRPr lang="en-AU" sz="2400" dirty="0">
              <a:hlinkClick r:id="rId3"/>
            </a:endParaRPr>
          </a:p>
          <a:p>
            <a:pPr marL="0" indent="0" algn="ctr">
              <a:defRPr/>
            </a:pPr>
            <a:r>
              <a:rPr lang="en-AU" sz="2400" dirty="0">
                <a:hlinkClick r:id="rId3"/>
              </a:rPr>
              <a:t>https://www.safeworkaustralia.gov.au/law-and-regulation/model-whs-laws</a:t>
            </a:r>
            <a:r>
              <a:rPr lang="en-AU" sz="2400" dirty="0"/>
              <a:t>   </a:t>
            </a:r>
            <a:r>
              <a:rPr lang="en-AU" sz="1000" dirty="0"/>
              <a:t>accessed 15/01/2025</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The WHS Act requires that workplaces also follow some Australian standards</a:t>
            </a:r>
          </a:p>
          <a:p>
            <a:pPr>
              <a:buFont typeface="Arial" panose="020B0604020202020204" pitchFamily="34" charset="0"/>
              <a:buChar char="•"/>
              <a:defRPr/>
            </a:pPr>
            <a:endParaRPr lang="en-AU" sz="2400" dirty="0"/>
          </a:p>
          <a:p>
            <a:pPr>
              <a:defRPr/>
            </a:pPr>
            <a:endParaRPr lang="en-AU"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11F7F-E151-4012-DE81-26238B60C28F}"/>
            </a:ext>
          </a:extLst>
        </p:cNvPr>
        <p:cNvGrpSpPr/>
        <p:nvPr/>
      </p:nvGrpSpPr>
      <p:grpSpPr>
        <a:xfrm>
          <a:off x="0" y="0"/>
          <a:ext cx="0" cy="0"/>
          <a:chOff x="0" y="0"/>
          <a:chExt cx="0" cy="0"/>
        </a:xfrm>
      </p:grpSpPr>
      <p:sp>
        <p:nvSpPr>
          <p:cNvPr id="162818" name="Title 1">
            <a:extLst>
              <a:ext uri="{FF2B5EF4-FFF2-40B4-BE49-F238E27FC236}">
                <a16:creationId xmlns:a16="http://schemas.microsoft.com/office/drawing/2014/main" id="{21BA4D40-32A3-7CC2-34C1-381023220744}"/>
              </a:ext>
            </a:extLst>
          </p:cNvPr>
          <p:cNvSpPr>
            <a:spLocks noGrp="1" noChangeArrowheads="1"/>
          </p:cNvSpPr>
          <p:nvPr>
            <p:ph type="title"/>
          </p:nvPr>
        </p:nvSpPr>
        <p:spPr>
          <a:xfrm>
            <a:off x="279400" y="402273"/>
            <a:ext cx="7772400" cy="863600"/>
          </a:xfrm>
        </p:spPr>
        <p:txBody>
          <a:bodyPr/>
          <a:lstStyle/>
          <a:p>
            <a:pPr algn="ctr" eaLnBrk="1" hangingPunct="1"/>
            <a:r>
              <a:rPr lang="en-AU" sz="1600" b="1" dirty="0"/>
              <a:t>Assessment Task 3- Activity 4 Part 3</a:t>
            </a:r>
            <a:endParaRPr lang="en-AU" altLang="en-US" sz="2800" b="0" dirty="0">
              <a:solidFill>
                <a:srgbClr val="0070C0"/>
              </a:solidFill>
            </a:endParaRPr>
          </a:p>
        </p:txBody>
      </p:sp>
      <p:sp>
        <p:nvSpPr>
          <p:cNvPr id="5" name="Content Placeholder 2">
            <a:extLst>
              <a:ext uri="{FF2B5EF4-FFF2-40B4-BE49-F238E27FC236}">
                <a16:creationId xmlns:a16="http://schemas.microsoft.com/office/drawing/2014/main" id="{D58F37C9-F774-A875-0E63-D58EB60E49B9}"/>
              </a:ext>
            </a:extLst>
          </p:cNvPr>
          <p:cNvSpPr>
            <a:spLocks noGrp="1" noChangeArrowheads="1"/>
          </p:cNvSpPr>
          <p:nvPr>
            <p:ph idx="1"/>
          </p:nvPr>
        </p:nvSpPr>
        <p:spPr>
          <a:xfrm>
            <a:off x="496888" y="880111"/>
            <a:ext cx="11110912" cy="5256212"/>
          </a:xfrm>
        </p:spPr>
        <p:txBody>
          <a:bodyPr/>
          <a:lstStyle/>
          <a:p>
            <a:endParaRPr lang="en-AU" b="1" dirty="0"/>
          </a:p>
          <a:p>
            <a:pPr marL="0" lvl="0" indent="0">
              <a:buNone/>
            </a:pPr>
            <a:r>
              <a:rPr lang="en-AU" b="1" u="sng" dirty="0"/>
              <a:t>Activity 4 is comprised of three (3) parts</a:t>
            </a:r>
            <a:r>
              <a:rPr lang="en-AU" b="1" dirty="0"/>
              <a:t>:</a:t>
            </a:r>
          </a:p>
          <a:p>
            <a:pPr marL="0" lvl="0" indent="0">
              <a:buNone/>
            </a:pPr>
            <a:endParaRPr lang="en-AU" dirty="0"/>
          </a:p>
          <a:p>
            <a:r>
              <a:rPr lang="en-AU" b="1" dirty="0"/>
              <a:t>Part 1: </a:t>
            </a:r>
            <a:r>
              <a:rPr lang="en-AU" dirty="0"/>
              <a:t>Identification of all workplace WHS signage &amp; emergency exits (Elgar B3. Ground Floor)</a:t>
            </a:r>
          </a:p>
          <a:p>
            <a:r>
              <a:rPr lang="en-AU" b="1" dirty="0"/>
              <a:t>Part 2</a:t>
            </a:r>
            <a:r>
              <a:rPr lang="en-AU" dirty="0"/>
              <a:t>: Workplace audit</a:t>
            </a:r>
          </a:p>
          <a:p>
            <a:r>
              <a:rPr lang="en-AU" b="1" dirty="0">
                <a:highlight>
                  <a:srgbClr val="FFFF00"/>
                </a:highlight>
              </a:rPr>
              <a:t>Part 3</a:t>
            </a:r>
            <a:r>
              <a:rPr lang="en-AU" dirty="0">
                <a:highlight>
                  <a:srgbClr val="FFFF00"/>
                </a:highlight>
              </a:rPr>
              <a:t>: Evacuation plan &amp; BHI Evacuation – Followed workplace procedures for Simulated Emergency Situation (undertaken in session 5 &amp; 6)</a:t>
            </a:r>
          </a:p>
          <a:p>
            <a:endParaRPr lang="en-AU" b="1" dirty="0">
              <a:highlight>
                <a:srgbClr val="FFFF00"/>
              </a:highlight>
            </a:endParaRPr>
          </a:p>
          <a:p>
            <a:pPr marL="514350" indent="-514350">
              <a:buFontTx/>
              <a:buAutoNum type="arabicPeriod"/>
            </a:pPr>
            <a:r>
              <a:rPr lang="en-AU" altLang="en-US" b="1" dirty="0"/>
              <a:t>You will now complete Assessment Task 3 – Activity 4 </a:t>
            </a:r>
            <a:r>
              <a:rPr lang="en-AU" altLang="en-US" dirty="0"/>
              <a:t>– </a:t>
            </a:r>
            <a:r>
              <a:rPr lang="en-AU" altLang="en-US" dirty="0">
                <a:highlight>
                  <a:srgbClr val="FFFF00"/>
                </a:highlight>
              </a:rPr>
              <a:t>Part 3 as highlighted in yellow above.</a:t>
            </a:r>
          </a:p>
          <a:p>
            <a:pPr marL="514350" indent="-514350">
              <a:buFontTx/>
              <a:buAutoNum type="arabicPeriod"/>
            </a:pPr>
            <a:endParaRPr lang="en-AU" altLang="en-US" dirty="0"/>
          </a:p>
          <a:p>
            <a:pPr marL="0" indent="0">
              <a:buNone/>
            </a:pPr>
            <a:endParaRPr lang="en-AU" dirty="0"/>
          </a:p>
          <a:p>
            <a:pPr marL="0" indent="0">
              <a:buNone/>
            </a:pPr>
            <a:endParaRPr lang="en-AU" dirty="0"/>
          </a:p>
          <a:p>
            <a:endParaRPr lang="en-AU" altLang="en-US" sz="2400" dirty="0"/>
          </a:p>
        </p:txBody>
      </p:sp>
    </p:spTree>
    <p:extLst>
      <p:ext uri="{BB962C8B-B14F-4D97-AF65-F5344CB8AC3E}">
        <p14:creationId xmlns:p14="http://schemas.microsoft.com/office/powerpoint/2010/main" val="323673909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500"/>
                                        <p:tgtEl>
                                          <p:spTgt spid="5">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75634391-8E2A-3901-ACEC-39E1DB18D0C5}"/>
              </a:ext>
            </a:extLst>
          </p:cNvPr>
          <p:cNvSpPr txBox="1">
            <a:spLocks/>
          </p:cNvSpPr>
          <p:nvPr/>
        </p:nvSpPr>
        <p:spPr>
          <a:xfrm>
            <a:off x="695325" y="5900738"/>
            <a:ext cx="8537507" cy="62388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nSpc>
                <a:spcPts val="4000"/>
              </a:lnSpc>
            </a:pPr>
            <a:r>
              <a:rPr lang="en-US" sz="2800" dirty="0"/>
              <a:t>Any questions?</a:t>
            </a:r>
          </a:p>
        </p:txBody>
      </p:sp>
      <p:sp>
        <p:nvSpPr>
          <p:cNvPr id="8" name="Title 4">
            <a:extLst>
              <a:ext uri="{FF2B5EF4-FFF2-40B4-BE49-F238E27FC236}">
                <a16:creationId xmlns:a16="http://schemas.microsoft.com/office/drawing/2014/main" id="{AB5A8418-5371-B5FC-5C36-0A57F96D844E}"/>
              </a:ext>
            </a:extLst>
          </p:cNvPr>
          <p:cNvSpPr txBox="1">
            <a:spLocks/>
          </p:cNvSpPr>
          <p:nvPr/>
        </p:nvSpPr>
        <p:spPr>
          <a:xfrm>
            <a:off x="4159795" y="4106156"/>
            <a:ext cx="3872410" cy="62388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lnSpc>
                <a:spcPts val="4000"/>
              </a:lnSpc>
            </a:pPr>
            <a:r>
              <a:rPr lang="en-US" sz="2800" dirty="0">
                <a:solidFill>
                  <a:schemeClr val="accent1"/>
                </a:solidFill>
              </a:rPr>
              <a:t>Thank you.</a:t>
            </a:r>
          </a:p>
        </p:txBody>
      </p:sp>
    </p:spTree>
    <p:extLst>
      <p:ext uri="{BB962C8B-B14F-4D97-AF65-F5344CB8AC3E}">
        <p14:creationId xmlns:p14="http://schemas.microsoft.com/office/powerpoint/2010/main" val="259302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2C9375E-358A-AC00-B039-FFBA79D267F1}"/>
              </a:ext>
            </a:extLst>
          </p:cNvPr>
          <p:cNvSpPr>
            <a:spLocks noGrp="1" noChangeArrowheads="1"/>
          </p:cNvSpPr>
          <p:nvPr>
            <p:ph type="title"/>
          </p:nvPr>
        </p:nvSpPr>
        <p:spPr>
          <a:xfrm>
            <a:off x="452120" y="927100"/>
            <a:ext cx="7620000" cy="609600"/>
          </a:xfrm>
        </p:spPr>
        <p:txBody>
          <a:bodyPr/>
          <a:lstStyle/>
          <a:p>
            <a:r>
              <a:rPr lang="en-AU" altLang="en-US" sz="2800" b="0" dirty="0">
                <a:solidFill>
                  <a:srgbClr val="0070C0"/>
                </a:solidFill>
              </a:rPr>
              <a:t>What are the requirements for workers under the WHS Act?</a:t>
            </a:r>
            <a:endParaRPr lang="en-AU" altLang="en-US" sz="2800" dirty="0">
              <a:solidFill>
                <a:srgbClr val="0070C0"/>
              </a:solidFill>
            </a:endParaRPr>
          </a:p>
        </p:txBody>
      </p:sp>
      <p:sp>
        <p:nvSpPr>
          <p:cNvPr id="17411" name="Content Placeholder 2">
            <a:extLst>
              <a:ext uri="{FF2B5EF4-FFF2-40B4-BE49-F238E27FC236}">
                <a16:creationId xmlns:a16="http://schemas.microsoft.com/office/drawing/2014/main" id="{4C4C3E17-C5A4-FBE5-6D8B-DF67AC957EAE}"/>
              </a:ext>
            </a:extLst>
          </p:cNvPr>
          <p:cNvSpPr>
            <a:spLocks noGrp="1" noChangeArrowheads="1"/>
          </p:cNvSpPr>
          <p:nvPr>
            <p:ph idx="1"/>
          </p:nvPr>
        </p:nvSpPr>
        <p:spPr>
          <a:xfrm>
            <a:off x="452120" y="2210754"/>
            <a:ext cx="9865360" cy="4105275"/>
          </a:xfrm>
        </p:spPr>
        <p:txBody>
          <a:bodyPr/>
          <a:lstStyle/>
          <a:p>
            <a:pPr marL="0" indent="0">
              <a:buNone/>
            </a:pPr>
            <a:r>
              <a:rPr lang="en-AU" altLang="en-US" sz="2400" dirty="0"/>
              <a:t>While at work a worker must: </a:t>
            </a:r>
          </a:p>
          <a:p>
            <a:pPr>
              <a:buFontTx/>
              <a:buChar char="•"/>
            </a:pPr>
            <a:endParaRPr lang="en-AU" altLang="en-US" sz="2400" dirty="0"/>
          </a:p>
          <a:p>
            <a:pPr lvl="1">
              <a:buFontTx/>
              <a:buChar char="•"/>
            </a:pPr>
            <a:r>
              <a:rPr lang="en-AU" altLang="en-US" sz="2400" dirty="0"/>
              <a:t>take reasonable care for their own health and safety. </a:t>
            </a:r>
          </a:p>
          <a:p>
            <a:pPr>
              <a:buFontTx/>
              <a:buChar char="•"/>
            </a:pPr>
            <a:endParaRPr lang="en-AU" altLang="en-US" sz="2400" dirty="0"/>
          </a:p>
          <a:p>
            <a:pPr lvl="1">
              <a:buFontTx/>
              <a:buChar char="•"/>
            </a:pPr>
            <a:r>
              <a:rPr lang="en-AU" altLang="en-US" sz="2400" dirty="0"/>
              <a:t>take reasonable care for the health and safety of others. </a:t>
            </a:r>
          </a:p>
          <a:p>
            <a:pPr>
              <a:buFontTx/>
              <a:buChar char="•"/>
            </a:pPr>
            <a:endParaRPr lang="en-AU" altLang="en-US" sz="2400" dirty="0"/>
          </a:p>
          <a:p>
            <a:pPr lvl="1">
              <a:buFontTx/>
              <a:buChar char="•"/>
            </a:pPr>
            <a:r>
              <a:rPr lang="en-AU" altLang="en-US" sz="2400" dirty="0"/>
              <a:t>comply with any reasonable instructions, policies and procedure given by their employer, business or controller of the workplace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1305641-7BAC-ED52-3973-48EBE0318C9F}"/>
              </a:ext>
            </a:extLst>
          </p:cNvPr>
          <p:cNvSpPr>
            <a:spLocks noGrp="1" noChangeArrowheads="1"/>
          </p:cNvSpPr>
          <p:nvPr>
            <p:ph type="title"/>
          </p:nvPr>
        </p:nvSpPr>
        <p:spPr>
          <a:xfrm>
            <a:off x="379413" y="781050"/>
            <a:ext cx="7620000" cy="609600"/>
          </a:xfrm>
        </p:spPr>
        <p:txBody>
          <a:bodyPr/>
          <a:lstStyle/>
          <a:p>
            <a:pPr algn="ctr"/>
            <a:r>
              <a:rPr lang="en-AU" altLang="en-US" sz="2800" b="0" dirty="0">
                <a:solidFill>
                  <a:srgbClr val="0070C0"/>
                </a:solidFill>
              </a:rPr>
              <a:t>What are the requirements for employers under the WHS Act?</a:t>
            </a:r>
            <a:br>
              <a:rPr lang="en-AU" altLang="en-US" sz="2800" b="0" dirty="0">
                <a:solidFill>
                  <a:srgbClr val="0070C0"/>
                </a:solidFill>
              </a:rPr>
            </a:br>
            <a:endParaRPr lang="en-AU" altLang="en-US" sz="2800" dirty="0">
              <a:solidFill>
                <a:srgbClr val="0070C0"/>
              </a:solidFill>
            </a:endParaRPr>
          </a:p>
        </p:txBody>
      </p:sp>
      <p:sp>
        <p:nvSpPr>
          <p:cNvPr id="18435" name="Content Placeholder 2">
            <a:extLst>
              <a:ext uri="{FF2B5EF4-FFF2-40B4-BE49-F238E27FC236}">
                <a16:creationId xmlns:a16="http://schemas.microsoft.com/office/drawing/2014/main" id="{657B82A7-B97E-2783-F161-81A8D831592F}"/>
              </a:ext>
            </a:extLst>
          </p:cNvPr>
          <p:cNvSpPr>
            <a:spLocks noGrp="1" noChangeArrowheads="1"/>
          </p:cNvSpPr>
          <p:nvPr>
            <p:ph idx="1"/>
          </p:nvPr>
        </p:nvSpPr>
        <p:spPr>
          <a:xfrm>
            <a:off x="670560" y="1925166"/>
            <a:ext cx="10312400" cy="4158005"/>
          </a:xfrm>
        </p:spPr>
        <p:txBody>
          <a:bodyPr/>
          <a:lstStyle/>
          <a:p>
            <a:pPr marL="0" indent="0">
              <a:buNone/>
            </a:pPr>
            <a:r>
              <a:rPr lang="en-AU" altLang="en-US" sz="2400" dirty="0"/>
              <a:t>Section 22 - Duties of employers to monitor health and conditions, etc. </a:t>
            </a:r>
          </a:p>
          <a:p>
            <a:pPr>
              <a:buFontTx/>
              <a:buChar char="•"/>
            </a:pPr>
            <a:endParaRPr lang="en-AU" altLang="en-US" sz="2400" dirty="0"/>
          </a:p>
          <a:p>
            <a:pPr>
              <a:buFontTx/>
              <a:buChar char="•"/>
            </a:pPr>
            <a:r>
              <a:rPr lang="en-AU" altLang="en-US" sz="2400" dirty="0"/>
              <a:t>An employer must, so far as is reasonably practicable: </a:t>
            </a:r>
          </a:p>
          <a:p>
            <a:endParaRPr lang="en-AU" altLang="en-US" sz="2400" dirty="0"/>
          </a:p>
          <a:p>
            <a:pPr lvl="1"/>
            <a:r>
              <a:rPr lang="en-AU" altLang="en-US" sz="2400" dirty="0"/>
              <a:t>monitor the health of the employees</a:t>
            </a:r>
          </a:p>
          <a:p>
            <a:pPr lvl="1"/>
            <a:r>
              <a:rPr lang="en-AU" altLang="en-US" sz="2400" dirty="0"/>
              <a:t>monitor the conditions at the workplace under </a:t>
            </a:r>
          </a:p>
          <a:p>
            <a:pPr lvl="1"/>
            <a:r>
              <a:rPr lang="en-AU" altLang="en-US" sz="2400" dirty="0"/>
              <a:t>their management and control (</a:t>
            </a:r>
            <a:r>
              <a:rPr lang="en-AU" altLang="en-US" sz="2400" dirty="0" err="1"/>
              <a:t>eg</a:t>
            </a:r>
            <a:r>
              <a:rPr lang="en-AU" altLang="en-US" sz="2400" dirty="0"/>
              <a:t> heat, cold, </a:t>
            </a:r>
          </a:p>
          <a:p>
            <a:pPr lvl="1"/>
            <a:r>
              <a:rPr lang="en-AU" altLang="en-US" sz="2400" dirty="0"/>
              <a:t>dust levels, fumes)</a:t>
            </a:r>
            <a:endParaRPr lang="en-AU"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5FE34662-48F0-9282-FAC3-D181181CFB13}"/>
              </a:ext>
            </a:extLst>
          </p:cNvPr>
          <p:cNvSpPr>
            <a:spLocks noGrp="1" noChangeArrowheads="1"/>
          </p:cNvSpPr>
          <p:nvPr>
            <p:ph type="title"/>
          </p:nvPr>
        </p:nvSpPr>
        <p:spPr>
          <a:xfrm>
            <a:off x="-574992" y="801688"/>
            <a:ext cx="7620000" cy="609600"/>
          </a:xfrm>
        </p:spPr>
        <p:txBody>
          <a:bodyPr/>
          <a:lstStyle/>
          <a:p>
            <a:pPr algn="ctr"/>
            <a:r>
              <a:rPr lang="en-AU" altLang="en-US" sz="2800" b="0" dirty="0">
                <a:solidFill>
                  <a:srgbClr val="0070C0"/>
                </a:solidFill>
              </a:rPr>
              <a:t>The compliance codes </a:t>
            </a:r>
            <a:br>
              <a:rPr lang="en-AU" altLang="en-US" sz="2800" dirty="0">
                <a:solidFill>
                  <a:srgbClr val="0070C0"/>
                </a:solidFill>
              </a:rPr>
            </a:br>
            <a:endParaRPr lang="en-AU" altLang="en-US" sz="2800" dirty="0">
              <a:solidFill>
                <a:srgbClr val="0070C0"/>
              </a:solidFill>
            </a:endParaRPr>
          </a:p>
        </p:txBody>
      </p:sp>
      <p:sp>
        <p:nvSpPr>
          <p:cNvPr id="21507" name="Content Placeholder 2">
            <a:extLst>
              <a:ext uri="{FF2B5EF4-FFF2-40B4-BE49-F238E27FC236}">
                <a16:creationId xmlns:a16="http://schemas.microsoft.com/office/drawing/2014/main" id="{0F57AD0F-F5D9-1D70-5FB7-EC965D06C519}"/>
              </a:ext>
            </a:extLst>
          </p:cNvPr>
          <p:cNvSpPr>
            <a:spLocks noGrp="1" noChangeArrowheads="1"/>
          </p:cNvSpPr>
          <p:nvPr>
            <p:ph idx="1"/>
          </p:nvPr>
        </p:nvSpPr>
        <p:spPr>
          <a:xfrm>
            <a:off x="1158240" y="1411288"/>
            <a:ext cx="10271760" cy="5113337"/>
          </a:xfrm>
        </p:spPr>
        <p:txBody>
          <a:bodyPr/>
          <a:lstStyle/>
          <a:p>
            <a:endParaRPr lang="en-AU" altLang="en-US" sz="2000" dirty="0"/>
          </a:p>
          <a:p>
            <a:r>
              <a:rPr lang="en-AU" altLang="en-US" sz="2000" dirty="0"/>
              <a:t>A compliance code provides practical guidance on how to comply with your obligations under Victoria’s Occupation Health &amp; Safety legislation in the  workplace.  (OHS Act 2007)</a:t>
            </a:r>
          </a:p>
          <a:p>
            <a:endParaRPr lang="en-AU" altLang="en-US" sz="2000" dirty="0"/>
          </a:p>
          <a:p>
            <a:endParaRPr lang="en-AU" altLang="en-US" sz="2000" dirty="0"/>
          </a:p>
          <a:p>
            <a:r>
              <a:rPr lang="en-AU" altLang="en-US" sz="2000" dirty="0"/>
              <a:t>The Compliance Code has been made available solely as a source of practical to contribute to industry state of knowledge and assist those who must comply with health and safety laws.</a:t>
            </a:r>
          </a:p>
          <a:p>
            <a:endParaRPr lang="en-AU" altLang="en-US" sz="1400" dirty="0"/>
          </a:p>
          <a:p>
            <a:pPr marL="0" indent="0">
              <a:buNone/>
            </a:pPr>
            <a:endParaRPr lang="en-AU" altLang="en-US" sz="1400" dirty="0"/>
          </a:p>
          <a:p>
            <a:r>
              <a:rPr lang="en-AU" altLang="en-US" sz="1400" dirty="0"/>
              <a:t>NOTE: On 18/06/18 OHS regulations 2017, replaced OHS Regs. 2017.</a:t>
            </a:r>
          </a:p>
          <a:p>
            <a:r>
              <a:rPr lang="en-AU" altLang="en-US" sz="1400" dirty="0">
                <a:hlinkClick r:id="rId2"/>
              </a:rPr>
              <a:t>https://www.worksafe.vic.gov.au/resources/compliance-code-first-aid-workplace</a:t>
            </a:r>
            <a:r>
              <a:rPr lang="en-AU" altLang="en-US" sz="1400" dirty="0"/>
              <a:t> </a:t>
            </a:r>
            <a:r>
              <a:rPr lang="en-AU" altLang="en-US" sz="1000" dirty="0"/>
              <a:t>accessed 15/01/2025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5974F-5634-DC3B-3ACE-6BF6B589DC43}"/>
              </a:ext>
            </a:extLst>
          </p:cNvPr>
          <p:cNvSpPr>
            <a:spLocks noGrp="1"/>
          </p:cNvSpPr>
          <p:nvPr>
            <p:ph type="title"/>
          </p:nvPr>
        </p:nvSpPr>
        <p:spPr>
          <a:xfrm>
            <a:off x="1766888" y="795653"/>
            <a:ext cx="7620000" cy="609600"/>
          </a:xfrm>
        </p:spPr>
        <p:txBody>
          <a:bodyPr/>
          <a:lstStyle/>
          <a:p>
            <a:pPr algn="ctr">
              <a:defRPr/>
            </a:pPr>
            <a:r>
              <a:rPr lang="en-AU" sz="2800" b="0" dirty="0">
                <a:solidFill>
                  <a:srgbClr val="0070C0"/>
                </a:solidFill>
              </a:rPr>
              <a:t>Workplace Health &amp; Safety </a:t>
            </a:r>
            <a:r>
              <a:rPr lang="en-AU" sz="3600" dirty="0">
                <a:solidFill>
                  <a:schemeClr val="accent2">
                    <a:lumMod val="60000"/>
                    <a:lumOff val="40000"/>
                  </a:schemeClr>
                </a:solidFill>
              </a:rPr>
              <a:t>– </a:t>
            </a:r>
            <a:br>
              <a:rPr lang="en-AU" sz="3600" dirty="0">
                <a:solidFill>
                  <a:schemeClr val="accent2">
                    <a:lumMod val="60000"/>
                    <a:lumOff val="40000"/>
                  </a:schemeClr>
                </a:solidFill>
              </a:rPr>
            </a:br>
            <a:endParaRPr lang="en-AU" sz="3600" dirty="0">
              <a:solidFill>
                <a:schemeClr val="accent2">
                  <a:lumMod val="60000"/>
                  <a:lumOff val="40000"/>
                </a:schemeClr>
              </a:solidFill>
            </a:endParaRPr>
          </a:p>
        </p:txBody>
      </p:sp>
      <p:sp>
        <p:nvSpPr>
          <p:cNvPr id="22531" name="Content Placeholder 2">
            <a:extLst>
              <a:ext uri="{FF2B5EF4-FFF2-40B4-BE49-F238E27FC236}">
                <a16:creationId xmlns:a16="http://schemas.microsoft.com/office/drawing/2014/main" id="{B022DDEC-E9B3-D124-0C4C-B733E484E222}"/>
              </a:ext>
            </a:extLst>
          </p:cNvPr>
          <p:cNvSpPr>
            <a:spLocks noGrp="1" noChangeArrowheads="1"/>
          </p:cNvSpPr>
          <p:nvPr>
            <p:ph idx="1"/>
          </p:nvPr>
        </p:nvSpPr>
        <p:spPr>
          <a:xfrm>
            <a:off x="589280" y="1628775"/>
            <a:ext cx="10231120" cy="4464050"/>
          </a:xfrm>
        </p:spPr>
        <p:txBody>
          <a:bodyPr/>
          <a:lstStyle/>
          <a:p>
            <a:pPr algn="ctr"/>
            <a:r>
              <a:rPr lang="en-AU" altLang="en-US" dirty="0"/>
              <a:t>Let’s look at WHS in the workplace</a:t>
            </a:r>
          </a:p>
          <a:p>
            <a:pPr algn="ctr"/>
            <a:endParaRPr lang="en-AU" altLang="en-US" dirty="0">
              <a:solidFill>
                <a:srgbClr val="99CC00"/>
              </a:solidFill>
              <a:hlinkClick r:id="rId2"/>
            </a:endParaRPr>
          </a:p>
          <a:p>
            <a:pPr algn="ctr"/>
            <a:endParaRPr lang="en-AU" altLang="en-US" dirty="0">
              <a:solidFill>
                <a:srgbClr val="99CC00"/>
              </a:solidFill>
              <a:hlinkClick r:id="rId2"/>
            </a:endParaRPr>
          </a:p>
          <a:p>
            <a:r>
              <a:rPr lang="en-AU" altLang="en-US" sz="2000" dirty="0">
                <a:solidFill>
                  <a:srgbClr val="0070C0"/>
                </a:solidFill>
                <a:hlinkClick r:id="rId2"/>
              </a:rPr>
              <a:t>Keep work health and safety a priority </a:t>
            </a:r>
            <a:r>
              <a:rPr lang="en-AU" altLang="en-US" sz="2000" dirty="0">
                <a:solidFill>
                  <a:srgbClr val="0070C0"/>
                </a:solidFill>
              </a:rPr>
              <a:t> </a:t>
            </a:r>
            <a:r>
              <a:rPr lang="en-AU" altLang="en-US" sz="1400" dirty="0">
                <a:solidFill>
                  <a:srgbClr val="0070C0"/>
                </a:solidFill>
              </a:rPr>
              <a:t>(Viewing time 1.09min)</a:t>
            </a:r>
          </a:p>
          <a:p>
            <a:pPr marL="0" indent="0">
              <a:buNone/>
            </a:pPr>
            <a:endParaRPr lang="en-AU" altLang="en-US" sz="1100" dirty="0">
              <a:solidFill>
                <a:srgbClr val="C5D843"/>
              </a:solidFill>
              <a:latin typeface="Arial" panose="020B0604020202020204" pitchFamily="34" charset="0"/>
              <a:ea typeface="Calibri" panose="020F0502020204030204" pitchFamily="34" charset="0"/>
              <a:cs typeface="Times New Roman" panose="02020603050405020304" pitchFamily="18" charset="0"/>
            </a:endParaRPr>
          </a:p>
          <a:p>
            <a:r>
              <a:rPr lang="en-AU" altLang="en-US" sz="2000" dirty="0">
                <a:solidFill>
                  <a:srgbClr val="0070C0"/>
                </a:solidFill>
                <a:latin typeface="Arial" panose="020B0604020202020204" pitchFamily="34" charset="0"/>
                <a:ea typeface="Calibri" panose="020F0502020204030204" pitchFamily="34" charset="0"/>
                <a:cs typeface="Times New Roman" panose="02020603050405020304" pitchFamily="18" charset="0"/>
                <a:hlinkClick r:id="rId3"/>
              </a:rPr>
              <a:t>Health and safety risk assessment and management</a:t>
            </a:r>
            <a:r>
              <a:rPr lang="en-AU" altLang="en-US" sz="2000" dirty="0">
                <a:solidFill>
                  <a:srgbClr val="0070C0"/>
                </a:solidFill>
                <a:latin typeface="Arial" panose="020B0604020202020204" pitchFamily="34" charset="0"/>
                <a:ea typeface="Calibri" panose="020F0502020204030204" pitchFamily="34" charset="0"/>
                <a:cs typeface="Times New Roman" panose="02020603050405020304" pitchFamily="18" charset="0"/>
              </a:rPr>
              <a:t>  </a:t>
            </a:r>
            <a:r>
              <a:rPr lang="en-AU" altLang="en-US" sz="1400" dirty="0">
                <a:solidFill>
                  <a:srgbClr val="0070C0"/>
                </a:solidFill>
                <a:latin typeface="Arial" panose="020B0604020202020204" pitchFamily="34" charset="0"/>
                <a:ea typeface="Calibri" panose="020F0502020204030204" pitchFamily="34" charset="0"/>
                <a:cs typeface="Times New Roman" panose="02020603050405020304" pitchFamily="18" charset="0"/>
              </a:rPr>
              <a:t>(Viewing time 2.29)</a:t>
            </a:r>
          </a:p>
          <a:p>
            <a:pPr marL="0" indent="0">
              <a:buNone/>
            </a:pPr>
            <a:endParaRPr lang="en-AU" altLang="en-US" sz="2000" dirty="0">
              <a:solidFill>
                <a:srgbClr val="0070C0"/>
              </a:solidFill>
              <a:latin typeface="Arial" panose="020B0604020202020204" pitchFamily="34" charset="0"/>
              <a:ea typeface="Calibri" panose="020F0502020204030204" pitchFamily="34" charset="0"/>
              <a:cs typeface="Times New Roman" panose="02020603050405020304" pitchFamily="18" charset="0"/>
              <a:hlinkClick r:id="rId4"/>
            </a:endParaRPr>
          </a:p>
          <a:p>
            <a:r>
              <a:rPr lang="en-AU" altLang="en-US" sz="2000" dirty="0">
                <a:solidFill>
                  <a:srgbClr val="0070C0"/>
                </a:solidFill>
                <a:latin typeface="Arial" panose="020B0604020202020204" pitchFamily="34" charset="0"/>
                <a:ea typeface="Calibri" panose="020F0502020204030204" pitchFamily="34" charset="0"/>
                <a:cs typeface="Times New Roman" panose="02020603050405020304" pitchFamily="18" charset="0"/>
                <a:hlinkClick r:id="rId4"/>
              </a:rPr>
              <a:t>Top 5 triggers for stress  </a:t>
            </a:r>
            <a:r>
              <a:rPr lang="en-AU" altLang="en-US" sz="1400" dirty="0">
                <a:solidFill>
                  <a:srgbClr val="0070C0"/>
                </a:solidFill>
                <a:latin typeface="Arial" panose="020B0604020202020204" pitchFamily="34" charset="0"/>
                <a:ea typeface="Calibri" panose="020F0502020204030204" pitchFamily="34" charset="0"/>
                <a:cs typeface="Times New Roman" panose="02020603050405020304" pitchFamily="18" charset="0"/>
              </a:rPr>
              <a:t>(viewing time 2.42min)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3D82D652-D84D-9802-C377-CB1C814B5B44}"/>
              </a:ext>
            </a:extLst>
          </p:cNvPr>
          <p:cNvSpPr>
            <a:spLocks noGrp="1" noChangeArrowheads="1"/>
          </p:cNvSpPr>
          <p:nvPr>
            <p:ph type="title"/>
          </p:nvPr>
        </p:nvSpPr>
        <p:spPr>
          <a:xfrm>
            <a:off x="53021" y="393067"/>
            <a:ext cx="7772400" cy="863600"/>
          </a:xfrm>
        </p:spPr>
        <p:txBody>
          <a:bodyPr/>
          <a:lstStyle/>
          <a:p>
            <a:pPr algn="ctr" eaLnBrk="1" hangingPunct="1"/>
            <a:r>
              <a:rPr lang="en-AU" altLang="en-US" sz="2800" b="0" dirty="0">
                <a:solidFill>
                  <a:srgbClr val="0070C0"/>
                </a:solidFill>
              </a:rPr>
              <a:t>Follow safe work practices  </a:t>
            </a:r>
          </a:p>
        </p:txBody>
      </p:sp>
      <p:sp>
        <p:nvSpPr>
          <p:cNvPr id="5" name="Content Placeholder 2">
            <a:extLst>
              <a:ext uri="{FF2B5EF4-FFF2-40B4-BE49-F238E27FC236}">
                <a16:creationId xmlns:a16="http://schemas.microsoft.com/office/drawing/2014/main" id="{F2D82534-2AEB-789F-EF34-1DF6F41F4083}"/>
              </a:ext>
            </a:extLst>
          </p:cNvPr>
          <p:cNvSpPr>
            <a:spLocks noGrp="1"/>
          </p:cNvSpPr>
          <p:nvPr>
            <p:ph idx="1"/>
          </p:nvPr>
        </p:nvSpPr>
        <p:spPr>
          <a:xfrm>
            <a:off x="672466" y="1210308"/>
            <a:ext cx="10389234" cy="5254625"/>
          </a:xfrm>
        </p:spPr>
        <p:txBody>
          <a:bodyPr>
            <a:noAutofit/>
          </a:bodyPr>
          <a:lstStyle/>
          <a:p>
            <a:pPr marL="0" indent="0">
              <a:buNone/>
              <a:defRPr/>
            </a:pPr>
            <a:r>
              <a:rPr lang="en-AU" sz="2400" dirty="0"/>
              <a:t>WHS Responsibilities </a:t>
            </a:r>
          </a:p>
          <a:p>
            <a:pPr marL="0" indent="0">
              <a:defRPr/>
            </a:pPr>
            <a:endParaRPr lang="en-AU" sz="2400" dirty="0"/>
          </a:p>
          <a:p>
            <a:pPr marL="0" indent="0">
              <a:buNone/>
              <a:defRPr/>
            </a:pPr>
            <a:r>
              <a:rPr lang="en-AU" sz="2400" dirty="0"/>
              <a:t>The WHS Act and State and Territory Legislation covers:</a:t>
            </a:r>
          </a:p>
          <a:p>
            <a:pPr marL="0" indent="0">
              <a:defRPr/>
            </a:pPr>
            <a:endParaRPr lang="en-AU" sz="2400" dirty="0"/>
          </a:p>
          <a:p>
            <a:pPr>
              <a:buFont typeface="Arial" panose="020B0604020202020204" pitchFamily="34" charset="0"/>
              <a:buChar char="•"/>
              <a:defRPr/>
            </a:pPr>
            <a:r>
              <a:rPr lang="en-AU" sz="2400" b="1" dirty="0"/>
              <a:t>PCBU</a:t>
            </a:r>
            <a:r>
              <a:rPr lang="en-AU" sz="2400" dirty="0"/>
              <a:t> – person conducting a business or undertakings (businesses, Individuals, organisations)</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A person who conducts work for a business is called a </a:t>
            </a:r>
            <a:r>
              <a:rPr lang="en-AU" sz="2400" b="1" dirty="0"/>
              <a:t>worker. </a:t>
            </a:r>
          </a:p>
          <a:p>
            <a:pPr>
              <a:buFont typeface="Arial" panose="020B0604020202020204" pitchFamily="34" charset="0"/>
              <a:buChar char="•"/>
              <a:defRPr/>
            </a:pPr>
            <a:endParaRPr lang="en-AU" sz="2400" b="1" dirty="0"/>
          </a:p>
          <a:p>
            <a:pPr marL="0" indent="0">
              <a:buNone/>
              <a:defRPr/>
            </a:pPr>
            <a:endParaRPr lang="en-AU" sz="2400" dirty="0">
              <a:hlinkClick r:id="" action="ppaction://hlinkshowjump?jump=nextslide"/>
            </a:endParaRPr>
          </a:p>
          <a:p>
            <a:pPr marL="0" indent="0">
              <a:buNone/>
              <a:defRPr/>
            </a:pPr>
            <a:r>
              <a:rPr lang="en-AU" sz="2400" dirty="0">
                <a:hlinkClick r:id="" action="ppaction://hlinkshowjump?jump=nextslide"/>
              </a:rPr>
              <a:t>Work and safety duties in Australia</a:t>
            </a:r>
            <a:r>
              <a:rPr lang="en-AU" sz="2400" dirty="0"/>
              <a:t> View time 6.00</a:t>
            </a:r>
          </a:p>
          <a:p>
            <a:pPr>
              <a:defRPr/>
            </a:pPr>
            <a:endParaRPr lang="en-AU" sz="2400" dirty="0"/>
          </a:p>
        </p:txBody>
      </p:sp>
    </p:spTree>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F5DE024B-AE5C-8BAF-B790-E890A11173E5}"/>
              </a:ext>
            </a:extLst>
          </p:cNvPr>
          <p:cNvSpPr>
            <a:spLocks noGrp="1" noChangeArrowheads="1"/>
          </p:cNvSpPr>
          <p:nvPr>
            <p:ph type="title"/>
          </p:nvPr>
        </p:nvSpPr>
        <p:spPr>
          <a:xfrm>
            <a:off x="-203201" y="1011873"/>
            <a:ext cx="6732905" cy="609600"/>
          </a:xfrm>
        </p:spPr>
        <p:txBody>
          <a:bodyPr/>
          <a:lstStyle/>
          <a:p>
            <a:pPr algn="ctr"/>
            <a:r>
              <a:rPr lang="en-AU" altLang="en-US" sz="2800" b="0" dirty="0">
                <a:solidFill>
                  <a:srgbClr val="0070C0"/>
                </a:solidFill>
              </a:rPr>
              <a:t>Follow safe work practices </a:t>
            </a:r>
          </a:p>
        </p:txBody>
      </p:sp>
      <p:sp>
        <p:nvSpPr>
          <p:cNvPr id="3" name="Content Placeholder 2">
            <a:extLst>
              <a:ext uri="{FF2B5EF4-FFF2-40B4-BE49-F238E27FC236}">
                <a16:creationId xmlns:a16="http://schemas.microsoft.com/office/drawing/2014/main" id="{21A91970-C9CD-8558-528F-764F6F9F448C}"/>
              </a:ext>
            </a:extLst>
          </p:cNvPr>
          <p:cNvSpPr>
            <a:spLocks noGrp="1"/>
          </p:cNvSpPr>
          <p:nvPr>
            <p:ph idx="1"/>
          </p:nvPr>
        </p:nvSpPr>
        <p:spPr>
          <a:xfrm>
            <a:off x="1027431" y="1621473"/>
            <a:ext cx="9711689" cy="4464050"/>
          </a:xfrm>
        </p:spPr>
        <p:txBody>
          <a:bodyPr/>
          <a:lstStyle/>
          <a:p>
            <a:pPr>
              <a:defRPr/>
            </a:pPr>
            <a:endParaRPr lang="en-AU" dirty="0"/>
          </a:p>
          <a:p>
            <a:pPr marL="0" indent="0">
              <a:buNone/>
              <a:defRPr/>
            </a:pPr>
            <a:r>
              <a:rPr lang="en-AU" sz="2400" dirty="0"/>
              <a:t>Responsibilities for employers include: </a:t>
            </a:r>
          </a:p>
          <a:p>
            <a:pPr>
              <a:defRPr/>
            </a:pPr>
            <a:endParaRPr lang="en-AU" sz="2400" dirty="0"/>
          </a:p>
          <a:p>
            <a:pPr marL="457200" indent="-457200">
              <a:defRPr/>
            </a:pPr>
            <a:r>
              <a:rPr lang="en-AU" sz="2400" dirty="0"/>
              <a:t>Training </a:t>
            </a:r>
          </a:p>
          <a:p>
            <a:pPr marL="457200" indent="-457200">
              <a:defRPr/>
            </a:pPr>
            <a:r>
              <a:rPr lang="en-AU" sz="2400" dirty="0"/>
              <a:t>Supervision </a:t>
            </a:r>
          </a:p>
          <a:p>
            <a:pPr marL="457200" indent="-457200">
              <a:defRPr/>
            </a:pPr>
            <a:r>
              <a:rPr lang="en-AU" sz="2400" dirty="0"/>
              <a:t>Consultation </a:t>
            </a:r>
          </a:p>
          <a:p>
            <a:pPr marL="457200" indent="-457200">
              <a:defRPr/>
            </a:pPr>
            <a:r>
              <a:rPr lang="en-AU" sz="2400" dirty="0"/>
              <a:t>Protective equipment </a:t>
            </a:r>
          </a:p>
          <a:p>
            <a:pPr marL="457200" indent="-457200">
              <a:defRPr/>
            </a:pPr>
            <a:r>
              <a:rPr lang="en-AU" sz="2400" dirty="0"/>
              <a:t>Regular systems checks </a:t>
            </a:r>
          </a:p>
          <a:p>
            <a:pPr marL="457200" indent="-457200">
              <a:defRPr/>
            </a:pPr>
            <a:r>
              <a:rPr lang="en-AU" sz="2400" dirty="0"/>
              <a:t>Safe procedures and adequate facilities </a:t>
            </a:r>
          </a:p>
          <a:p>
            <a:pPr>
              <a:defRPr/>
            </a:pPr>
            <a:endParaRPr lang="en-A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D052046-3EA5-D7A6-3E1E-BC7843271463}"/>
              </a:ext>
            </a:extLst>
          </p:cNvPr>
          <p:cNvSpPr>
            <a:spLocks noGrp="1" noChangeArrowheads="1"/>
          </p:cNvSpPr>
          <p:nvPr>
            <p:ph type="title"/>
          </p:nvPr>
        </p:nvSpPr>
        <p:spPr>
          <a:xfrm>
            <a:off x="958532" y="617856"/>
            <a:ext cx="7772400" cy="863600"/>
          </a:xfrm>
        </p:spPr>
        <p:txBody>
          <a:bodyPr/>
          <a:lstStyle/>
          <a:p>
            <a:pPr eaLnBrk="1" hangingPunct="1"/>
            <a:r>
              <a:rPr lang="en-AU" altLang="en-US" sz="2800" b="0" dirty="0">
                <a:solidFill>
                  <a:srgbClr val="0070C0"/>
                </a:solidFill>
              </a:rPr>
              <a:t>Follow safe work practices  </a:t>
            </a:r>
          </a:p>
        </p:txBody>
      </p:sp>
      <p:sp>
        <p:nvSpPr>
          <p:cNvPr id="5" name="Content Placeholder 2">
            <a:extLst>
              <a:ext uri="{FF2B5EF4-FFF2-40B4-BE49-F238E27FC236}">
                <a16:creationId xmlns:a16="http://schemas.microsoft.com/office/drawing/2014/main" id="{EB031564-A45B-118F-E83A-5AAC25F37AC8}"/>
              </a:ext>
            </a:extLst>
          </p:cNvPr>
          <p:cNvSpPr>
            <a:spLocks noGrp="1"/>
          </p:cNvSpPr>
          <p:nvPr>
            <p:ph idx="1"/>
          </p:nvPr>
        </p:nvSpPr>
        <p:spPr>
          <a:xfrm>
            <a:off x="887412" y="1835468"/>
            <a:ext cx="9963467" cy="5022532"/>
          </a:xfrm>
        </p:spPr>
        <p:txBody>
          <a:bodyPr>
            <a:noAutofit/>
          </a:bodyPr>
          <a:lstStyle/>
          <a:p>
            <a:pPr marL="0" indent="0">
              <a:buNone/>
              <a:defRPr/>
            </a:pPr>
            <a:r>
              <a:rPr lang="en-AU" sz="2400" dirty="0"/>
              <a:t>For employees/workers include: </a:t>
            </a:r>
          </a:p>
          <a:p>
            <a:pPr marL="0" indent="0">
              <a:defRPr/>
            </a:pPr>
            <a:endParaRPr lang="en-AU" sz="2400" dirty="0"/>
          </a:p>
          <a:p>
            <a:pPr>
              <a:buFont typeface="Arial" panose="020B0604020202020204" pitchFamily="34" charset="0"/>
              <a:buChar char="•"/>
              <a:defRPr/>
            </a:pPr>
            <a:r>
              <a:rPr lang="en-AU" sz="2400" dirty="0"/>
              <a:t>Working safely </a:t>
            </a:r>
          </a:p>
          <a:p>
            <a:pPr>
              <a:buFont typeface="Arial" panose="020B0604020202020204" pitchFamily="34" charset="0"/>
              <a:buChar char="•"/>
              <a:defRPr/>
            </a:pPr>
            <a:r>
              <a:rPr lang="en-AU" sz="2400" dirty="0"/>
              <a:t>Use Personal Protective Equipment (PPE), following procedures </a:t>
            </a:r>
          </a:p>
          <a:p>
            <a:pPr>
              <a:buFont typeface="Arial" panose="020B0604020202020204" pitchFamily="34" charset="0"/>
              <a:buChar char="•"/>
              <a:defRPr/>
            </a:pPr>
            <a:r>
              <a:rPr lang="en-AU" sz="2400" dirty="0"/>
              <a:t>Not interfering or misusing equipment or other safety measures </a:t>
            </a:r>
          </a:p>
          <a:p>
            <a:pPr>
              <a:buFont typeface="Arial" panose="020B0604020202020204" pitchFamily="34" charset="0"/>
              <a:buChar char="•"/>
              <a:defRPr/>
            </a:pPr>
            <a:r>
              <a:rPr lang="en-AU" sz="2400" dirty="0"/>
              <a:t>Not putting selves at risk </a:t>
            </a:r>
          </a:p>
          <a:p>
            <a:pPr>
              <a:buFont typeface="Arial" panose="020B0604020202020204" pitchFamily="34" charset="0"/>
              <a:buChar char="•"/>
              <a:defRPr/>
            </a:pPr>
            <a:r>
              <a:rPr lang="en-AU" sz="2400" dirty="0"/>
              <a:t>Responding to reasonable requests </a:t>
            </a:r>
          </a:p>
          <a:p>
            <a:pPr>
              <a:buFont typeface="Arial" panose="020B0604020202020204" pitchFamily="34" charset="0"/>
              <a:buChar char="•"/>
              <a:defRPr/>
            </a:pPr>
            <a:r>
              <a:rPr lang="en-AU" sz="2400" dirty="0"/>
              <a:t>Workers are expected to report WHS issues such as hazards, injuries, illnesses and near misses. </a:t>
            </a:r>
          </a:p>
          <a:p>
            <a:pPr>
              <a:defRPr/>
            </a:pPr>
            <a:endParaRPr lang="en-AU"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4DC4D-26CF-54EC-9F88-521A3AE40D8C}"/>
              </a:ext>
            </a:extLst>
          </p:cNvPr>
          <p:cNvSpPr>
            <a:spLocks noGrp="1"/>
          </p:cNvSpPr>
          <p:nvPr>
            <p:ph type="title"/>
          </p:nvPr>
        </p:nvSpPr>
        <p:spPr/>
        <p:txBody>
          <a:bodyPr/>
          <a:lstStyle/>
          <a:p>
            <a:r>
              <a:rPr lang="en-US" sz="2800" dirty="0"/>
              <a:t>Assessments</a:t>
            </a:r>
            <a:endParaRPr lang="en-US" dirty="0"/>
          </a:p>
        </p:txBody>
      </p:sp>
      <p:graphicFrame>
        <p:nvGraphicFramePr>
          <p:cNvPr id="2" name="Table 1">
            <a:extLst>
              <a:ext uri="{FF2B5EF4-FFF2-40B4-BE49-F238E27FC236}">
                <a16:creationId xmlns:a16="http://schemas.microsoft.com/office/drawing/2014/main" id="{1453040F-A731-165C-9946-838F92B18AE2}"/>
              </a:ext>
            </a:extLst>
          </p:cNvPr>
          <p:cNvGraphicFramePr>
            <a:graphicFrameLocks noGrp="1"/>
          </p:cNvGraphicFramePr>
          <p:nvPr>
            <p:extLst>
              <p:ext uri="{D42A27DB-BD31-4B8C-83A1-F6EECF244321}">
                <p14:modId xmlns:p14="http://schemas.microsoft.com/office/powerpoint/2010/main" val="82760575"/>
              </p:ext>
            </p:extLst>
          </p:nvPr>
        </p:nvGraphicFramePr>
        <p:xfrm>
          <a:off x="827582" y="1628800"/>
          <a:ext cx="7416825" cy="4319372"/>
        </p:xfrm>
        <a:graphic>
          <a:graphicData uri="http://schemas.openxmlformats.org/drawingml/2006/table">
            <a:tbl>
              <a:tblPr firstRow="1" firstCol="1" bandRow="1"/>
              <a:tblGrid>
                <a:gridCol w="432050">
                  <a:extLst>
                    <a:ext uri="{9D8B030D-6E8A-4147-A177-3AD203B41FA5}">
                      <a16:colId xmlns:a16="http://schemas.microsoft.com/office/drawing/2014/main" val="20000"/>
                    </a:ext>
                  </a:extLst>
                </a:gridCol>
                <a:gridCol w="4464496">
                  <a:extLst>
                    <a:ext uri="{9D8B030D-6E8A-4147-A177-3AD203B41FA5}">
                      <a16:colId xmlns:a16="http://schemas.microsoft.com/office/drawing/2014/main" val="20001"/>
                    </a:ext>
                  </a:extLst>
                </a:gridCol>
                <a:gridCol w="2520279">
                  <a:extLst>
                    <a:ext uri="{9D8B030D-6E8A-4147-A177-3AD203B41FA5}">
                      <a16:colId xmlns:a16="http://schemas.microsoft.com/office/drawing/2014/main" val="20002"/>
                    </a:ext>
                  </a:extLst>
                </a:gridCol>
              </a:tblGrid>
              <a:tr h="567525">
                <a:tc>
                  <a:txBody>
                    <a:bodyPr/>
                    <a:lstStyle/>
                    <a:p>
                      <a:pPr marL="0" lvl="0" indent="0" algn="ctr">
                        <a:lnSpc>
                          <a:spcPct val="115000"/>
                        </a:lnSpc>
                        <a:spcBef>
                          <a:spcPts val="300"/>
                        </a:spcBef>
                        <a:spcAft>
                          <a:spcPts val="300"/>
                        </a:spcAft>
                        <a:buFont typeface="+mj-lt"/>
                        <a:buNone/>
                      </a:pPr>
                      <a:r>
                        <a:rPr lang="en-AU" sz="1400" dirty="0">
                          <a:effectLst/>
                          <a:latin typeface="Arial" panose="020B0604020202020204" pitchFamily="34" charset="0"/>
                          <a:ea typeface="Calibri" panose="020F0502020204030204" pitchFamily="34" charset="0"/>
                          <a:cs typeface="Times New Roman" panose="02020603050405020304" pitchFamily="18" charset="0"/>
                        </a:rPr>
                        <a:t>1.  </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Bef>
                          <a:spcPts val="300"/>
                        </a:spcBef>
                        <a:spcAft>
                          <a:spcPts val="300"/>
                        </a:spcAft>
                      </a:pPr>
                      <a:r>
                        <a:rPr lang="en-AU" sz="1400" dirty="0">
                          <a:effectLst/>
                          <a:latin typeface="+mn-lt"/>
                          <a:ea typeface="Calibri" panose="020F0502020204030204" pitchFamily="34" charset="0"/>
                          <a:cs typeface="Times New Roman" panose="02020603050405020304" pitchFamily="18" charset="0"/>
                        </a:rPr>
                        <a:t>Knowledge Test</a:t>
                      </a: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Bef>
                          <a:spcPts val="300"/>
                        </a:spcBef>
                        <a:spcAft>
                          <a:spcPts val="300"/>
                        </a:spcAft>
                      </a:pPr>
                      <a:r>
                        <a:rPr lang="en-AU" sz="1400" dirty="0">
                          <a:effectLst/>
                          <a:latin typeface="+mn-lt"/>
                          <a:ea typeface="Calibri" panose="020F0502020204030204" pitchFamily="34" charset="0"/>
                          <a:cs typeface="Times New Roman" panose="02020603050405020304" pitchFamily="18" charset="0"/>
                        </a:rPr>
                        <a:t>Session 2</a:t>
                      </a: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7525">
                <a:tc>
                  <a:txBody>
                    <a:bodyPr/>
                    <a:lstStyle/>
                    <a:p>
                      <a:pPr marL="0" lvl="0" indent="0" algn="ctr">
                        <a:lnSpc>
                          <a:spcPct val="115000"/>
                        </a:lnSpc>
                        <a:spcBef>
                          <a:spcPts val="300"/>
                        </a:spcBef>
                        <a:spcAft>
                          <a:spcPts val="300"/>
                        </a:spcAft>
                        <a:buFont typeface="+mj-lt"/>
                        <a:buNone/>
                      </a:pPr>
                      <a:r>
                        <a:rPr lang="en-AU" sz="1400" dirty="0">
                          <a:effectLst/>
                          <a:latin typeface="Arial" panose="020B0604020202020204" pitchFamily="34" charset="0"/>
                          <a:ea typeface="Calibri" panose="020F0502020204030204" pitchFamily="34" charset="0"/>
                          <a:cs typeface="Times New Roman" panose="02020603050405020304" pitchFamily="18" charset="0"/>
                        </a:rPr>
                        <a:t>2. </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Bef>
                          <a:spcPts val="300"/>
                        </a:spcBef>
                        <a:spcAft>
                          <a:spcPts val="300"/>
                        </a:spcAft>
                      </a:pPr>
                      <a:r>
                        <a:rPr lang="en-AU" sz="1400" dirty="0">
                          <a:effectLst/>
                          <a:latin typeface="+mn-lt"/>
                          <a:ea typeface="Calibri" panose="020F0502020204030204" pitchFamily="34" charset="0"/>
                          <a:cs typeface="Times New Roman" panose="02020603050405020304" pitchFamily="18" charset="0"/>
                        </a:rPr>
                        <a:t>Written Questions</a:t>
                      </a: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15000"/>
                        </a:lnSpc>
                        <a:spcBef>
                          <a:spcPts val="300"/>
                        </a:spcBef>
                        <a:spcAft>
                          <a:spcPts val="300"/>
                        </a:spcAft>
                      </a:pPr>
                      <a:r>
                        <a:rPr lang="en-AU" sz="1400" dirty="0">
                          <a:effectLst/>
                          <a:latin typeface="+mn-lt"/>
                          <a:ea typeface="Calibri" panose="020F0502020204030204" pitchFamily="34" charset="0"/>
                          <a:cs typeface="Times New Roman" panose="02020603050405020304" pitchFamily="18" charset="0"/>
                        </a:rPr>
                        <a:t>Session 3</a:t>
                      </a: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84322">
                <a:tc>
                  <a:txBody>
                    <a:bodyPr/>
                    <a:lstStyle/>
                    <a:p>
                      <a:pPr marL="0" lvl="0" indent="0" algn="ctr">
                        <a:lnSpc>
                          <a:spcPct val="115000"/>
                        </a:lnSpc>
                        <a:spcBef>
                          <a:spcPts val="300"/>
                        </a:spcBef>
                        <a:spcAft>
                          <a:spcPts val="300"/>
                        </a:spcAft>
                        <a:buFont typeface="+mj-lt"/>
                        <a:buNone/>
                      </a:pPr>
                      <a:r>
                        <a:rPr lang="en-AU" sz="1400" dirty="0">
                          <a:effectLst/>
                          <a:latin typeface="Arial" panose="020B0604020202020204" pitchFamily="34" charset="0"/>
                          <a:ea typeface="Calibri" panose="020F0502020204030204" pitchFamily="34" charset="0"/>
                          <a:cs typeface="Times New Roman" panose="02020603050405020304" pitchFamily="18" charset="0"/>
                        </a:rPr>
                        <a:t>3. </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lvl="0" indent="0" algn="l" defTabSz="914400" rtl="0" eaLnBrk="1" fontAlgn="auto" latinLnBrk="0" hangingPunct="1">
                        <a:lnSpc>
                          <a:spcPct val="115000"/>
                        </a:lnSpc>
                        <a:spcBef>
                          <a:spcPts val="300"/>
                        </a:spcBef>
                        <a:spcAft>
                          <a:spcPts val="300"/>
                        </a:spcAft>
                        <a:buClrTx/>
                        <a:buSzTx/>
                        <a:buFontTx/>
                        <a:buNone/>
                        <a:tabLst/>
                        <a:defRPr/>
                      </a:pPr>
                      <a:r>
                        <a:rPr lang="en-AU" sz="1400" dirty="0">
                          <a:effectLst/>
                          <a:latin typeface="+mn-lt"/>
                          <a:ea typeface="Calibri" panose="020F0502020204030204" pitchFamily="34" charset="0"/>
                          <a:cs typeface="Times New Roman" panose="02020603050405020304" pitchFamily="18" charset="0"/>
                        </a:rPr>
                        <a:t>Observation: Evacuation (Bomb Threat) </a:t>
                      </a:r>
                    </a:p>
                    <a:p>
                      <a:pPr marL="457200" algn="l">
                        <a:lnSpc>
                          <a:spcPct val="115000"/>
                        </a:lnSpc>
                        <a:spcBef>
                          <a:spcPts val="300"/>
                        </a:spcBef>
                        <a:spcAft>
                          <a:spcPts val="300"/>
                        </a:spcAft>
                      </a:pPr>
                      <a:r>
                        <a:rPr lang="en-AU" sz="1400" b="1" dirty="0">
                          <a:effectLst/>
                          <a:latin typeface="+mn-lt"/>
                          <a:ea typeface="Calibri" panose="020F0502020204030204" pitchFamily="34" charset="0"/>
                          <a:cs typeface="Times New Roman" panose="02020603050405020304" pitchFamily="18" charset="0"/>
                        </a:rPr>
                        <a:t>Activity 1</a:t>
                      </a:r>
                      <a:r>
                        <a:rPr lang="en-AU" sz="1400" dirty="0">
                          <a:effectLst/>
                          <a:latin typeface="+mn-lt"/>
                          <a:ea typeface="Calibri" panose="020F0502020204030204" pitchFamily="34" charset="0"/>
                          <a:cs typeface="Times New Roman" panose="02020603050405020304" pitchFamily="18" charset="0"/>
                        </a:rPr>
                        <a:t>. Hazard Identification </a:t>
                      </a:r>
                      <a:endParaRPr lang="en-AU" sz="1400" b="0" dirty="0">
                        <a:effectLst/>
                        <a:latin typeface="+mn-lt"/>
                        <a:ea typeface="Calibri" panose="020F0502020204030204" pitchFamily="34" charset="0"/>
                        <a:cs typeface="Times New Roman" panose="02020603050405020304" pitchFamily="18" charset="0"/>
                      </a:endParaRPr>
                    </a:p>
                    <a:p>
                      <a:pPr marL="457200" algn="l">
                        <a:lnSpc>
                          <a:spcPct val="115000"/>
                        </a:lnSpc>
                        <a:spcBef>
                          <a:spcPts val="300"/>
                        </a:spcBef>
                        <a:spcAft>
                          <a:spcPts val="300"/>
                        </a:spcAft>
                      </a:pPr>
                      <a:r>
                        <a:rPr lang="en-AU" sz="1400" b="1" dirty="0">
                          <a:effectLst/>
                          <a:latin typeface="+mn-lt"/>
                          <a:ea typeface="Calibri" panose="020F0502020204030204" pitchFamily="34" charset="0"/>
                          <a:cs typeface="Times New Roman" panose="02020603050405020304" pitchFamily="18" charset="0"/>
                        </a:rPr>
                        <a:t>Activity 2. </a:t>
                      </a:r>
                      <a:r>
                        <a:rPr lang="en-AU" sz="1400" dirty="0">
                          <a:effectLst/>
                          <a:latin typeface="+mn-lt"/>
                          <a:ea typeface="Calibri" panose="020F0502020204030204" pitchFamily="34" charset="0"/>
                          <a:cs typeface="Times New Roman" panose="02020603050405020304" pitchFamily="18" charset="0"/>
                        </a:rPr>
                        <a:t>Risk Assessment </a:t>
                      </a:r>
                    </a:p>
                    <a:p>
                      <a:pPr marL="457200" algn="l">
                        <a:lnSpc>
                          <a:spcPct val="115000"/>
                        </a:lnSpc>
                        <a:spcBef>
                          <a:spcPts val="300"/>
                        </a:spcBef>
                        <a:spcAft>
                          <a:spcPts val="300"/>
                        </a:spcAft>
                      </a:pPr>
                      <a:r>
                        <a:rPr lang="en-AU" sz="1400" b="1" dirty="0">
                          <a:effectLst/>
                          <a:latin typeface="+mn-lt"/>
                          <a:ea typeface="Calibri" panose="020F0502020204030204" pitchFamily="34" charset="0"/>
                          <a:cs typeface="Times New Roman" panose="02020603050405020304" pitchFamily="18" charset="0"/>
                        </a:rPr>
                        <a:t>Activity 3</a:t>
                      </a:r>
                      <a:r>
                        <a:rPr lang="en-AU" sz="1400" dirty="0">
                          <a:effectLst/>
                          <a:latin typeface="+mn-lt"/>
                          <a:ea typeface="Calibri" panose="020F0502020204030204" pitchFamily="34" charset="0"/>
                          <a:cs typeface="Times New Roman" panose="02020603050405020304" pitchFamily="18" charset="0"/>
                        </a:rPr>
                        <a:t>. Incident Report</a:t>
                      </a:r>
                    </a:p>
                    <a:p>
                      <a:pPr marL="457200" algn="l">
                        <a:lnSpc>
                          <a:spcPct val="115000"/>
                        </a:lnSpc>
                        <a:spcBef>
                          <a:spcPts val="300"/>
                        </a:spcBef>
                        <a:spcAft>
                          <a:spcPts val="300"/>
                        </a:spcAft>
                      </a:pPr>
                      <a:r>
                        <a:rPr lang="en-AU" sz="1400" b="1" dirty="0">
                          <a:effectLst/>
                          <a:latin typeface="+mn-lt"/>
                          <a:ea typeface="Calibri" panose="020F0502020204030204" pitchFamily="34" charset="0"/>
                          <a:cs typeface="Times New Roman" panose="02020603050405020304" pitchFamily="18" charset="0"/>
                        </a:rPr>
                        <a:t>Activity 4</a:t>
                      </a:r>
                      <a:r>
                        <a:rPr lang="en-AU" sz="1400" dirty="0">
                          <a:effectLst/>
                          <a:latin typeface="+mn-lt"/>
                          <a:ea typeface="Calibri" panose="020F0502020204030204" pitchFamily="34" charset="0"/>
                          <a:cs typeface="Times New Roman" panose="02020603050405020304" pitchFamily="18" charset="0"/>
                        </a:rPr>
                        <a:t>. Identification of signage, emergency exist, workplace audit, evacuation plan </a:t>
                      </a: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0000"/>
                        </a:lnSpc>
                        <a:spcBef>
                          <a:spcPts val="300"/>
                        </a:spcBef>
                        <a:spcAft>
                          <a:spcPts val="300"/>
                        </a:spcAft>
                      </a:pPr>
                      <a:r>
                        <a:rPr lang="en-AU" sz="1400" dirty="0">
                          <a:effectLst/>
                          <a:latin typeface="+mn-lt"/>
                          <a:ea typeface="Calibri" panose="020F0502020204030204" pitchFamily="34" charset="0"/>
                          <a:cs typeface="Times New Roman" panose="02020603050405020304" pitchFamily="18" charset="0"/>
                        </a:rPr>
                        <a:t>Session 1</a:t>
                      </a:r>
                      <a:r>
                        <a:rPr lang="en-AU" sz="1400" baseline="0" dirty="0">
                          <a:effectLst/>
                          <a:latin typeface="+mn-lt"/>
                          <a:ea typeface="Calibri" panose="020F0502020204030204" pitchFamily="34" charset="0"/>
                          <a:cs typeface="Times New Roman" panose="02020603050405020304" pitchFamily="18" charset="0"/>
                        </a:rPr>
                        <a:t>: </a:t>
                      </a:r>
                      <a:r>
                        <a:rPr lang="en-AU" sz="1400" dirty="0">
                          <a:effectLst/>
                          <a:latin typeface="+mn-lt"/>
                          <a:ea typeface="Calibri" panose="020F0502020204030204" pitchFamily="34" charset="0"/>
                          <a:cs typeface="Times New Roman" panose="02020603050405020304" pitchFamily="18" charset="0"/>
                        </a:rPr>
                        <a:t>Activity 1 Session 2: Activity 2</a:t>
                      </a:r>
                      <a:endParaRPr lang="en-AU" sz="1400" b="1" dirty="0">
                        <a:solidFill>
                          <a:srgbClr val="0070C0"/>
                        </a:solidFill>
                        <a:effectLst/>
                        <a:latin typeface="+mn-lt"/>
                        <a:ea typeface="Calibri" panose="020F0502020204030204" pitchFamily="34" charset="0"/>
                        <a:cs typeface="Times New Roman" panose="02020603050405020304" pitchFamily="18" charset="0"/>
                      </a:endParaRPr>
                    </a:p>
                    <a:p>
                      <a:pPr marL="457200" algn="l">
                        <a:lnSpc>
                          <a:spcPct val="100000"/>
                        </a:lnSpc>
                        <a:spcBef>
                          <a:spcPts val="300"/>
                        </a:spcBef>
                        <a:spcAft>
                          <a:spcPts val="300"/>
                        </a:spcAft>
                      </a:pPr>
                      <a:r>
                        <a:rPr lang="en-AU" sz="1400" dirty="0">
                          <a:effectLst/>
                          <a:latin typeface="+mn-lt"/>
                          <a:ea typeface="Calibri" panose="020F0502020204030204" pitchFamily="34" charset="0"/>
                          <a:cs typeface="Times New Roman" panose="02020603050405020304" pitchFamily="18" charset="0"/>
                        </a:rPr>
                        <a:t>Session 3: Activity 3    </a:t>
                      </a:r>
                    </a:p>
                    <a:p>
                      <a:pPr marL="457200" algn="l">
                        <a:lnSpc>
                          <a:spcPct val="100000"/>
                        </a:lnSpc>
                        <a:spcBef>
                          <a:spcPts val="300"/>
                        </a:spcBef>
                        <a:spcAft>
                          <a:spcPts val="300"/>
                        </a:spcAft>
                      </a:pPr>
                      <a:r>
                        <a:rPr lang="en-AU" sz="1400" dirty="0">
                          <a:effectLst/>
                          <a:latin typeface="+mn-lt"/>
                          <a:ea typeface="Calibri" panose="020F0502020204030204" pitchFamily="34" charset="0"/>
                          <a:cs typeface="Times New Roman" panose="02020603050405020304" pitchFamily="18" charset="0"/>
                        </a:rPr>
                        <a:t>Session 4: Activity 4</a:t>
                      </a:r>
                    </a:p>
                    <a:p>
                      <a:pPr marL="457200" algn="l">
                        <a:lnSpc>
                          <a:spcPct val="100000"/>
                        </a:lnSpc>
                        <a:spcBef>
                          <a:spcPts val="300"/>
                        </a:spcBef>
                        <a:spcAft>
                          <a:spcPts val="300"/>
                        </a:spcAft>
                      </a:pPr>
                      <a:r>
                        <a:rPr lang="en-AU" sz="1400" dirty="0">
                          <a:effectLst/>
                          <a:latin typeface="+mn-lt"/>
                          <a:ea typeface="Calibri" panose="020F0502020204030204" pitchFamily="34" charset="0"/>
                          <a:cs typeface="Times New Roman" panose="02020603050405020304" pitchFamily="18" charset="0"/>
                        </a:rPr>
                        <a:t>Session 5: Activity 4- Evacuation  </a:t>
                      </a:r>
                    </a:p>
                  </a:txBody>
                  <a:tcPr marL="62500" marR="625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47636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4F50EDFB-C727-124E-DF28-140C759990C7}"/>
              </a:ext>
            </a:extLst>
          </p:cNvPr>
          <p:cNvSpPr>
            <a:spLocks noGrp="1" noChangeArrowheads="1"/>
          </p:cNvSpPr>
          <p:nvPr>
            <p:ph type="title"/>
          </p:nvPr>
        </p:nvSpPr>
        <p:spPr>
          <a:xfrm>
            <a:off x="-74612" y="565150"/>
            <a:ext cx="7620000" cy="609600"/>
          </a:xfrm>
        </p:spPr>
        <p:txBody>
          <a:bodyPr/>
          <a:lstStyle/>
          <a:p>
            <a:pPr algn="ctr"/>
            <a:r>
              <a:rPr lang="en-AU" altLang="en-US" b="0" dirty="0">
                <a:solidFill>
                  <a:srgbClr val="0070C0"/>
                </a:solidFill>
              </a:rPr>
              <a:t>What is a Policy &amp; Procedure</a:t>
            </a:r>
          </a:p>
        </p:txBody>
      </p:sp>
      <p:sp>
        <p:nvSpPr>
          <p:cNvPr id="3" name="Content Placeholder 2">
            <a:extLst>
              <a:ext uri="{FF2B5EF4-FFF2-40B4-BE49-F238E27FC236}">
                <a16:creationId xmlns:a16="http://schemas.microsoft.com/office/drawing/2014/main" id="{9CA4571E-5857-F8BE-9FD5-530EFDEE27F9}"/>
              </a:ext>
            </a:extLst>
          </p:cNvPr>
          <p:cNvSpPr>
            <a:spLocks noGrp="1"/>
          </p:cNvSpPr>
          <p:nvPr>
            <p:ph idx="1"/>
          </p:nvPr>
        </p:nvSpPr>
        <p:spPr>
          <a:xfrm>
            <a:off x="996950" y="1327470"/>
            <a:ext cx="9681210" cy="5113337"/>
          </a:xfrm>
        </p:spPr>
        <p:txBody>
          <a:bodyPr/>
          <a:lstStyle/>
          <a:p>
            <a:pPr marL="0" indent="0">
              <a:buNone/>
              <a:defRPr/>
            </a:pPr>
            <a:endParaRPr lang="en-AU" sz="2000" dirty="0"/>
          </a:p>
          <a:p>
            <a:pPr marL="0" indent="0">
              <a:buNone/>
              <a:defRPr/>
            </a:pPr>
            <a:endParaRPr lang="en-AU" sz="2000" dirty="0"/>
          </a:p>
          <a:p>
            <a:pPr marL="0" indent="0">
              <a:buNone/>
              <a:defRPr/>
            </a:pPr>
            <a:r>
              <a:rPr lang="en-AU" sz="2400" dirty="0"/>
              <a:t>Policy: </a:t>
            </a:r>
          </a:p>
          <a:p>
            <a:pPr marL="457200" indent="-457200">
              <a:defRPr/>
            </a:pPr>
            <a:r>
              <a:rPr lang="en-AU" sz="2400" b="0" dirty="0"/>
              <a:t>Are clear simple statements of how your organisation intends to conduct business or actions.</a:t>
            </a:r>
          </a:p>
          <a:p>
            <a:pPr>
              <a:defRPr/>
            </a:pPr>
            <a:endParaRPr lang="en-AU" sz="2400" b="0" dirty="0"/>
          </a:p>
          <a:p>
            <a:pPr marL="0" indent="0">
              <a:buNone/>
              <a:defRPr/>
            </a:pPr>
            <a:r>
              <a:rPr lang="en-AU" sz="2400" dirty="0"/>
              <a:t>Procedure: </a:t>
            </a:r>
          </a:p>
          <a:p>
            <a:pPr marL="457200" indent="-457200">
              <a:defRPr/>
            </a:pPr>
            <a:r>
              <a:rPr lang="en-AU" sz="2400" b="0" dirty="0"/>
              <a:t>Describes how each of the workplace</a:t>
            </a:r>
          </a:p>
          <a:p>
            <a:pPr marL="0" indent="0">
              <a:defRPr/>
            </a:pPr>
            <a:r>
              <a:rPr lang="en-AU" sz="2400" b="0" dirty="0"/>
              <a:t>      policies should be put into action.</a:t>
            </a:r>
          </a:p>
          <a:p>
            <a:pPr marL="457200" indent="-457200">
              <a:defRPr/>
            </a:pPr>
            <a:r>
              <a:rPr lang="en-AU" sz="2400" b="0" dirty="0"/>
              <a:t>They follow a step-by-step format </a:t>
            </a:r>
          </a:p>
          <a:p>
            <a:pPr>
              <a:defRPr/>
            </a:pPr>
            <a:endParaRPr lang="en-AU"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F6A62A1F-84D4-8EFE-B741-9128497F2E38}"/>
              </a:ext>
            </a:extLst>
          </p:cNvPr>
          <p:cNvSpPr>
            <a:spLocks noGrp="1" noChangeArrowheads="1"/>
          </p:cNvSpPr>
          <p:nvPr>
            <p:ph type="title"/>
          </p:nvPr>
        </p:nvSpPr>
        <p:spPr>
          <a:xfrm>
            <a:off x="1004888" y="1247458"/>
            <a:ext cx="7620000" cy="609600"/>
          </a:xfrm>
        </p:spPr>
        <p:txBody>
          <a:bodyPr/>
          <a:lstStyle/>
          <a:p>
            <a:pPr algn="ctr"/>
            <a:r>
              <a:rPr lang="en-AU" altLang="en-US" sz="2800" b="0" dirty="0">
                <a:solidFill>
                  <a:srgbClr val="0070C0"/>
                </a:solidFill>
              </a:rPr>
              <a:t>Policy &amp; Procedures that are related to WHS</a:t>
            </a:r>
          </a:p>
        </p:txBody>
      </p:sp>
      <p:sp>
        <p:nvSpPr>
          <p:cNvPr id="3" name="Content Placeholder 2">
            <a:extLst>
              <a:ext uri="{FF2B5EF4-FFF2-40B4-BE49-F238E27FC236}">
                <a16:creationId xmlns:a16="http://schemas.microsoft.com/office/drawing/2014/main" id="{1D301735-DF36-2669-CC11-B2DE2FAD1E18}"/>
              </a:ext>
            </a:extLst>
          </p:cNvPr>
          <p:cNvSpPr>
            <a:spLocks noGrp="1"/>
          </p:cNvSpPr>
          <p:nvPr>
            <p:ph idx="1"/>
          </p:nvPr>
        </p:nvSpPr>
        <p:spPr>
          <a:xfrm>
            <a:off x="1157288" y="2565400"/>
            <a:ext cx="7315200" cy="2514600"/>
          </a:xfrm>
        </p:spPr>
        <p:txBody>
          <a:bodyPr/>
          <a:lstStyle/>
          <a:p>
            <a:pPr marL="457200" indent="-457200">
              <a:defRPr/>
            </a:pPr>
            <a:r>
              <a:rPr lang="en-AU" altLang="en-US" sz="2400" dirty="0"/>
              <a:t>Fire Evacuation</a:t>
            </a:r>
          </a:p>
          <a:p>
            <a:pPr marL="457200" indent="-457200">
              <a:defRPr/>
            </a:pPr>
            <a:r>
              <a:rPr lang="en-AU" altLang="en-US" sz="2400" dirty="0"/>
              <a:t>Infection Prevention &amp; Control</a:t>
            </a:r>
          </a:p>
          <a:p>
            <a:pPr marL="457200" indent="-457200">
              <a:defRPr/>
            </a:pPr>
            <a:r>
              <a:rPr lang="en-AU" altLang="en-US" sz="2400" dirty="0"/>
              <a:t>Needle Stick Injuries (NSI)</a:t>
            </a:r>
          </a:p>
          <a:p>
            <a:pPr marL="457200" indent="-457200">
              <a:defRPr/>
            </a:pPr>
            <a:r>
              <a:rPr lang="en-AU" altLang="en-US" sz="2400" dirty="0"/>
              <a:t>Manual Handling</a:t>
            </a:r>
          </a:p>
          <a:p>
            <a:pPr>
              <a:defRPr/>
            </a:pPr>
            <a:endParaRPr lang="en-AU" altLang="en-US" dirty="0"/>
          </a:p>
          <a:p>
            <a:pPr algn="ctr">
              <a:defRPr/>
            </a:pPr>
            <a:endParaRPr lang="en-AU" altLang="en-US" dirty="0">
              <a:solidFill>
                <a:srgbClr val="0070C0"/>
              </a:solidFill>
            </a:endParaRPr>
          </a:p>
          <a:p>
            <a:pPr marL="0" indent="0" algn="ctr">
              <a:buNone/>
              <a:defRPr/>
            </a:pPr>
            <a:r>
              <a:rPr lang="en-AU" altLang="en-US" dirty="0">
                <a:solidFill>
                  <a:srgbClr val="0070C0"/>
                </a:solidFill>
              </a:rPr>
              <a:t>Can you think of anymore?</a:t>
            </a:r>
          </a:p>
        </p:txBody>
      </p:sp>
      <p:pic>
        <p:nvPicPr>
          <p:cNvPr id="2" name="Picture 1" descr="Man wearing white shirt and yellow sweater">
            <a:extLst>
              <a:ext uri="{FF2B5EF4-FFF2-40B4-BE49-F238E27FC236}">
                <a16:creationId xmlns:a16="http://schemas.microsoft.com/office/drawing/2014/main" id="{3B95CCA1-E015-03C8-85FF-B73670F9A8EB}"/>
              </a:ext>
            </a:extLst>
          </p:cNvPr>
          <p:cNvPicPr>
            <a:picLocks noChangeAspect="1"/>
          </p:cNvPicPr>
          <p:nvPr/>
        </p:nvPicPr>
        <p:blipFill>
          <a:blip r:embed="rId2"/>
          <a:srcRect l="17017" r="23294"/>
          <a:stretch/>
        </p:blipFill>
        <p:spPr>
          <a:xfrm rot="21403987">
            <a:off x="6280767" y="4551902"/>
            <a:ext cx="1451575" cy="1623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wheel(1)">
                                      <p:cBhvr>
                                        <p:cTn id="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D7A9FB1D-90A2-5524-941F-0F5BC6B784C7}"/>
              </a:ext>
            </a:extLst>
          </p:cNvPr>
          <p:cNvSpPr>
            <a:spLocks noGrp="1" noChangeArrowheads="1"/>
          </p:cNvSpPr>
          <p:nvPr>
            <p:ph type="title"/>
          </p:nvPr>
        </p:nvSpPr>
        <p:spPr>
          <a:xfrm>
            <a:off x="1364933" y="397192"/>
            <a:ext cx="7772400" cy="863600"/>
          </a:xfrm>
        </p:spPr>
        <p:txBody>
          <a:bodyPr/>
          <a:lstStyle/>
          <a:p>
            <a:pPr eaLnBrk="1" hangingPunct="1"/>
            <a:r>
              <a:rPr lang="en-AU" altLang="en-US" sz="2800" b="0" dirty="0">
                <a:solidFill>
                  <a:srgbClr val="0070C0"/>
                </a:solidFill>
              </a:rPr>
              <a:t>Follow safe work practices  </a:t>
            </a:r>
          </a:p>
        </p:txBody>
      </p:sp>
      <p:sp>
        <p:nvSpPr>
          <p:cNvPr id="5" name="Content Placeholder 2">
            <a:extLst>
              <a:ext uri="{FF2B5EF4-FFF2-40B4-BE49-F238E27FC236}">
                <a16:creationId xmlns:a16="http://schemas.microsoft.com/office/drawing/2014/main" id="{5B6743FF-8AC6-6F36-183F-B4473B5570F5}"/>
              </a:ext>
            </a:extLst>
          </p:cNvPr>
          <p:cNvSpPr>
            <a:spLocks noGrp="1"/>
          </p:cNvSpPr>
          <p:nvPr>
            <p:ph idx="1"/>
          </p:nvPr>
        </p:nvSpPr>
        <p:spPr>
          <a:xfrm>
            <a:off x="1066800" y="1480503"/>
            <a:ext cx="10220960" cy="4608512"/>
          </a:xfrm>
        </p:spPr>
        <p:txBody>
          <a:bodyPr>
            <a:noAutofit/>
          </a:bodyPr>
          <a:lstStyle/>
          <a:p>
            <a:pPr marL="0" indent="0">
              <a:buNone/>
              <a:defRPr/>
            </a:pPr>
            <a:r>
              <a:rPr lang="en-AU" sz="2400" dirty="0"/>
              <a:t>Hazard identification </a:t>
            </a:r>
          </a:p>
          <a:p>
            <a:pPr marL="0" indent="0">
              <a:defRPr/>
            </a:pPr>
            <a:endParaRPr lang="en-AU" sz="2400" dirty="0"/>
          </a:p>
          <a:p>
            <a:pPr>
              <a:buFont typeface="Arial" panose="020B0604020202020204" pitchFamily="34" charset="0"/>
              <a:buChar char="•"/>
              <a:defRPr/>
            </a:pPr>
            <a:r>
              <a:rPr lang="en-AU" sz="2400" dirty="0"/>
              <a:t>A hazard is </a:t>
            </a:r>
            <a:r>
              <a:rPr lang="en-AU" sz="2400" i="1" dirty="0"/>
              <a:t>‘anything that has the potential to harm the health or safety of a person’ </a:t>
            </a:r>
          </a:p>
          <a:p>
            <a:pPr>
              <a:buFont typeface="Arial" panose="020B0604020202020204" pitchFamily="34" charset="0"/>
              <a:buChar char="•"/>
              <a:defRPr/>
            </a:pPr>
            <a:endParaRPr lang="en-AU" sz="2400" i="1" dirty="0"/>
          </a:p>
          <a:p>
            <a:pPr>
              <a:buFont typeface="Arial" panose="020B0604020202020204" pitchFamily="34" charset="0"/>
              <a:buChar char="•"/>
              <a:defRPr/>
            </a:pPr>
            <a:r>
              <a:rPr lang="en-AU" sz="2400" dirty="0"/>
              <a:t>These can include physical, chemical, biological, mechanical/electrical and psychological</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Alertness for possibility of new hazards to emerge is also part of identifying hazards, such as noting the potential for something to get worse over time.</a:t>
            </a:r>
          </a:p>
          <a:p>
            <a:pPr>
              <a:defRPr/>
            </a:pPr>
            <a:endParaRPr lang="en-AU"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BE16A63F-50CB-8A7E-A94D-A09F4DDDD4BD}"/>
              </a:ext>
            </a:extLst>
          </p:cNvPr>
          <p:cNvSpPr>
            <a:spLocks noGrp="1" noChangeArrowheads="1"/>
          </p:cNvSpPr>
          <p:nvPr>
            <p:ph type="title"/>
          </p:nvPr>
        </p:nvSpPr>
        <p:spPr>
          <a:xfrm>
            <a:off x="1293813" y="369889"/>
            <a:ext cx="7772400" cy="863600"/>
          </a:xfrm>
        </p:spPr>
        <p:txBody>
          <a:bodyPr/>
          <a:lstStyle/>
          <a:p>
            <a:pPr eaLnBrk="1" hangingPunct="1"/>
            <a:r>
              <a:rPr lang="en-AU" altLang="en-US" sz="2800" b="0" dirty="0">
                <a:solidFill>
                  <a:srgbClr val="0070C0"/>
                </a:solidFill>
              </a:rPr>
              <a:t>Follow safe work practices  </a:t>
            </a:r>
          </a:p>
        </p:txBody>
      </p:sp>
      <p:sp>
        <p:nvSpPr>
          <p:cNvPr id="5" name="Content Placeholder 2">
            <a:extLst>
              <a:ext uri="{FF2B5EF4-FFF2-40B4-BE49-F238E27FC236}">
                <a16:creationId xmlns:a16="http://schemas.microsoft.com/office/drawing/2014/main" id="{D585EEC3-3B38-2E2E-022D-E0A9D8E0BA39}"/>
              </a:ext>
            </a:extLst>
          </p:cNvPr>
          <p:cNvSpPr>
            <a:spLocks noGrp="1"/>
          </p:cNvSpPr>
          <p:nvPr>
            <p:ph idx="1"/>
          </p:nvPr>
        </p:nvSpPr>
        <p:spPr>
          <a:xfrm>
            <a:off x="944880" y="1351918"/>
            <a:ext cx="10424159" cy="4751387"/>
          </a:xfrm>
        </p:spPr>
        <p:txBody>
          <a:bodyPr>
            <a:noAutofit/>
          </a:bodyPr>
          <a:lstStyle/>
          <a:p>
            <a:pPr marL="0" indent="0">
              <a:buNone/>
              <a:defRPr/>
            </a:pPr>
            <a:r>
              <a:rPr lang="en-AU" sz="2400" dirty="0"/>
              <a:t>Hazard identification </a:t>
            </a:r>
          </a:p>
          <a:p>
            <a:pPr marL="0" indent="0">
              <a:defRPr/>
            </a:pPr>
            <a:endParaRPr lang="en-AU" sz="2400" dirty="0"/>
          </a:p>
          <a:p>
            <a:pPr>
              <a:defRPr/>
            </a:pPr>
            <a:r>
              <a:rPr lang="en-AU" sz="2400" dirty="0"/>
              <a:t>Identification can occur by: </a:t>
            </a:r>
          </a:p>
          <a:p>
            <a:pPr>
              <a:defRPr/>
            </a:pPr>
            <a:endParaRPr lang="en-AU" sz="2400" dirty="0"/>
          </a:p>
          <a:p>
            <a:pPr marL="800100" lvl="1" indent="-342900">
              <a:defRPr/>
            </a:pPr>
            <a:r>
              <a:rPr lang="en-AU" sz="2400" dirty="0"/>
              <a:t>Consulting workers about what they have encountered </a:t>
            </a:r>
          </a:p>
          <a:p>
            <a:pPr marL="800100" lvl="1" indent="-342900">
              <a:defRPr/>
            </a:pPr>
            <a:endParaRPr lang="en-AU" sz="2400" dirty="0"/>
          </a:p>
          <a:p>
            <a:pPr marL="800100" lvl="1" indent="-342900">
              <a:defRPr/>
            </a:pPr>
            <a:r>
              <a:rPr lang="en-AU" sz="2400" dirty="0"/>
              <a:t>Inspecting workplaces and observations of tasks as they are performed </a:t>
            </a:r>
          </a:p>
          <a:p>
            <a:pPr marL="457200" lvl="1" indent="0">
              <a:buNone/>
              <a:defRPr/>
            </a:pPr>
            <a:endParaRPr lang="en-AU" sz="2400" dirty="0"/>
          </a:p>
          <a:p>
            <a:pPr marL="800100" lvl="1" indent="-342900">
              <a:defRPr/>
            </a:pPr>
            <a:r>
              <a:rPr lang="en-AU" sz="2400" dirty="0"/>
              <a:t>Audits and formal inspections</a:t>
            </a:r>
          </a:p>
          <a:p>
            <a:pPr marL="800100" lvl="1" indent="-342900">
              <a:defRPr/>
            </a:pPr>
            <a:endParaRPr lang="en-AU" sz="2400" dirty="0"/>
          </a:p>
          <a:p>
            <a:pPr marL="800100" lvl="1" indent="-342900">
              <a:defRPr/>
            </a:pPr>
            <a:r>
              <a:rPr lang="en-AU" sz="2400" dirty="0"/>
              <a:t>Reviews of incidents or accidents and near miss reports.</a:t>
            </a:r>
          </a:p>
          <a:p>
            <a:pPr>
              <a:defRPr/>
            </a:pPr>
            <a:endParaRPr lang="en-AU"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rc_mi" descr="Image result for unsafe workplace pictures">
            <a:hlinkClick r:id="rId2"/>
            <a:extLst>
              <a:ext uri="{FF2B5EF4-FFF2-40B4-BE49-F238E27FC236}">
                <a16:creationId xmlns:a16="http://schemas.microsoft.com/office/drawing/2014/main" id="{917E93E0-A8F3-FDF4-52CB-B7EE29ED31D3}"/>
              </a:ext>
            </a:extLst>
          </p:cNvPr>
          <p:cNvPicPr>
            <a:picLocks noGrp="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47850" y="260351"/>
            <a:ext cx="4248150" cy="3889375"/>
          </a:xfrm>
        </p:spPr>
      </p:pic>
      <p:pic>
        <p:nvPicPr>
          <p:cNvPr id="34819" name="Content Placeholder 7" descr="Image result for unsafe workplace pictures">
            <a:hlinkClick r:id="rId4"/>
            <a:extLst>
              <a:ext uri="{FF2B5EF4-FFF2-40B4-BE49-F238E27FC236}">
                <a16:creationId xmlns:a16="http://schemas.microsoft.com/office/drawing/2014/main" id="{6F812676-F4F8-E4F5-D8AE-AE3442045702}"/>
              </a:ext>
            </a:extLst>
          </p:cNvPr>
          <p:cNvPicPr>
            <a:picLocks noGrp="1" noChangeArrowheads="1"/>
          </p:cNvPicPr>
          <p:nvPr>
            <p:ph sz="half" idx="2"/>
          </p:nvPr>
        </p:nvPicPr>
        <p:blipFill>
          <a:blip r:embed="rId5">
            <a:extLst>
              <a:ext uri="{28A0092B-C50C-407E-A947-70E740481C1C}">
                <a14:useLocalDpi xmlns:a14="http://schemas.microsoft.com/office/drawing/2010/main" val="0"/>
              </a:ext>
            </a:extLst>
          </a:blip>
          <a:srcRect l="12935" r="13153"/>
          <a:stretch>
            <a:fillRect/>
          </a:stretch>
        </p:blipFill>
        <p:spPr>
          <a:xfrm>
            <a:off x="6167438" y="2492376"/>
            <a:ext cx="4392612" cy="4176713"/>
          </a:xfrm>
        </p:spPr>
      </p:pic>
      <p:sp>
        <p:nvSpPr>
          <p:cNvPr id="34820" name="Rectangle 8">
            <a:extLst>
              <a:ext uri="{FF2B5EF4-FFF2-40B4-BE49-F238E27FC236}">
                <a16:creationId xmlns:a16="http://schemas.microsoft.com/office/drawing/2014/main" id="{8DB1F3D4-CB09-099D-3DD0-247F7AF4C2B2}"/>
              </a:ext>
            </a:extLst>
          </p:cNvPr>
          <p:cNvSpPr>
            <a:spLocks noChangeArrowheads="1"/>
          </p:cNvSpPr>
          <p:nvPr/>
        </p:nvSpPr>
        <p:spPr bwMode="auto">
          <a:xfrm>
            <a:off x="1774825" y="6021389"/>
            <a:ext cx="3600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eaLnBrk="1" hangingPunct="1">
              <a:spcBef>
                <a:spcPct val="0"/>
              </a:spcBef>
            </a:pPr>
            <a:r>
              <a:rPr lang="en-US" altLang="en-US" sz="900" b="0">
                <a:solidFill>
                  <a:schemeClr val="tx1"/>
                </a:solidFill>
                <a:latin typeface="Times" panose="02020603050405020304" pitchFamily="18" charset="0"/>
                <a:hlinkClick r:id="rId6"/>
              </a:rPr>
              <a:t>Sourced:  </a:t>
            </a:r>
            <a:r>
              <a:rPr lang="en-US" altLang="en-US" sz="900" b="0" u="sng">
                <a:solidFill>
                  <a:schemeClr val="tx1"/>
                </a:solidFill>
                <a:latin typeface="Times" panose="02020603050405020304" pitchFamily="18" charset="0"/>
                <a:hlinkClick r:id="rId7"/>
              </a:rPr>
              <a:t>https://www.elitereaders.com/list-of-unsafe-workplace-practices</a:t>
            </a:r>
            <a:r>
              <a:rPr lang="en-US" altLang="en-US" sz="900" b="0" u="sng">
                <a:solidFill>
                  <a:schemeClr val="tx1"/>
                </a:solidFill>
                <a:latin typeface="Times" panose="02020603050405020304" pitchFamily="18" charset="0"/>
              </a:rPr>
              <a:t> (Accessed02/02/2018)</a:t>
            </a:r>
            <a:endParaRPr lang="en-AU" altLang="en-US" sz="900" b="0">
              <a:solidFill>
                <a:schemeClr val="tx1"/>
              </a:solidFill>
              <a:latin typeface="Times" panose="02020603050405020304" pitchFamily="18" charset="0"/>
            </a:endParaRPr>
          </a:p>
        </p:txBody>
      </p:sp>
      <p:sp>
        <p:nvSpPr>
          <p:cNvPr id="34821" name="TextBox 2">
            <a:extLst>
              <a:ext uri="{FF2B5EF4-FFF2-40B4-BE49-F238E27FC236}">
                <a16:creationId xmlns:a16="http://schemas.microsoft.com/office/drawing/2014/main" id="{26391B00-7453-DEB4-391B-E75080142BC0}"/>
              </a:ext>
            </a:extLst>
          </p:cNvPr>
          <p:cNvSpPr txBox="1">
            <a:spLocks noChangeArrowheads="1"/>
          </p:cNvSpPr>
          <p:nvPr/>
        </p:nvSpPr>
        <p:spPr bwMode="auto">
          <a:xfrm>
            <a:off x="2387600" y="4670426"/>
            <a:ext cx="31686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lgn="ctr" eaLnBrk="1" hangingPunct="1">
              <a:spcBef>
                <a:spcPct val="0"/>
              </a:spcBef>
            </a:pPr>
            <a:r>
              <a:rPr lang="en-AU" altLang="en-US" sz="2400" dirty="0">
                <a:solidFill>
                  <a:schemeClr val="tx1"/>
                </a:solidFill>
                <a:latin typeface="Times" panose="02020603050405020304" pitchFamily="18" charset="0"/>
              </a:rPr>
              <a:t>How safe is this mechanic?</a:t>
            </a:r>
          </a:p>
        </p:txBody>
      </p:sp>
      <p:cxnSp>
        <p:nvCxnSpPr>
          <p:cNvPr id="34822" name="Straight Arrow Connector 4">
            <a:extLst>
              <a:ext uri="{FF2B5EF4-FFF2-40B4-BE49-F238E27FC236}">
                <a16:creationId xmlns:a16="http://schemas.microsoft.com/office/drawing/2014/main" id="{5B5F78C8-9EFE-2755-2B88-D90AACCF2A12}"/>
              </a:ext>
            </a:extLst>
          </p:cNvPr>
          <p:cNvCxnSpPr>
            <a:cxnSpLocks noChangeShapeType="1"/>
          </p:cNvCxnSpPr>
          <p:nvPr/>
        </p:nvCxnSpPr>
        <p:spPr bwMode="auto">
          <a:xfrm>
            <a:off x="5568315" y="5001895"/>
            <a:ext cx="1512888" cy="0"/>
          </a:xfrm>
          <a:prstGeom prst="straightConnector1">
            <a:avLst/>
          </a:prstGeom>
          <a:noFill/>
          <a:ln w="76200"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34823" name="TextBox 5">
            <a:extLst>
              <a:ext uri="{FF2B5EF4-FFF2-40B4-BE49-F238E27FC236}">
                <a16:creationId xmlns:a16="http://schemas.microsoft.com/office/drawing/2014/main" id="{D329F76F-205B-8064-CAD6-B71787087B25}"/>
              </a:ext>
            </a:extLst>
          </p:cNvPr>
          <p:cNvSpPr txBox="1">
            <a:spLocks noChangeArrowheads="1"/>
          </p:cNvSpPr>
          <p:nvPr/>
        </p:nvSpPr>
        <p:spPr bwMode="auto">
          <a:xfrm>
            <a:off x="7408087" y="1137900"/>
            <a:ext cx="366871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lgn="ctr" eaLnBrk="1" hangingPunct="1">
              <a:spcBef>
                <a:spcPct val="0"/>
              </a:spcBef>
            </a:pPr>
            <a:r>
              <a:rPr lang="en-AU" altLang="en-US" sz="2400" dirty="0">
                <a:solidFill>
                  <a:schemeClr val="tx1"/>
                </a:solidFill>
                <a:latin typeface="Times" panose="02020603050405020304" pitchFamily="18" charset="0"/>
              </a:rPr>
              <a:t>It takes many men and many machines to make something like this happen</a:t>
            </a:r>
            <a:r>
              <a:rPr lang="en-AU" altLang="en-US" sz="2400" b="0" dirty="0">
                <a:solidFill>
                  <a:schemeClr val="tx1"/>
                </a:solidFill>
                <a:latin typeface="Times" panose="02020603050405020304" pitchFamily="18" charset="0"/>
              </a:rPr>
              <a:t>!</a:t>
            </a:r>
          </a:p>
        </p:txBody>
      </p:sp>
      <p:cxnSp>
        <p:nvCxnSpPr>
          <p:cNvPr id="34824" name="Straight Arrow Connector 9">
            <a:extLst>
              <a:ext uri="{FF2B5EF4-FFF2-40B4-BE49-F238E27FC236}">
                <a16:creationId xmlns:a16="http://schemas.microsoft.com/office/drawing/2014/main" id="{EF8984A4-407E-E1CC-6359-084EF85221BD}"/>
              </a:ext>
            </a:extLst>
          </p:cNvPr>
          <p:cNvCxnSpPr>
            <a:cxnSpLocks noChangeShapeType="1"/>
          </p:cNvCxnSpPr>
          <p:nvPr/>
        </p:nvCxnSpPr>
        <p:spPr bwMode="auto">
          <a:xfrm flipH="1">
            <a:off x="5568315" y="2065020"/>
            <a:ext cx="1858962" cy="0"/>
          </a:xfrm>
          <a:prstGeom prst="straightConnector1">
            <a:avLst/>
          </a:prstGeom>
          <a:noFill/>
          <a:ln w="76200" algn="ctr">
            <a:solidFill>
              <a:srgbClr val="FFC000"/>
            </a:solidFill>
            <a:round/>
            <a:headEnd/>
            <a:tailEnd type="arrow" w="med" len="med"/>
          </a:ln>
          <a:extLst>
            <a:ext uri="{909E8E84-426E-40DD-AFC4-6F175D3DCCD1}">
              <a14:hiddenFill xmlns:a14="http://schemas.microsoft.com/office/drawing/2010/main">
                <a:noFill/>
              </a14:hiddenFill>
            </a:ext>
          </a:extLst>
        </p:spPr>
      </p:cxnSp>
      <p:pic>
        <p:nvPicPr>
          <p:cNvPr id="2" name="Picture 1">
            <a:extLst>
              <a:ext uri="{FF2B5EF4-FFF2-40B4-BE49-F238E27FC236}">
                <a16:creationId xmlns:a16="http://schemas.microsoft.com/office/drawing/2014/main" id="{9B6DD054-265C-DB5D-F5A7-463975DA0CF5}"/>
              </a:ext>
            </a:extLst>
          </p:cNvPr>
          <p:cNvPicPr>
            <a:picLocks noChangeAspect="1"/>
          </p:cNvPicPr>
          <p:nvPr/>
        </p:nvPicPr>
        <p:blipFill>
          <a:blip r:embed="rId8"/>
          <a:stretch>
            <a:fillRect/>
          </a:stretch>
        </p:blipFill>
        <p:spPr>
          <a:xfrm>
            <a:off x="821433" y="351421"/>
            <a:ext cx="4249280" cy="3889585"/>
          </a:xfrm>
          <a:prstGeom prst="rect">
            <a:avLst/>
          </a:prstGeom>
        </p:spPr>
      </p:pic>
      <p:pic>
        <p:nvPicPr>
          <p:cNvPr id="3" name="Picture 2">
            <a:extLst>
              <a:ext uri="{FF2B5EF4-FFF2-40B4-BE49-F238E27FC236}">
                <a16:creationId xmlns:a16="http://schemas.microsoft.com/office/drawing/2014/main" id="{B8B592CA-5185-E759-071D-8A44000939AC}"/>
              </a:ext>
            </a:extLst>
          </p:cNvPr>
          <p:cNvPicPr>
            <a:picLocks noChangeAspect="1"/>
          </p:cNvPicPr>
          <p:nvPr/>
        </p:nvPicPr>
        <p:blipFill>
          <a:blip r:embed="rId9"/>
          <a:stretch>
            <a:fillRect/>
          </a:stretch>
        </p:blipFill>
        <p:spPr>
          <a:xfrm>
            <a:off x="7261606" y="2920323"/>
            <a:ext cx="4392612" cy="3748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elitereaders.com/wp-content/uploads/2015/08/mask-1.jpg">
            <a:extLst>
              <a:ext uri="{FF2B5EF4-FFF2-40B4-BE49-F238E27FC236}">
                <a16:creationId xmlns:a16="http://schemas.microsoft.com/office/drawing/2014/main" id="{C8A83961-3FB6-55C9-BD77-719B06D4B4D2}"/>
              </a:ext>
            </a:extLst>
          </p:cNvPr>
          <p:cNvPicPr>
            <a:picLocks noGrp="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3388" y="260350"/>
            <a:ext cx="4248150" cy="2952750"/>
          </a:xfrm>
        </p:spPr>
      </p:pic>
      <p:pic>
        <p:nvPicPr>
          <p:cNvPr id="35843" name="Picture 4" descr="https://1.bp.blogspot.com/-ABd9X1gom08/To3kpStoV1I/AAAAAAAARaM/xVgfCSDrYg4/s1600/2253986389_73231bce9a.jpg">
            <a:extLst>
              <a:ext uri="{FF2B5EF4-FFF2-40B4-BE49-F238E27FC236}">
                <a16:creationId xmlns:a16="http://schemas.microsoft.com/office/drawing/2014/main" id="{C7065935-D01D-9076-C755-BF9530FC3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620"/>
          <a:stretch>
            <a:fillRect/>
          </a:stretch>
        </p:blipFill>
        <p:spPr bwMode="auto">
          <a:xfrm>
            <a:off x="5951538" y="2558375"/>
            <a:ext cx="4989513"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7">
            <a:extLst>
              <a:ext uri="{FF2B5EF4-FFF2-40B4-BE49-F238E27FC236}">
                <a16:creationId xmlns:a16="http://schemas.microsoft.com/office/drawing/2014/main" id="{A05F1362-60CA-BC3E-8343-071FD6D77C05}"/>
              </a:ext>
            </a:extLst>
          </p:cNvPr>
          <p:cNvSpPr>
            <a:spLocks noChangeArrowheads="1"/>
          </p:cNvSpPr>
          <p:nvPr/>
        </p:nvSpPr>
        <p:spPr bwMode="auto">
          <a:xfrm>
            <a:off x="1524000" y="6381750"/>
            <a:ext cx="3563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eaLnBrk="1" hangingPunct="1">
              <a:spcBef>
                <a:spcPct val="0"/>
              </a:spcBef>
            </a:pPr>
            <a:r>
              <a:rPr lang="en-US" altLang="en-US" sz="900" b="0" dirty="0">
                <a:solidFill>
                  <a:schemeClr val="tx1"/>
                </a:solidFill>
                <a:latin typeface="Times" panose="02020603050405020304" pitchFamily="18" charset="0"/>
                <a:hlinkClick r:id="rId4"/>
              </a:rPr>
              <a:t>Sourced:  </a:t>
            </a:r>
            <a:r>
              <a:rPr lang="en-US" altLang="en-US" sz="900" b="0" u="sng" dirty="0">
                <a:solidFill>
                  <a:schemeClr val="tx1"/>
                </a:solidFill>
                <a:latin typeface="Times" panose="02020603050405020304" pitchFamily="18" charset="0"/>
                <a:hlinkClick r:id="rId5"/>
              </a:rPr>
              <a:t>https://www.elitereaders.com/list-of-unsafe-workplace-practices</a:t>
            </a:r>
            <a:r>
              <a:rPr lang="en-US" altLang="en-US" sz="900" b="0" u="sng" dirty="0">
                <a:solidFill>
                  <a:schemeClr val="tx1"/>
                </a:solidFill>
                <a:latin typeface="Times" panose="02020603050405020304" pitchFamily="18" charset="0"/>
              </a:rPr>
              <a:t> (Accessed 20/01/2025)</a:t>
            </a:r>
            <a:endParaRPr lang="en-AU" altLang="en-US" sz="900" b="0" dirty="0">
              <a:solidFill>
                <a:schemeClr val="tx1"/>
              </a:solidFill>
              <a:latin typeface="Times" panose="02020603050405020304" pitchFamily="18" charset="0"/>
            </a:endParaRPr>
          </a:p>
        </p:txBody>
      </p:sp>
      <p:sp>
        <p:nvSpPr>
          <p:cNvPr id="35845" name="TextBox 1">
            <a:extLst>
              <a:ext uri="{FF2B5EF4-FFF2-40B4-BE49-F238E27FC236}">
                <a16:creationId xmlns:a16="http://schemas.microsoft.com/office/drawing/2014/main" id="{028C8268-AD9E-BFCE-331C-B4AD955F9F70}"/>
              </a:ext>
            </a:extLst>
          </p:cNvPr>
          <p:cNvSpPr txBox="1">
            <a:spLocks noChangeArrowheads="1"/>
          </p:cNvSpPr>
          <p:nvPr/>
        </p:nvSpPr>
        <p:spPr bwMode="auto">
          <a:xfrm>
            <a:off x="7564912" y="1228161"/>
            <a:ext cx="3552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lgn="ctr" eaLnBrk="1" hangingPunct="1">
              <a:spcBef>
                <a:spcPct val="0"/>
              </a:spcBef>
            </a:pPr>
            <a:r>
              <a:rPr lang="en-AU" altLang="en-US" sz="2400" dirty="0">
                <a:solidFill>
                  <a:schemeClr val="tx1"/>
                </a:solidFill>
                <a:latin typeface="Times" panose="02020603050405020304" pitchFamily="18" charset="0"/>
              </a:rPr>
              <a:t>Mumm, not sure if this face shield will provide enough protection!</a:t>
            </a:r>
          </a:p>
        </p:txBody>
      </p:sp>
      <p:cxnSp>
        <p:nvCxnSpPr>
          <p:cNvPr id="35846" name="Straight Arrow Connector 5">
            <a:extLst>
              <a:ext uri="{FF2B5EF4-FFF2-40B4-BE49-F238E27FC236}">
                <a16:creationId xmlns:a16="http://schemas.microsoft.com/office/drawing/2014/main" id="{25E247F4-3F5F-A8E7-C0BE-F8636F9BB722}"/>
              </a:ext>
            </a:extLst>
          </p:cNvPr>
          <p:cNvCxnSpPr>
            <a:cxnSpLocks noChangeShapeType="1"/>
          </p:cNvCxnSpPr>
          <p:nvPr/>
        </p:nvCxnSpPr>
        <p:spPr bwMode="auto">
          <a:xfrm flipH="1">
            <a:off x="9074039" y="2309932"/>
            <a:ext cx="1776413" cy="1767562"/>
          </a:xfrm>
          <a:prstGeom prst="straightConnector1">
            <a:avLst/>
          </a:prstGeom>
          <a:noFill/>
          <a:ln w="76200"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35847" name="TextBox 6">
            <a:extLst>
              <a:ext uri="{FF2B5EF4-FFF2-40B4-BE49-F238E27FC236}">
                <a16:creationId xmlns:a16="http://schemas.microsoft.com/office/drawing/2014/main" id="{8C9621BD-4F31-60E4-EC7F-CC8FF3527DEC}"/>
              </a:ext>
            </a:extLst>
          </p:cNvPr>
          <p:cNvSpPr txBox="1">
            <a:spLocks noChangeArrowheads="1"/>
          </p:cNvSpPr>
          <p:nvPr/>
        </p:nvSpPr>
        <p:spPr bwMode="auto">
          <a:xfrm>
            <a:off x="1504212" y="4853781"/>
            <a:ext cx="2886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lgn="ctr" eaLnBrk="1" hangingPunct="1">
              <a:spcBef>
                <a:spcPct val="0"/>
              </a:spcBef>
            </a:pPr>
            <a:r>
              <a:rPr lang="en-AU" altLang="en-US" sz="2400" dirty="0">
                <a:solidFill>
                  <a:schemeClr val="tx1"/>
                </a:solidFill>
                <a:latin typeface="Times" panose="02020603050405020304" pitchFamily="18" charset="0"/>
              </a:rPr>
              <a:t>WHAT! No PPE</a:t>
            </a:r>
          </a:p>
        </p:txBody>
      </p:sp>
      <p:cxnSp>
        <p:nvCxnSpPr>
          <p:cNvPr id="35848" name="Straight Arrow Connector 9">
            <a:extLst>
              <a:ext uri="{FF2B5EF4-FFF2-40B4-BE49-F238E27FC236}">
                <a16:creationId xmlns:a16="http://schemas.microsoft.com/office/drawing/2014/main" id="{525D76BA-223F-7204-7DFC-C92661101168}"/>
              </a:ext>
            </a:extLst>
          </p:cNvPr>
          <p:cNvCxnSpPr>
            <a:cxnSpLocks noChangeShapeType="1"/>
          </p:cNvCxnSpPr>
          <p:nvPr/>
        </p:nvCxnSpPr>
        <p:spPr bwMode="auto">
          <a:xfrm flipV="1">
            <a:off x="2829036" y="3429000"/>
            <a:ext cx="0" cy="1296988"/>
          </a:xfrm>
          <a:prstGeom prst="straightConnector1">
            <a:avLst/>
          </a:prstGeom>
          <a:noFill/>
          <a:ln w="76200" algn="ctr">
            <a:solidFill>
              <a:srgbClr val="FFC000"/>
            </a:solidFill>
            <a:round/>
            <a:headEnd/>
            <a:tailEnd type="arrow" w="med" len="med"/>
          </a:ln>
          <a:extLst>
            <a:ext uri="{909E8E84-426E-40DD-AFC4-6F175D3DCCD1}">
              <a14:hiddenFill xmlns:a14="http://schemas.microsoft.com/office/drawing/2010/main">
                <a:noFill/>
              </a14:hiddenFill>
            </a:ext>
          </a:extLst>
        </p:spPr>
      </p:cxnSp>
      <p:pic>
        <p:nvPicPr>
          <p:cNvPr id="2" name="Content Placeholder 3" descr="http://www.elitereaders.com/wp-content/uploads/2015/08/mask-1.jpg">
            <a:extLst>
              <a:ext uri="{FF2B5EF4-FFF2-40B4-BE49-F238E27FC236}">
                <a16:creationId xmlns:a16="http://schemas.microsoft.com/office/drawing/2014/main" id="{2F8EBAA5-A73B-756D-5C7E-093A5715C69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9388" y="260350"/>
            <a:ext cx="4248150" cy="2952750"/>
          </a:xfrm>
        </p:spPr>
      </p:pic>
      <p:pic>
        <p:nvPicPr>
          <p:cNvPr id="3" name="Picture 2">
            <a:extLst>
              <a:ext uri="{FF2B5EF4-FFF2-40B4-BE49-F238E27FC236}">
                <a16:creationId xmlns:a16="http://schemas.microsoft.com/office/drawing/2014/main" id="{54767E0A-FCEA-99E6-108E-ABB378A53DF9}"/>
              </a:ext>
            </a:extLst>
          </p:cNvPr>
          <p:cNvPicPr>
            <a:picLocks noChangeAspect="1"/>
          </p:cNvPicPr>
          <p:nvPr/>
        </p:nvPicPr>
        <p:blipFill>
          <a:blip r:embed="rId6"/>
          <a:stretch>
            <a:fillRect/>
          </a:stretch>
        </p:blipFill>
        <p:spPr>
          <a:xfrm>
            <a:off x="651690" y="478280"/>
            <a:ext cx="4249280" cy="29507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56A14485-6964-FCAC-6184-1613CDA6D809}"/>
              </a:ext>
            </a:extLst>
          </p:cNvPr>
          <p:cNvSpPr>
            <a:spLocks noGrp="1" noChangeArrowheads="1"/>
          </p:cNvSpPr>
          <p:nvPr>
            <p:ph type="title"/>
          </p:nvPr>
        </p:nvSpPr>
        <p:spPr>
          <a:xfrm>
            <a:off x="-1611947" y="626110"/>
            <a:ext cx="7620000" cy="609600"/>
          </a:xfrm>
        </p:spPr>
        <p:txBody>
          <a:bodyPr/>
          <a:lstStyle/>
          <a:p>
            <a:pPr algn="ctr"/>
            <a:r>
              <a:rPr lang="en-AU" altLang="en-US" sz="2800" dirty="0">
                <a:solidFill>
                  <a:srgbClr val="0070C0"/>
                </a:solidFill>
              </a:rPr>
              <a:t>Summary </a:t>
            </a:r>
          </a:p>
        </p:txBody>
      </p:sp>
      <p:sp>
        <p:nvSpPr>
          <p:cNvPr id="6" name="Content Placeholder 5">
            <a:extLst>
              <a:ext uri="{FF2B5EF4-FFF2-40B4-BE49-F238E27FC236}">
                <a16:creationId xmlns:a16="http://schemas.microsoft.com/office/drawing/2014/main" id="{F4342D72-1282-A2B9-D4A1-911942620412}"/>
              </a:ext>
            </a:extLst>
          </p:cNvPr>
          <p:cNvSpPr>
            <a:spLocks noGrp="1"/>
          </p:cNvSpPr>
          <p:nvPr>
            <p:ph idx="1"/>
          </p:nvPr>
        </p:nvSpPr>
        <p:spPr>
          <a:xfrm>
            <a:off x="726440" y="1192847"/>
            <a:ext cx="10739120" cy="4720273"/>
          </a:xfrm>
        </p:spPr>
        <p:txBody>
          <a:bodyPr/>
          <a:lstStyle/>
          <a:p>
            <a:pPr marL="0" indent="0">
              <a:lnSpc>
                <a:spcPct val="100000"/>
              </a:lnSpc>
              <a:buSzPts val="1100"/>
              <a:buNone/>
              <a:tabLst>
                <a:tab pos="-114300" algn="r"/>
              </a:tabLst>
              <a:defRPr/>
            </a:pPr>
            <a:r>
              <a:rPr lang="en-AU" dirty="0">
                <a:ea typeface="Calibri"/>
                <a:cs typeface="Times New Roman"/>
              </a:rPr>
              <a:t>1. A person conducting a business or undertaking (PCBU maintained, responsibilities to </a:t>
            </a:r>
            <a:r>
              <a:rPr lang="en-US" dirty="0">
                <a:solidFill>
                  <a:srgbClr val="00B0F0"/>
                </a:solidFill>
              </a:rPr>
              <a:t>CONSULT</a:t>
            </a:r>
            <a:r>
              <a:rPr lang="en-AU" dirty="0">
                <a:solidFill>
                  <a:schemeClr val="accent1">
                    <a:lumMod val="50000"/>
                  </a:schemeClr>
                </a:solidFill>
                <a:ea typeface="Calibri"/>
                <a:cs typeface="Times New Roman"/>
              </a:rPr>
              <a:t> </a:t>
            </a:r>
            <a:r>
              <a:rPr lang="en-AU" dirty="0">
                <a:ea typeface="Calibri"/>
                <a:cs typeface="Times New Roman"/>
              </a:rPr>
              <a:t>with all employees about decisions that will affect safety in the workplace. </a:t>
            </a:r>
          </a:p>
          <a:p>
            <a:pPr marL="342900" indent="-342900">
              <a:lnSpc>
                <a:spcPct val="100000"/>
              </a:lnSpc>
              <a:buSzPts val="1100"/>
              <a:buAutoNum type="arabicPeriod"/>
              <a:tabLst>
                <a:tab pos="-114300" algn="r"/>
              </a:tabLst>
              <a:defRPr/>
            </a:pPr>
            <a:endParaRPr lang="en-AU" dirty="0">
              <a:ea typeface="Times New Roman"/>
            </a:endParaRPr>
          </a:p>
          <a:p>
            <a:pPr marL="0" indent="0">
              <a:lnSpc>
                <a:spcPct val="100000"/>
              </a:lnSpc>
              <a:buSzPts val="1100"/>
              <a:buNone/>
              <a:tabLst>
                <a:tab pos="-114300" algn="r"/>
              </a:tabLst>
              <a:defRPr/>
            </a:pPr>
            <a:r>
              <a:rPr lang="en-AU" dirty="0">
                <a:ea typeface="Calibri"/>
                <a:cs typeface="Times New Roman"/>
              </a:rPr>
              <a:t>2. Risk management refers to the process of identifying, assessing, </a:t>
            </a:r>
            <a:r>
              <a:rPr lang="en-AU" dirty="0">
                <a:solidFill>
                  <a:srgbClr val="00B0F0"/>
                </a:solidFill>
                <a:ea typeface="Calibri"/>
                <a:cs typeface="Times New Roman"/>
              </a:rPr>
              <a:t>CONTROLLING</a:t>
            </a:r>
            <a:r>
              <a:rPr lang="en-AU" dirty="0">
                <a:solidFill>
                  <a:schemeClr val="accent1">
                    <a:lumMod val="50000"/>
                  </a:schemeClr>
                </a:solidFill>
                <a:ea typeface="Calibri"/>
                <a:cs typeface="Times New Roman"/>
              </a:rPr>
              <a:t> </a:t>
            </a:r>
            <a:r>
              <a:rPr lang="en-AU" dirty="0">
                <a:ea typeface="Calibri"/>
                <a:cs typeface="Times New Roman"/>
              </a:rPr>
              <a:t>and reviewing risks in order to develop strategies of risk minimisation. </a:t>
            </a:r>
          </a:p>
          <a:p>
            <a:pPr marL="0" indent="0">
              <a:lnSpc>
                <a:spcPct val="100000"/>
              </a:lnSpc>
              <a:buSzPts val="1100"/>
              <a:buNone/>
              <a:tabLst>
                <a:tab pos="-114300" algn="r"/>
              </a:tabLst>
              <a:defRPr/>
            </a:pPr>
            <a:endParaRPr lang="en-AU" dirty="0">
              <a:ea typeface="Calibri"/>
              <a:cs typeface="Times New Roman"/>
            </a:endParaRPr>
          </a:p>
          <a:p>
            <a:pPr marL="0" indent="0">
              <a:lnSpc>
                <a:spcPct val="100000"/>
              </a:lnSpc>
              <a:buSzPts val="1100"/>
              <a:buNone/>
              <a:tabLst>
                <a:tab pos="-114300" algn="r"/>
              </a:tabLst>
              <a:defRPr/>
            </a:pPr>
            <a:r>
              <a:rPr lang="en-AU" dirty="0">
                <a:ea typeface="Calibri"/>
                <a:cs typeface="Times New Roman"/>
              </a:rPr>
              <a:t>3. Organisations use risk </a:t>
            </a:r>
            <a:r>
              <a:rPr lang="en-AU" dirty="0">
                <a:solidFill>
                  <a:srgbClr val="00B0F0"/>
                </a:solidFill>
              </a:rPr>
              <a:t>ASSESSMENT</a:t>
            </a:r>
            <a:r>
              <a:rPr lang="en-AU" dirty="0">
                <a:solidFill>
                  <a:schemeClr val="accent1">
                    <a:lumMod val="50000"/>
                  </a:schemeClr>
                </a:solidFill>
              </a:rPr>
              <a:t> </a:t>
            </a:r>
            <a:r>
              <a:rPr lang="en-AU" dirty="0">
                <a:ea typeface="Calibri"/>
                <a:cs typeface="Times New Roman"/>
              </a:rPr>
              <a:t>to establish and analyse risks in their workplaces.</a:t>
            </a:r>
          </a:p>
          <a:p>
            <a:pPr marL="0" indent="0">
              <a:lnSpc>
                <a:spcPct val="100000"/>
              </a:lnSpc>
              <a:buSzPts val="1100"/>
              <a:buNone/>
              <a:tabLst>
                <a:tab pos="-114300" algn="r"/>
              </a:tabLst>
              <a:defRPr/>
            </a:pPr>
            <a:endParaRPr lang="en-AU" dirty="0">
              <a:ea typeface="Calibri"/>
              <a:cs typeface="Times New Roman"/>
            </a:endParaRPr>
          </a:p>
          <a:p>
            <a:pPr marL="0" indent="0">
              <a:lnSpc>
                <a:spcPct val="100000"/>
              </a:lnSpc>
              <a:buSzPts val="1100"/>
              <a:buNone/>
              <a:tabLst>
                <a:tab pos="-114300" algn="r"/>
              </a:tabLst>
              <a:defRPr/>
            </a:pPr>
            <a:r>
              <a:rPr lang="en-AU" dirty="0">
                <a:ea typeface="Calibri"/>
                <a:cs typeface="Times New Roman"/>
              </a:rPr>
              <a:t>4. Policies that direct workers to function in a way that maintains their safety in the workplace is evidence    of   a </a:t>
            </a:r>
            <a:r>
              <a:rPr lang="en-AU" dirty="0">
                <a:solidFill>
                  <a:srgbClr val="00B0F0"/>
                </a:solidFill>
                <a:ea typeface="Calibri"/>
                <a:cs typeface="Times New Roman"/>
              </a:rPr>
              <a:t>ADMINISTRATIVE</a:t>
            </a:r>
            <a:r>
              <a:rPr lang="en-AU" dirty="0">
                <a:solidFill>
                  <a:schemeClr val="accent1">
                    <a:lumMod val="50000"/>
                  </a:schemeClr>
                </a:solidFill>
                <a:ea typeface="Calibri"/>
                <a:cs typeface="Times New Roman"/>
              </a:rPr>
              <a:t> </a:t>
            </a:r>
            <a:r>
              <a:rPr lang="en-AU" dirty="0">
                <a:ea typeface="Calibri"/>
                <a:cs typeface="Times New Roman"/>
              </a:rPr>
              <a:t>control. </a:t>
            </a:r>
          </a:p>
          <a:p>
            <a:pPr marL="0" indent="0">
              <a:lnSpc>
                <a:spcPct val="100000"/>
              </a:lnSpc>
              <a:buSzPts val="1100"/>
              <a:buNone/>
              <a:tabLst>
                <a:tab pos="-114300" algn="r"/>
              </a:tabLst>
              <a:defRPr/>
            </a:pPr>
            <a:endParaRPr lang="en-AU" dirty="0">
              <a:ea typeface="Calibri"/>
              <a:cs typeface="Times New Roman"/>
            </a:endParaRPr>
          </a:p>
          <a:p>
            <a:pPr marL="0" indent="0">
              <a:lnSpc>
                <a:spcPct val="100000"/>
              </a:lnSpc>
              <a:buSzPts val="1100"/>
              <a:buNone/>
              <a:tabLst>
                <a:tab pos="-114300" algn="r"/>
              </a:tabLst>
              <a:defRPr/>
            </a:pPr>
            <a:r>
              <a:rPr lang="en-AU" dirty="0">
                <a:ea typeface="Calibri"/>
                <a:cs typeface="Times New Roman"/>
              </a:rPr>
              <a:t>5. In order to ensure WHS policies and procedures are maintained and legislative requirements are complied with, it is the responsibility of an organisation to </a:t>
            </a:r>
            <a:r>
              <a:rPr lang="en-AU" dirty="0">
                <a:solidFill>
                  <a:srgbClr val="00B0F0"/>
                </a:solidFill>
                <a:ea typeface="Calibri"/>
                <a:cs typeface="Times New Roman"/>
              </a:rPr>
              <a:t>CONSULT</a:t>
            </a:r>
            <a:r>
              <a:rPr lang="en-AU" dirty="0">
                <a:solidFill>
                  <a:schemeClr val="accent1">
                    <a:lumMod val="50000"/>
                  </a:schemeClr>
                </a:solidFill>
                <a:ea typeface="Calibri"/>
                <a:cs typeface="Times New Roman"/>
              </a:rPr>
              <a:t> </a:t>
            </a:r>
            <a:r>
              <a:rPr lang="en-AU" dirty="0">
                <a:ea typeface="Calibri"/>
                <a:cs typeface="Times New Roman"/>
              </a:rPr>
              <a:t>with employees. </a:t>
            </a:r>
          </a:p>
          <a:p>
            <a:pPr marL="0" indent="0">
              <a:lnSpc>
                <a:spcPct val="115000"/>
              </a:lnSpc>
              <a:spcAft>
                <a:spcPts val="1000"/>
              </a:spcAft>
              <a:buNone/>
              <a:tabLst>
                <a:tab pos="-114300" algn="r"/>
              </a:tabLst>
              <a:defRPr/>
            </a:pPr>
            <a:endParaRPr lang="en-AU" sz="2400" dirty="0">
              <a:latin typeface="Calibri"/>
              <a:ea typeface="Calibri"/>
              <a:cs typeface="Times New Roman"/>
            </a:endParaRPr>
          </a:p>
          <a:p>
            <a:pPr>
              <a:defRPr/>
            </a:pP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F72EB50E-770A-CFAB-4573-6D103631C9D3}"/>
              </a:ext>
            </a:extLst>
          </p:cNvPr>
          <p:cNvSpPr>
            <a:spLocks noGrp="1" noChangeArrowheads="1"/>
          </p:cNvSpPr>
          <p:nvPr>
            <p:ph type="title"/>
          </p:nvPr>
        </p:nvSpPr>
        <p:spPr>
          <a:xfrm>
            <a:off x="108585" y="699136"/>
            <a:ext cx="7620000" cy="1223963"/>
          </a:xfrm>
        </p:spPr>
        <p:txBody>
          <a:bodyPr/>
          <a:lstStyle/>
          <a:p>
            <a:pPr algn="ctr"/>
            <a:r>
              <a:rPr lang="en-AU" altLang="en-US" sz="2800" dirty="0">
                <a:solidFill>
                  <a:srgbClr val="0070C0"/>
                </a:solidFill>
              </a:rPr>
              <a:t>Assessment Task 3</a:t>
            </a:r>
            <a:br>
              <a:rPr lang="en-AU" altLang="en-US" sz="2800" dirty="0">
                <a:solidFill>
                  <a:srgbClr val="0070C0"/>
                </a:solidFill>
              </a:rPr>
            </a:br>
            <a:br>
              <a:rPr lang="en-AU" altLang="en-US" sz="2800" dirty="0">
                <a:solidFill>
                  <a:srgbClr val="0070C0"/>
                </a:solidFill>
              </a:rPr>
            </a:br>
            <a:r>
              <a:rPr lang="en-AU" altLang="en-US" sz="2800" dirty="0">
                <a:solidFill>
                  <a:srgbClr val="0070C0"/>
                </a:solidFill>
              </a:rPr>
              <a:t>Activity 1 -  Hazards Identification</a:t>
            </a:r>
          </a:p>
        </p:txBody>
      </p:sp>
      <p:sp>
        <p:nvSpPr>
          <p:cNvPr id="37891" name="Content Placeholder 2">
            <a:extLst>
              <a:ext uri="{FF2B5EF4-FFF2-40B4-BE49-F238E27FC236}">
                <a16:creationId xmlns:a16="http://schemas.microsoft.com/office/drawing/2014/main" id="{BB02C308-0962-5E3C-E306-5D216C7FC12C}"/>
              </a:ext>
            </a:extLst>
          </p:cNvPr>
          <p:cNvSpPr>
            <a:spLocks noGrp="1" noChangeArrowheads="1"/>
          </p:cNvSpPr>
          <p:nvPr>
            <p:ph idx="1"/>
          </p:nvPr>
        </p:nvSpPr>
        <p:spPr>
          <a:xfrm>
            <a:off x="985520" y="2133601"/>
            <a:ext cx="10393680" cy="3921759"/>
          </a:xfrm>
        </p:spPr>
        <p:txBody>
          <a:bodyPr/>
          <a:lstStyle/>
          <a:p>
            <a:pPr marL="0" indent="0">
              <a:buNone/>
            </a:pPr>
            <a:r>
              <a:rPr lang="en-AU" altLang="en-US" sz="2400" dirty="0"/>
              <a:t>On campus: </a:t>
            </a:r>
          </a:p>
          <a:p>
            <a:pPr marL="0" indent="0">
              <a:buNone/>
            </a:pPr>
            <a:endParaRPr lang="en-AU" altLang="en-US" sz="2400" dirty="0"/>
          </a:p>
          <a:p>
            <a:r>
              <a:rPr lang="en-AU" altLang="en-US" sz="2400" dirty="0"/>
              <a:t>Walk around the simulation ward/theatre and identify all the hazards present.</a:t>
            </a:r>
          </a:p>
          <a:p>
            <a:endParaRPr lang="en-AU" altLang="en-US" sz="2400" dirty="0"/>
          </a:p>
          <a:p>
            <a:r>
              <a:rPr lang="en-AU" altLang="en-US" sz="2400" dirty="0"/>
              <a:t>AT3-Activity 1 - Complete the Hazard Identification Sheet.</a:t>
            </a:r>
          </a:p>
          <a:p>
            <a:endParaRPr lang="en-AU" altLang="en-US" dirty="0"/>
          </a:p>
          <a:p>
            <a:pPr>
              <a:buFont typeface="Wingdings" panose="05000000000000000000" pitchFamily="2" charset="2"/>
              <a:buChar char="ü"/>
            </a:pPr>
            <a:r>
              <a:rPr lang="en-AU" altLang="en-US" dirty="0"/>
              <a:t>Record your hazards in AT3 Activity 1 </a:t>
            </a:r>
          </a:p>
          <a:p>
            <a:pPr>
              <a:buFont typeface="Wingdings" panose="05000000000000000000" pitchFamily="2" charset="2"/>
              <a:buChar char="ü"/>
            </a:pPr>
            <a:r>
              <a:rPr lang="en-AU" altLang="en-US" dirty="0"/>
              <a:t>Keep your list for next session.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E4668-7F69-3D4B-FBE3-F2F3EFFD2D50}"/>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BE45687-BB4B-C851-7FBC-54E487805C80}"/>
              </a:ext>
            </a:extLst>
          </p:cNvPr>
          <p:cNvSpPr>
            <a:spLocks noGrp="1"/>
          </p:cNvSpPr>
          <p:nvPr>
            <p:ph type="pic" sz="quarter" idx="10"/>
          </p:nvPr>
        </p:nvSpPr>
        <p:spPr/>
        <p:txBody>
          <a:bodyPr/>
          <a:lstStyle/>
          <a:p>
            <a:endParaRPr lang="en-US"/>
          </a:p>
        </p:txBody>
      </p:sp>
      <p:sp>
        <p:nvSpPr>
          <p:cNvPr id="8" name="Title 4">
            <a:extLst>
              <a:ext uri="{FF2B5EF4-FFF2-40B4-BE49-F238E27FC236}">
                <a16:creationId xmlns:a16="http://schemas.microsoft.com/office/drawing/2014/main" id="{DE6C3807-B5BB-D4DE-E600-6FF90ACB90BC}"/>
              </a:ext>
            </a:extLst>
          </p:cNvPr>
          <p:cNvSpPr>
            <a:spLocks noGrp="1"/>
          </p:cNvSpPr>
          <p:nvPr>
            <p:ph type="title"/>
          </p:nvPr>
        </p:nvSpPr>
        <p:spPr>
          <a:xfrm>
            <a:off x="6772593" y="2348775"/>
            <a:ext cx="4987269" cy="720000"/>
          </a:xfrm>
        </p:spPr>
        <p:txBody>
          <a:bodyPr/>
          <a:lstStyle/>
          <a:p>
            <a:r>
              <a:rPr lang="en-US" sz="2800" dirty="0"/>
              <a:t>SESSION 2</a:t>
            </a:r>
            <a:endParaRPr lang="en-US" dirty="0"/>
          </a:p>
        </p:txBody>
      </p:sp>
    </p:spTree>
    <p:extLst>
      <p:ext uri="{BB962C8B-B14F-4D97-AF65-F5344CB8AC3E}">
        <p14:creationId xmlns:p14="http://schemas.microsoft.com/office/powerpoint/2010/main" val="3406120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F07C492D-13DB-B017-C6CD-B5B984A75C17}"/>
              </a:ext>
            </a:extLst>
          </p:cNvPr>
          <p:cNvSpPr>
            <a:spLocks noGrp="1" noChangeArrowheads="1"/>
          </p:cNvSpPr>
          <p:nvPr>
            <p:ph type="title"/>
          </p:nvPr>
        </p:nvSpPr>
        <p:spPr>
          <a:xfrm>
            <a:off x="1703388" y="333375"/>
            <a:ext cx="7772400" cy="863600"/>
          </a:xfrm>
        </p:spPr>
        <p:txBody>
          <a:bodyPr/>
          <a:lstStyle/>
          <a:p>
            <a:pPr algn="ctr" eaLnBrk="1" hangingPunct="1"/>
            <a:r>
              <a:rPr lang="en-AU" altLang="en-US" sz="2800" b="0">
                <a:solidFill>
                  <a:srgbClr val="0070C0"/>
                </a:solidFill>
              </a:rPr>
              <a:t>Follow safe work practices  </a:t>
            </a:r>
          </a:p>
        </p:txBody>
      </p:sp>
      <p:sp>
        <p:nvSpPr>
          <p:cNvPr id="5" name="Content Placeholder 2">
            <a:extLst>
              <a:ext uri="{FF2B5EF4-FFF2-40B4-BE49-F238E27FC236}">
                <a16:creationId xmlns:a16="http://schemas.microsoft.com/office/drawing/2014/main" id="{26CE8A62-91B2-3777-BF04-4388E1B58EDC}"/>
              </a:ext>
            </a:extLst>
          </p:cNvPr>
          <p:cNvSpPr>
            <a:spLocks noGrp="1"/>
          </p:cNvSpPr>
          <p:nvPr>
            <p:ph idx="1"/>
          </p:nvPr>
        </p:nvSpPr>
        <p:spPr>
          <a:xfrm>
            <a:off x="663575" y="1700214"/>
            <a:ext cx="5626099" cy="4968875"/>
          </a:xfrm>
        </p:spPr>
        <p:txBody>
          <a:bodyPr>
            <a:noAutofit/>
          </a:bodyPr>
          <a:lstStyle/>
          <a:p>
            <a:pPr marL="0" indent="0">
              <a:buNone/>
              <a:defRPr/>
            </a:pPr>
            <a:r>
              <a:rPr lang="en-AU" sz="2400" dirty="0"/>
              <a:t>Risk assessment </a:t>
            </a:r>
          </a:p>
          <a:p>
            <a:pPr marL="0" indent="0">
              <a:buNone/>
              <a:defRPr/>
            </a:pPr>
            <a:endParaRPr lang="en-AU" sz="2400" dirty="0"/>
          </a:p>
          <a:p>
            <a:pPr>
              <a:buFont typeface="Arial" panose="020B0604020202020204" pitchFamily="34" charset="0"/>
              <a:buChar char="•"/>
              <a:defRPr/>
            </a:pPr>
            <a:r>
              <a:rPr lang="en-AU" sz="2400" dirty="0"/>
              <a:t>Risks, e.g. hazards, have the potential to cause harm if people or the organisation are exposed to them</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Risk management is about the process of identifying, assessing, controlling and reviewing risk.  </a:t>
            </a:r>
            <a:endParaRPr lang="en-AU" sz="2400" i="1" dirty="0"/>
          </a:p>
        </p:txBody>
      </p:sp>
      <p:pic>
        <p:nvPicPr>
          <p:cNvPr id="39940" name="Picture 1" descr="Screen Clipping">
            <a:extLst>
              <a:ext uri="{FF2B5EF4-FFF2-40B4-BE49-F238E27FC236}">
                <a16:creationId xmlns:a16="http://schemas.microsoft.com/office/drawing/2014/main" id="{42315169-6435-A779-6810-F6F8EE49FE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0725" y="2009776"/>
            <a:ext cx="434340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75AD8E-F5E7-6D6A-7235-AACF752218A7}"/>
              </a:ext>
            </a:extLst>
          </p:cNvPr>
          <p:cNvSpPr>
            <a:spLocks noGrp="1"/>
          </p:cNvSpPr>
          <p:nvPr>
            <p:ph type="pic" sz="quarter" idx="10"/>
          </p:nvPr>
        </p:nvSpPr>
        <p:spPr/>
        <p:txBody>
          <a:bodyPr/>
          <a:lstStyle/>
          <a:p>
            <a:endParaRPr lang="en-US"/>
          </a:p>
        </p:txBody>
      </p:sp>
      <p:sp>
        <p:nvSpPr>
          <p:cNvPr id="5" name="Title 4">
            <a:extLst>
              <a:ext uri="{FF2B5EF4-FFF2-40B4-BE49-F238E27FC236}">
                <a16:creationId xmlns:a16="http://schemas.microsoft.com/office/drawing/2014/main" id="{D74ADABE-9466-F98E-8CED-3A013A51A397}"/>
              </a:ext>
            </a:extLst>
          </p:cNvPr>
          <p:cNvSpPr>
            <a:spLocks noGrp="1"/>
          </p:cNvSpPr>
          <p:nvPr>
            <p:ph type="title"/>
          </p:nvPr>
        </p:nvSpPr>
        <p:spPr/>
        <p:txBody>
          <a:bodyPr/>
          <a:lstStyle/>
          <a:p>
            <a:r>
              <a:rPr lang="en-US" dirty="0"/>
              <a:t>INTRODUCTION</a:t>
            </a:r>
          </a:p>
        </p:txBody>
      </p:sp>
      <p:sp>
        <p:nvSpPr>
          <p:cNvPr id="69" name="Content Placeholder 5">
            <a:extLst>
              <a:ext uri="{FF2B5EF4-FFF2-40B4-BE49-F238E27FC236}">
                <a16:creationId xmlns:a16="http://schemas.microsoft.com/office/drawing/2014/main" id="{4D95F3A9-1AE6-1695-D712-B2E0270B8FF0}"/>
              </a:ext>
            </a:extLst>
          </p:cNvPr>
          <p:cNvSpPr txBox="1">
            <a:spLocks/>
          </p:cNvSpPr>
          <p:nvPr/>
        </p:nvSpPr>
        <p:spPr>
          <a:xfrm>
            <a:off x="695776" y="2528888"/>
            <a:ext cx="4739824" cy="1980334"/>
          </a:xfrm>
          <a:prstGeom prst="rect">
            <a:avLst/>
          </a:prstGeom>
          <a:noFill/>
        </p:spPr>
        <p:txBody>
          <a:bodyPr lIns="0" tIns="0" rIns="0" b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Tx/>
              <a:buChar char="•"/>
              <a:defRPr/>
            </a:pPr>
            <a:r>
              <a:rPr lang="en-AU" altLang="en-US" sz="1800" b="0"/>
              <a:t>Participating in Work Health and Safety (WHS) ensures your own safety and that of others affected by your actions. </a:t>
            </a:r>
          </a:p>
          <a:p>
            <a:pPr marL="457200" indent="-457200">
              <a:buFontTx/>
              <a:buChar char="•"/>
              <a:defRPr/>
            </a:pPr>
            <a:endParaRPr lang="en-AU" altLang="en-US" sz="1800" b="0">
              <a:solidFill>
                <a:schemeClr val="accent6">
                  <a:lumMod val="60000"/>
                  <a:lumOff val="40000"/>
                </a:schemeClr>
              </a:solidFill>
            </a:endParaRPr>
          </a:p>
          <a:p>
            <a:pPr marL="457200" indent="-457200">
              <a:buFontTx/>
              <a:buChar char="•"/>
              <a:defRPr/>
            </a:pPr>
            <a:r>
              <a:rPr lang="en-AU" altLang="en-US" sz="1800" b="0"/>
              <a:t>Identifying hazards and using risk management processes is part of your duty of care. </a:t>
            </a:r>
          </a:p>
          <a:p>
            <a:pPr marL="457200" indent="-457200">
              <a:buFontTx/>
              <a:buChar char="•"/>
              <a:defRPr/>
            </a:pPr>
            <a:endParaRPr lang="en-AU" altLang="en-US" sz="1800" b="0"/>
          </a:p>
          <a:p>
            <a:pPr marL="457200" indent="-457200">
              <a:buFontTx/>
              <a:buChar char="•"/>
              <a:defRPr/>
            </a:pPr>
            <a:r>
              <a:rPr lang="en-AU" altLang="en-US" sz="1800" b="0"/>
              <a:t>Based on legislation, you must follow instructions, and participate with consultation to ensure safe workplaces</a:t>
            </a:r>
            <a:endParaRPr lang="en-AU" sz="1200" dirty="0">
              <a:solidFill>
                <a:schemeClr val="tx2"/>
              </a:solidFill>
            </a:endParaRPr>
          </a:p>
        </p:txBody>
      </p:sp>
      <p:pic>
        <p:nvPicPr>
          <p:cNvPr id="2" name="Picture 1" descr="A blue and white logo&#10;&#10;Description automatically generated">
            <a:extLst>
              <a:ext uri="{FF2B5EF4-FFF2-40B4-BE49-F238E27FC236}">
                <a16:creationId xmlns:a16="http://schemas.microsoft.com/office/drawing/2014/main" id="{2506CF70-A8C6-CAAF-DE66-E0D56F9D6CFB}"/>
              </a:ext>
            </a:extLst>
          </p:cNvPr>
          <p:cNvPicPr>
            <a:picLocks noChangeAspect="1"/>
          </p:cNvPicPr>
          <p:nvPr/>
        </p:nvPicPr>
        <p:blipFill>
          <a:blip r:embed="rId3"/>
          <a:stretch>
            <a:fillRect/>
          </a:stretch>
        </p:blipFill>
        <p:spPr>
          <a:xfrm>
            <a:off x="7971183" y="339311"/>
            <a:ext cx="3885855" cy="666147"/>
          </a:xfrm>
          <a:prstGeom prst="rect">
            <a:avLst/>
          </a:prstGeom>
        </p:spPr>
      </p:pic>
    </p:spTree>
    <p:extLst>
      <p:ext uri="{BB962C8B-B14F-4D97-AF65-F5344CB8AC3E}">
        <p14:creationId xmlns:p14="http://schemas.microsoft.com/office/powerpoint/2010/main" val="2373336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3634D39C-7263-E106-D590-C12BF9DDEA99}"/>
              </a:ext>
            </a:extLst>
          </p:cNvPr>
          <p:cNvSpPr>
            <a:spLocks noGrp="1" noChangeArrowheads="1"/>
          </p:cNvSpPr>
          <p:nvPr>
            <p:ph type="title"/>
          </p:nvPr>
        </p:nvSpPr>
        <p:spPr>
          <a:xfrm>
            <a:off x="2208213" y="333375"/>
            <a:ext cx="7772400" cy="863600"/>
          </a:xfrm>
        </p:spPr>
        <p:txBody>
          <a:bodyPr/>
          <a:lstStyle/>
          <a:p>
            <a:pPr eaLnBrk="1" hangingPunct="1"/>
            <a:r>
              <a:rPr lang="en-AU" altLang="en-US" sz="2800" b="0">
                <a:solidFill>
                  <a:srgbClr val="0070C0"/>
                </a:solidFill>
              </a:rPr>
              <a:t>Follow safe work practices  </a:t>
            </a:r>
          </a:p>
        </p:txBody>
      </p:sp>
      <p:sp>
        <p:nvSpPr>
          <p:cNvPr id="5" name="Content Placeholder 2">
            <a:extLst>
              <a:ext uri="{FF2B5EF4-FFF2-40B4-BE49-F238E27FC236}">
                <a16:creationId xmlns:a16="http://schemas.microsoft.com/office/drawing/2014/main" id="{F93B6812-9D4E-BE61-B470-CF5E9229CC1C}"/>
              </a:ext>
            </a:extLst>
          </p:cNvPr>
          <p:cNvSpPr>
            <a:spLocks noGrp="1"/>
          </p:cNvSpPr>
          <p:nvPr>
            <p:ph idx="1"/>
          </p:nvPr>
        </p:nvSpPr>
        <p:spPr>
          <a:xfrm>
            <a:off x="584200" y="1268414"/>
            <a:ext cx="10782300" cy="4897437"/>
          </a:xfrm>
        </p:spPr>
        <p:txBody>
          <a:bodyPr>
            <a:noAutofit/>
          </a:bodyPr>
          <a:lstStyle/>
          <a:p>
            <a:pPr marL="0" indent="0">
              <a:buNone/>
              <a:defRPr/>
            </a:pPr>
            <a:r>
              <a:rPr lang="en-AU" sz="2400" dirty="0"/>
              <a:t>Risk assessment </a:t>
            </a:r>
          </a:p>
          <a:p>
            <a:pPr marL="0" indent="0">
              <a:defRPr/>
            </a:pPr>
            <a:endParaRPr lang="en-AU" sz="2400" dirty="0"/>
          </a:p>
          <a:p>
            <a:pPr>
              <a:buFont typeface="Arial" panose="020B0604020202020204" pitchFamily="34" charset="0"/>
              <a:buChar char="•"/>
              <a:defRPr/>
            </a:pPr>
            <a:r>
              <a:rPr lang="en-AU" sz="2400" dirty="0"/>
              <a:t>Risk is measured by comparing the likelihood of the event happening with the consequences that would result if it were to happen</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Assessing risks allows for analysis of risks; what are the effects? what are the prevention strategies? and, how to prioritise measures for controlling risks</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Risk control is about the strategies to manage risks.</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E2A73319-02B2-5767-C318-898AB65BE09B}"/>
              </a:ext>
            </a:extLst>
          </p:cNvPr>
          <p:cNvSpPr>
            <a:spLocks noGrp="1" noChangeArrowheads="1"/>
          </p:cNvSpPr>
          <p:nvPr>
            <p:ph type="title"/>
          </p:nvPr>
        </p:nvSpPr>
        <p:spPr>
          <a:xfrm>
            <a:off x="1919288" y="404813"/>
            <a:ext cx="7620000" cy="609600"/>
          </a:xfrm>
        </p:spPr>
        <p:txBody>
          <a:bodyPr/>
          <a:lstStyle/>
          <a:p>
            <a:pPr algn="ctr"/>
            <a:r>
              <a:rPr lang="en-AU" altLang="en-US" sz="2800">
                <a:solidFill>
                  <a:srgbClr val="0070C0"/>
                </a:solidFill>
              </a:rPr>
              <a:t>Risk Assessment Matrix</a:t>
            </a:r>
          </a:p>
        </p:txBody>
      </p:sp>
      <p:pic>
        <p:nvPicPr>
          <p:cNvPr id="44035" name="Picture 2" descr="E:\BOX HILL\Catherine\Cengage  AIN\IMAGES\Ch01\0102_austin1e_sb_87026_aw.jpg">
            <a:extLst>
              <a:ext uri="{FF2B5EF4-FFF2-40B4-BE49-F238E27FC236}">
                <a16:creationId xmlns:a16="http://schemas.microsoft.com/office/drawing/2014/main" id="{0C6F342E-E594-268E-F9CD-FCE84D917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0" y="1377950"/>
            <a:ext cx="698500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a:extLst>
              <a:ext uri="{FF2B5EF4-FFF2-40B4-BE49-F238E27FC236}">
                <a16:creationId xmlns:a16="http://schemas.microsoft.com/office/drawing/2014/main" id="{FAFBCD0E-BC22-E924-7E71-24E787ED7C00}"/>
              </a:ext>
            </a:extLst>
          </p:cNvPr>
          <p:cNvSpPr>
            <a:spLocks noGrp="1" noChangeArrowheads="1"/>
          </p:cNvSpPr>
          <p:nvPr>
            <p:ph type="title"/>
          </p:nvPr>
        </p:nvSpPr>
        <p:spPr>
          <a:xfrm>
            <a:off x="902215" y="273565"/>
            <a:ext cx="7620000" cy="609600"/>
          </a:xfrm>
        </p:spPr>
        <p:txBody>
          <a:bodyPr/>
          <a:lstStyle/>
          <a:p>
            <a:pPr algn="ctr"/>
            <a:r>
              <a:rPr lang="en-US" altLang="en-US" sz="2800" b="0" dirty="0">
                <a:solidFill>
                  <a:srgbClr val="0070C0"/>
                </a:solidFill>
              </a:rPr>
              <a:t>The hierarchy of risk control</a:t>
            </a:r>
            <a:br>
              <a:rPr lang="en-US" altLang="en-US" sz="2800" b="0" dirty="0"/>
            </a:br>
            <a:endParaRPr lang="en-AU" altLang="en-US" sz="2800" dirty="0"/>
          </a:p>
        </p:txBody>
      </p:sp>
      <p:sp>
        <p:nvSpPr>
          <p:cNvPr id="5" name="Content Placeholder 4">
            <a:extLst>
              <a:ext uri="{FF2B5EF4-FFF2-40B4-BE49-F238E27FC236}">
                <a16:creationId xmlns:a16="http://schemas.microsoft.com/office/drawing/2014/main" id="{D894FE3A-C6E8-1CAF-A0E1-49B608A317E4}"/>
              </a:ext>
            </a:extLst>
          </p:cNvPr>
          <p:cNvSpPr>
            <a:spLocks noGrp="1"/>
          </p:cNvSpPr>
          <p:nvPr>
            <p:ph idx="1"/>
          </p:nvPr>
        </p:nvSpPr>
        <p:spPr>
          <a:xfrm>
            <a:off x="902214" y="955675"/>
            <a:ext cx="10688424" cy="5247417"/>
          </a:xfrm>
        </p:spPr>
        <p:txBody>
          <a:bodyPr/>
          <a:lstStyle/>
          <a:p>
            <a:pPr marL="0" indent="0">
              <a:buNone/>
              <a:defRPr/>
            </a:pPr>
            <a:r>
              <a:rPr lang="en-US" sz="2400" b="1" dirty="0">
                <a:solidFill>
                  <a:schemeClr val="tx2"/>
                </a:solidFill>
              </a:rPr>
              <a:t>Hierarchy of risk control</a:t>
            </a:r>
          </a:p>
          <a:p>
            <a:pPr>
              <a:defRPr/>
            </a:pPr>
            <a:endParaRPr lang="en-US" sz="2400" dirty="0">
              <a:solidFill>
                <a:schemeClr val="tx2"/>
              </a:solidFill>
            </a:endParaRPr>
          </a:p>
          <a:p>
            <a:pPr marL="0" indent="0">
              <a:buNone/>
              <a:defRPr/>
            </a:pPr>
            <a:r>
              <a:rPr lang="en-US" sz="2000" dirty="0">
                <a:solidFill>
                  <a:schemeClr val="tx2"/>
                </a:solidFill>
              </a:rPr>
              <a:t>The ways of controlling risks are ranked from the highest level of protection and reliability to the lowest as shown in the Figure 2 (next  slide)</a:t>
            </a:r>
          </a:p>
          <a:p>
            <a:pPr marL="0" indent="0">
              <a:buNone/>
              <a:defRPr/>
            </a:pPr>
            <a:endParaRPr lang="en-US" sz="2000" dirty="0">
              <a:solidFill>
                <a:schemeClr val="tx2"/>
              </a:solidFill>
            </a:endParaRPr>
          </a:p>
          <a:p>
            <a:pPr marL="0" indent="0">
              <a:buNone/>
              <a:defRPr/>
            </a:pPr>
            <a:r>
              <a:rPr lang="en-US" sz="2000" dirty="0">
                <a:solidFill>
                  <a:schemeClr val="tx2"/>
                </a:solidFill>
              </a:rPr>
              <a:t>This ranking is known as the </a:t>
            </a:r>
            <a:r>
              <a:rPr lang="en-US" sz="2000" b="1" dirty="0">
                <a:solidFill>
                  <a:schemeClr val="tx2"/>
                </a:solidFill>
              </a:rPr>
              <a:t>HIERARCHY OF RISK CONTROL</a:t>
            </a:r>
          </a:p>
          <a:p>
            <a:pPr>
              <a:defRPr/>
            </a:pPr>
            <a:endParaRPr lang="en-US" sz="2000" dirty="0">
              <a:solidFill>
                <a:schemeClr val="tx2"/>
              </a:solidFill>
            </a:endParaRPr>
          </a:p>
          <a:p>
            <a:pPr marL="0" indent="0">
              <a:buNone/>
              <a:defRPr/>
            </a:pPr>
            <a:r>
              <a:rPr lang="en-US" sz="2000" dirty="0">
                <a:solidFill>
                  <a:schemeClr val="tx2"/>
                </a:solidFill>
              </a:rPr>
              <a:t>The </a:t>
            </a:r>
            <a:r>
              <a:rPr lang="en-US" sz="2000" i="1" dirty="0">
                <a:solidFill>
                  <a:srgbClr val="002E5D"/>
                </a:solidFill>
                <a:hlinkClick r:id="rId2">
                  <a:extLst>
                    <a:ext uri="{A12FA001-AC4F-418D-AE19-62706E023703}">
                      <ahyp:hlinkClr xmlns:ahyp="http://schemas.microsoft.com/office/drawing/2018/hyperlinkcolor" val="tx"/>
                    </a:ext>
                  </a:extLst>
                </a:hlinkClick>
              </a:rPr>
              <a:t>model WHS Regulations</a:t>
            </a:r>
            <a:r>
              <a:rPr lang="en-US" sz="2000" dirty="0">
                <a:solidFill>
                  <a:schemeClr val="tx2"/>
                </a:solidFill>
                <a:hlinkClick r:id="rId2">
                  <a:extLst>
                    <a:ext uri="{A12FA001-AC4F-418D-AE19-62706E023703}">
                      <ahyp:hlinkClr xmlns:ahyp="http://schemas.microsoft.com/office/drawing/2018/hyperlinkcolor" val="tx"/>
                    </a:ext>
                  </a:extLst>
                </a:hlinkClick>
              </a:rPr>
              <a:t> </a:t>
            </a:r>
            <a:r>
              <a:rPr lang="en-US" sz="2000" dirty="0">
                <a:solidFill>
                  <a:schemeClr val="tx2"/>
                </a:solidFill>
              </a:rPr>
              <a:t>require duty holders to work through this hierarchy when managing health and safety risks.</a:t>
            </a:r>
          </a:p>
          <a:p>
            <a:pPr marL="0" indent="0">
              <a:buNone/>
              <a:defRPr/>
            </a:pPr>
            <a:endParaRPr lang="en-US" sz="2000" dirty="0">
              <a:solidFill>
                <a:schemeClr val="tx2"/>
              </a:solidFill>
            </a:endParaRPr>
          </a:p>
          <a:p>
            <a:pPr marL="0" indent="0">
              <a:buNone/>
              <a:defRPr/>
            </a:pPr>
            <a:endParaRPr lang="en-US" sz="2000" dirty="0">
              <a:solidFill>
                <a:schemeClr val="tx2"/>
              </a:solidFill>
            </a:endParaRPr>
          </a:p>
          <a:p>
            <a:pPr lvl="3">
              <a:defRPr/>
            </a:pPr>
            <a:r>
              <a:rPr lang="en-US" sz="1100" dirty="0">
                <a:solidFill>
                  <a:schemeClr val="tx2"/>
                </a:solidFill>
                <a:hlinkClick r:id="rId3">
                  <a:extLst>
                    <a:ext uri="{A12FA001-AC4F-418D-AE19-62706E023703}">
                      <ahyp:hlinkClr xmlns:ahyp="http://schemas.microsoft.com/office/drawing/2018/hyperlinkcolor" val="tx"/>
                    </a:ext>
                  </a:extLst>
                </a:hlinkClick>
              </a:rPr>
              <a:t>WHS Risk control</a:t>
            </a:r>
            <a:r>
              <a:rPr lang="en-US" sz="1100" dirty="0">
                <a:solidFill>
                  <a:schemeClr val="tx2"/>
                </a:solidFill>
              </a:rPr>
              <a:t> – Viewing time 5.48min</a:t>
            </a:r>
          </a:p>
          <a:p>
            <a:pPr lvl="3">
              <a:defRPr/>
            </a:pPr>
            <a:r>
              <a:rPr lang="en-US" sz="1100" dirty="0">
                <a:solidFill>
                  <a:schemeClr val="tx2"/>
                </a:solidFill>
                <a:hlinkClick r:id="rId4"/>
              </a:rPr>
              <a:t>WorkSafe </a:t>
            </a:r>
            <a:r>
              <a:rPr lang="en-US" sz="1100" dirty="0" err="1">
                <a:solidFill>
                  <a:schemeClr val="tx2"/>
                </a:solidFill>
                <a:hlinkClick r:id="rId4"/>
              </a:rPr>
              <a:t>vic</a:t>
            </a:r>
            <a:r>
              <a:rPr lang="en-US" sz="1100" dirty="0">
                <a:solidFill>
                  <a:schemeClr val="tx2"/>
                </a:solidFill>
                <a:hlinkClick r:id="rId4"/>
              </a:rPr>
              <a:t> </a:t>
            </a:r>
            <a:r>
              <a:rPr lang="en-US" sz="1100" dirty="0">
                <a:solidFill>
                  <a:schemeClr val="tx2"/>
                </a:solidFill>
              </a:rPr>
              <a:t> (doc review 30/07/2022)</a:t>
            </a:r>
          </a:p>
          <a:p>
            <a:pPr lvl="3">
              <a:defRPr/>
            </a:pPr>
            <a:r>
              <a:rPr lang="en-US" sz="1100" dirty="0">
                <a:solidFill>
                  <a:schemeClr val="tx2"/>
                </a:solidFill>
              </a:rPr>
              <a:t> </a:t>
            </a:r>
            <a:r>
              <a:rPr lang="en-AU" sz="1100" dirty="0">
                <a:solidFill>
                  <a:schemeClr val="tx2"/>
                </a:solidFill>
                <a:hlinkClick r:id="rId5"/>
              </a:rPr>
              <a:t>Safe Work Australia New report on workplace and work related violence and aggression in Australia</a:t>
            </a:r>
            <a:r>
              <a:rPr lang="en-AU" sz="1100" dirty="0">
                <a:solidFill>
                  <a:schemeClr val="tx2"/>
                </a:solidFill>
              </a:rPr>
              <a:t> (report 04/09/2024)  (accessed 20/01/2025)</a:t>
            </a:r>
            <a:endParaRPr lang="en-US" sz="1100" dirty="0">
              <a:solidFill>
                <a:schemeClr val="tx2"/>
              </a:solidFill>
            </a:endParaRPr>
          </a:p>
          <a:p>
            <a:pPr>
              <a:defRPr/>
            </a:pPr>
            <a:endParaRPr lang="en-AU" dirty="0"/>
          </a:p>
        </p:txBody>
      </p:sp>
      <p:pic>
        <p:nvPicPr>
          <p:cNvPr id="2" name="Picture 1">
            <a:extLst>
              <a:ext uri="{FF2B5EF4-FFF2-40B4-BE49-F238E27FC236}">
                <a16:creationId xmlns:a16="http://schemas.microsoft.com/office/drawing/2014/main" id="{24F3E75D-0B30-D0F2-8D85-92676172E041}"/>
              </a:ext>
            </a:extLst>
          </p:cNvPr>
          <p:cNvPicPr>
            <a:picLocks noChangeAspect="1"/>
          </p:cNvPicPr>
          <p:nvPr/>
        </p:nvPicPr>
        <p:blipFill>
          <a:blip r:embed="rId6"/>
          <a:stretch>
            <a:fillRect/>
          </a:stretch>
        </p:blipFill>
        <p:spPr>
          <a:xfrm>
            <a:off x="335177" y="4734869"/>
            <a:ext cx="1711926" cy="1540733"/>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C8960E71-DF47-A97E-5DC2-2DAA76ADAD92}"/>
              </a:ext>
            </a:extLst>
          </p:cNvPr>
          <p:cNvSpPr>
            <a:spLocks noGrp="1" noChangeArrowheads="1"/>
          </p:cNvSpPr>
          <p:nvPr>
            <p:ph type="title"/>
          </p:nvPr>
        </p:nvSpPr>
        <p:spPr>
          <a:xfrm>
            <a:off x="2208213" y="333375"/>
            <a:ext cx="7772400" cy="863600"/>
          </a:xfrm>
        </p:spPr>
        <p:txBody>
          <a:bodyPr/>
          <a:lstStyle/>
          <a:p>
            <a:pPr eaLnBrk="1" hangingPunct="1"/>
            <a:r>
              <a:rPr lang="en-AU" altLang="en-US" sz="2800">
                <a:solidFill>
                  <a:srgbClr val="0070C0"/>
                </a:solidFill>
              </a:rPr>
              <a:t>Follow safe work practices  </a:t>
            </a:r>
          </a:p>
        </p:txBody>
      </p:sp>
      <p:sp>
        <p:nvSpPr>
          <p:cNvPr id="5" name="Content Placeholder 2">
            <a:extLst>
              <a:ext uri="{FF2B5EF4-FFF2-40B4-BE49-F238E27FC236}">
                <a16:creationId xmlns:a16="http://schemas.microsoft.com/office/drawing/2014/main" id="{C7B07B64-476A-FDCC-FAA2-69AB116B5336}"/>
              </a:ext>
            </a:extLst>
          </p:cNvPr>
          <p:cNvSpPr>
            <a:spLocks noGrp="1"/>
          </p:cNvSpPr>
          <p:nvPr>
            <p:ph idx="1"/>
          </p:nvPr>
        </p:nvSpPr>
        <p:spPr>
          <a:xfrm>
            <a:off x="395416" y="1125538"/>
            <a:ext cx="10713308" cy="5040312"/>
          </a:xfrm>
        </p:spPr>
        <p:txBody>
          <a:bodyPr>
            <a:noAutofit/>
          </a:bodyPr>
          <a:lstStyle/>
          <a:p>
            <a:pPr marL="0" indent="0">
              <a:buNone/>
              <a:defRPr/>
            </a:pPr>
            <a:endParaRPr lang="en-AU" sz="2400" dirty="0"/>
          </a:p>
          <a:p>
            <a:pPr marL="0" indent="0">
              <a:buNone/>
              <a:defRPr/>
            </a:pPr>
            <a:r>
              <a:rPr lang="en-AU" sz="2400" b="1" dirty="0"/>
              <a:t>Risk control</a:t>
            </a:r>
          </a:p>
          <a:p>
            <a:pPr>
              <a:defRPr/>
            </a:pPr>
            <a:endParaRPr lang="en-AU" sz="2400" dirty="0"/>
          </a:p>
          <a:p>
            <a:pPr>
              <a:buFont typeface="Arial" panose="020B0604020202020204" pitchFamily="34" charset="0"/>
              <a:buChar char="•"/>
              <a:defRPr/>
            </a:pPr>
            <a:r>
              <a:rPr lang="en-AU" sz="2400" dirty="0"/>
              <a:t>Described as a hierarchy of control:</a:t>
            </a:r>
          </a:p>
          <a:p>
            <a:pPr lvl="1">
              <a:buFont typeface="Wingdings" panose="05000000000000000000" pitchFamily="2" charset="2"/>
              <a:buChar char="Ø"/>
              <a:defRPr/>
            </a:pPr>
            <a:r>
              <a:rPr lang="en-AU" dirty="0"/>
              <a:t>Level 1: eliminate hazards</a:t>
            </a:r>
          </a:p>
          <a:p>
            <a:pPr lvl="1">
              <a:buFont typeface="Wingdings" panose="05000000000000000000" pitchFamily="2" charset="2"/>
              <a:buChar char="Ø"/>
              <a:defRPr/>
            </a:pPr>
            <a:r>
              <a:rPr lang="en-AU" dirty="0"/>
              <a:t>Level 2: substitution (replacement or alternate methods) or engineering (using different processes/technology)</a:t>
            </a:r>
          </a:p>
          <a:p>
            <a:pPr lvl="1">
              <a:buFont typeface="Wingdings" panose="05000000000000000000" pitchFamily="2" charset="2"/>
              <a:buChar char="Ø"/>
              <a:defRPr/>
            </a:pPr>
            <a:r>
              <a:rPr lang="en-AU" dirty="0"/>
              <a:t>Level 3: administrative and PPE.</a:t>
            </a:r>
          </a:p>
          <a:p>
            <a:pPr lvl="1">
              <a:buFont typeface="Arial" panose="020B0604020202020204" pitchFamily="34" charset="0"/>
              <a:buChar char="•"/>
              <a:defRPr/>
            </a:pPr>
            <a:endParaRPr lang="en-AU" dirty="0"/>
          </a:p>
          <a:p>
            <a:pPr>
              <a:buFont typeface="Arial" panose="020B0604020202020204" pitchFamily="34" charset="0"/>
              <a:buChar char="•"/>
              <a:defRPr/>
            </a:pPr>
            <a:r>
              <a:rPr lang="en-AU" sz="2400" dirty="0"/>
              <a:t>Residual risk remains after all controls are implemented. </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This is when it is not possible to control all hazards. </a:t>
            </a:r>
          </a:p>
          <a:p>
            <a:pPr>
              <a:defRPr/>
            </a:pPr>
            <a:endParaRPr lang="en-AU" sz="2400" dirty="0"/>
          </a:p>
          <a:p>
            <a:pPr>
              <a:defRPr/>
            </a:pPr>
            <a:endParaRPr lang="en-AU"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Effect transition="in" filter="fade">
                                      <p:cBhvr>
                                        <p:cTn id="37"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Content Placeholder 3">
            <a:extLst>
              <a:ext uri="{FF2B5EF4-FFF2-40B4-BE49-F238E27FC236}">
                <a16:creationId xmlns:a16="http://schemas.microsoft.com/office/drawing/2014/main" id="{B497D999-AFC2-8F59-10B5-03BAA20411EC}"/>
              </a:ext>
            </a:extLst>
          </p:cNvPr>
          <p:cNvSpPr>
            <a:spLocks noGrp="1" noChangeArrowheads="1"/>
          </p:cNvSpPr>
          <p:nvPr>
            <p:ph sz="half" idx="2"/>
          </p:nvPr>
        </p:nvSpPr>
        <p:spPr>
          <a:xfrm>
            <a:off x="5680976" y="1207015"/>
            <a:ext cx="6139463" cy="5111750"/>
          </a:xfrm>
        </p:spPr>
        <p:txBody>
          <a:bodyPr/>
          <a:lstStyle/>
          <a:p>
            <a:pPr marL="0" indent="0" algn="ctr">
              <a:buNone/>
            </a:pPr>
            <a:r>
              <a:rPr lang="en-AU" altLang="en-US" dirty="0">
                <a:solidFill>
                  <a:srgbClr val="0070C0"/>
                </a:solidFill>
              </a:rPr>
              <a:t>Class Activity:  </a:t>
            </a:r>
          </a:p>
          <a:p>
            <a:pPr marL="0" indent="0" algn="ctr">
              <a:buNone/>
            </a:pPr>
            <a:r>
              <a:rPr lang="en-AU" altLang="en-US" dirty="0">
                <a:solidFill>
                  <a:srgbClr val="0070C0"/>
                </a:solidFill>
              </a:rPr>
              <a:t>NSI Risk management</a:t>
            </a:r>
            <a:endParaRPr lang="en-AU" altLang="en-US" dirty="0"/>
          </a:p>
          <a:p>
            <a:pPr marL="0" indent="0"/>
            <a:endParaRPr lang="en-AU" altLang="en-US" dirty="0"/>
          </a:p>
          <a:p>
            <a:pPr marL="0" indent="0">
              <a:buNone/>
            </a:pPr>
            <a:r>
              <a:rPr lang="en-AU" altLang="en-US" sz="2400" dirty="0"/>
              <a:t>Find your class activity on StudentWeb and we will discuss the risks involved with Needle stick injuries in healthcare.</a:t>
            </a:r>
          </a:p>
        </p:txBody>
      </p:sp>
      <p:pic>
        <p:nvPicPr>
          <p:cNvPr id="2" name="Picture 1">
            <a:extLst>
              <a:ext uri="{FF2B5EF4-FFF2-40B4-BE49-F238E27FC236}">
                <a16:creationId xmlns:a16="http://schemas.microsoft.com/office/drawing/2014/main" id="{7F1F62B6-B80D-F1CE-59BD-68384CF4F292}"/>
              </a:ext>
            </a:extLst>
          </p:cNvPr>
          <p:cNvPicPr>
            <a:picLocks noChangeAspect="1"/>
          </p:cNvPicPr>
          <p:nvPr/>
        </p:nvPicPr>
        <p:blipFill>
          <a:blip r:embed="rId2"/>
          <a:stretch>
            <a:fillRect/>
          </a:stretch>
        </p:blipFill>
        <p:spPr>
          <a:xfrm>
            <a:off x="520700" y="698500"/>
            <a:ext cx="4662942" cy="5620265"/>
          </a:xfrm>
          <a:prstGeom prst="rect">
            <a:avLst/>
          </a:prstGeom>
        </p:spPr>
      </p:pic>
      <p:sp>
        <p:nvSpPr>
          <p:cNvPr id="4" name="TextBox 3">
            <a:extLst>
              <a:ext uri="{FF2B5EF4-FFF2-40B4-BE49-F238E27FC236}">
                <a16:creationId xmlns:a16="http://schemas.microsoft.com/office/drawing/2014/main" id="{2A004832-75D9-A3BE-FB83-060E437ED43E}"/>
              </a:ext>
            </a:extLst>
          </p:cNvPr>
          <p:cNvSpPr txBox="1"/>
          <p:nvPr/>
        </p:nvSpPr>
        <p:spPr>
          <a:xfrm>
            <a:off x="5724439" y="5163235"/>
            <a:ext cx="6096000" cy="646331"/>
          </a:xfrm>
          <a:prstGeom prst="rect">
            <a:avLst/>
          </a:prstGeom>
          <a:noFill/>
        </p:spPr>
        <p:txBody>
          <a:bodyPr wrap="square">
            <a:spAutoFit/>
          </a:bodyPr>
          <a:lstStyle/>
          <a:p>
            <a:r>
              <a:rPr lang="en-AU" dirty="0">
                <a:hlinkClick r:id="rId3"/>
              </a:rPr>
              <a:t>Identify, assess and control hazards - Managing risks | Safe Work Australia</a:t>
            </a:r>
            <a:r>
              <a:rPr lang="en-AU" dirty="0"/>
              <a:t> (accessed 20/1/2025)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8E50953C-9069-A0D6-691C-45FD15E90936}"/>
              </a:ext>
            </a:extLst>
          </p:cNvPr>
          <p:cNvSpPr>
            <a:spLocks noGrp="1" noChangeArrowheads="1"/>
          </p:cNvSpPr>
          <p:nvPr>
            <p:ph type="title"/>
          </p:nvPr>
        </p:nvSpPr>
        <p:spPr>
          <a:xfrm>
            <a:off x="-1885950" y="584200"/>
            <a:ext cx="10344150" cy="1066800"/>
          </a:xfrm>
        </p:spPr>
        <p:txBody>
          <a:bodyPr/>
          <a:lstStyle/>
          <a:p>
            <a:pPr algn="ctr"/>
            <a:r>
              <a:rPr lang="en-AU" altLang="en-US" sz="2800" dirty="0">
                <a:solidFill>
                  <a:srgbClr val="0070C0"/>
                </a:solidFill>
              </a:rPr>
              <a:t>Assessment Task 3</a:t>
            </a:r>
            <a:br>
              <a:rPr lang="en-AU" altLang="en-US" sz="2800" dirty="0">
                <a:solidFill>
                  <a:srgbClr val="0070C0"/>
                </a:solidFill>
              </a:rPr>
            </a:br>
            <a:r>
              <a:rPr lang="en-AU" altLang="en-US" sz="2800" b="0" dirty="0">
                <a:solidFill>
                  <a:srgbClr val="0070C0"/>
                </a:solidFill>
              </a:rPr>
              <a:t>Activity 2 – Risk Assessment</a:t>
            </a:r>
          </a:p>
        </p:txBody>
      </p:sp>
      <p:sp>
        <p:nvSpPr>
          <p:cNvPr id="78851" name="Content Placeholder 2">
            <a:extLst>
              <a:ext uri="{FF2B5EF4-FFF2-40B4-BE49-F238E27FC236}">
                <a16:creationId xmlns:a16="http://schemas.microsoft.com/office/drawing/2014/main" id="{AAFAE5FF-DCA2-7DA5-4D42-D510E4DFFF55}"/>
              </a:ext>
            </a:extLst>
          </p:cNvPr>
          <p:cNvSpPr>
            <a:spLocks noGrp="1" noChangeArrowheads="1"/>
          </p:cNvSpPr>
          <p:nvPr>
            <p:ph idx="1"/>
          </p:nvPr>
        </p:nvSpPr>
        <p:spPr>
          <a:xfrm>
            <a:off x="990600" y="2171700"/>
            <a:ext cx="10147300" cy="3797300"/>
          </a:xfrm>
        </p:spPr>
        <p:txBody>
          <a:bodyPr/>
          <a:lstStyle/>
          <a:p>
            <a:pPr marL="0" indent="0">
              <a:buNone/>
            </a:pPr>
            <a:r>
              <a:rPr lang="en-AU" altLang="en-US" sz="2000" b="0" dirty="0"/>
              <a:t>Using your hazard identification sheet </a:t>
            </a:r>
            <a:r>
              <a:rPr lang="en-AU" altLang="en-US" sz="2000" dirty="0"/>
              <a:t>from Activity 1, select three (3) hazards</a:t>
            </a:r>
          </a:p>
          <a:p>
            <a:endParaRPr lang="en-AU" altLang="en-US" sz="2000" b="0" dirty="0"/>
          </a:p>
          <a:p>
            <a:pPr marL="0" indent="0">
              <a:buNone/>
            </a:pPr>
            <a:r>
              <a:rPr lang="en-AU" altLang="en-US" sz="2000" b="0" dirty="0"/>
              <a:t>I. Using your risk Assessment Matrix, identify the levels of risk for each</a:t>
            </a:r>
          </a:p>
          <a:p>
            <a:pPr marL="0" indent="0">
              <a:buNone/>
            </a:pPr>
            <a:endParaRPr lang="en-AU" altLang="en-US" sz="2000" dirty="0"/>
          </a:p>
          <a:p>
            <a:pPr marL="0" indent="0">
              <a:buNone/>
            </a:pPr>
            <a:r>
              <a:rPr lang="en-AU" altLang="en-US" sz="2000" b="0" dirty="0"/>
              <a:t>2. What Hierarchy of Controls would you implement for each of the three (3) hazards you have selected?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42F0E36-3255-4617-4AF8-7CBA5BC4EF08}"/>
              </a:ext>
            </a:extLst>
          </p:cNvPr>
          <p:cNvSpPr>
            <a:spLocks noGrp="1" noChangeArrowheads="1"/>
          </p:cNvSpPr>
          <p:nvPr>
            <p:ph type="title"/>
          </p:nvPr>
        </p:nvSpPr>
        <p:spPr>
          <a:xfrm>
            <a:off x="163513" y="379413"/>
            <a:ext cx="7772400" cy="863600"/>
          </a:xfrm>
        </p:spPr>
        <p:txBody>
          <a:bodyPr/>
          <a:lstStyle/>
          <a:p>
            <a:pPr algn="ctr" eaLnBrk="1" hangingPunct="1"/>
            <a:r>
              <a:rPr lang="en-AU" altLang="en-US" sz="2800" dirty="0">
                <a:solidFill>
                  <a:srgbClr val="0070C0"/>
                </a:solidFill>
              </a:rPr>
              <a:t>Follow safe work practices  </a:t>
            </a:r>
          </a:p>
        </p:txBody>
      </p:sp>
      <p:sp>
        <p:nvSpPr>
          <p:cNvPr id="5" name="Content Placeholder 2">
            <a:extLst>
              <a:ext uri="{FF2B5EF4-FFF2-40B4-BE49-F238E27FC236}">
                <a16:creationId xmlns:a16="http://schemas.microsoft.com/office/drawing/2014/main" id="{1665E352-F2FB-01E1-EB3B-F3022BD35A36}"/>
              </a:ext>
            </a:extLst>
          </p:cNvPr>
          <p:cNvSpPr>
            <a:spLocks noGrp="1"/>
          </p:cNvSpPr>
          <p:nvPr>
            <p:ph idx="1"/>
          </p:nvPr>
        </p:nvSpPr>
        <p:spPr>
          <a:xfrm>
            <a:off x="736600" y="1243013"/>
            <a:ext cx="10261599" cy="4078287"/>
          </a:xfrm>
        </p:spPr>
        <p:txBody>
          <a:bodyPr>
            <a:noAutofit/>
          </a:bodyPr>
          <a:lstStyle/>
          <a:p>
            <a:pPr marL="0" indent="0">
              <a:buNone/>
              <a:defRPr/>
            </a:pPr>
            <a:r>
              <a:rPr lang="en-AU" sz="2400" dirty="0"/>
              <a:t>Review control measures </a:t>
            </a:r>
          </a:p>
          <a:p>
            <a:pPr marL="0" indent="0">
              <a:defRPr/>
            </a:pPr>
            <a:endParaRPr lang="en-AU" sz="2400" dirty="0"/>
          </a:p>
          <a:p>
            <a:pPr>
              <a:buFont typeface="Arial" panose="020B0604020202020204" pitchFamily="34" charset="0"/>
              <a:buChar char="•"/>
              <a:defRPr/>
            </a:pPr>
            <a:r>
              <a:rPr lang="en-AU" sz="2400" dirty="0"/>
              <a:t>If controls are put in place and never reviewed, they might not be effective or they might not work over-time</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Review is about a continuous process of looking at what has been done to control risks and how well it has worked</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It is important not to introduce new hazards in the process of controlling another hazard</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Review can be formal or informal in the process of your work</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750D9F8B-A9FE-43CB-0D66-2C7C89DF993F}"/>
              </a:ext>
            </a:extLst>
          </p:cNvPr>
          <p:cNvSpPr>
            <a:spLocks noGrp="1" noChangeArrowheads="1"/>
          </p:cNvSpPr>
          <p:nvPr>
            <p:ph type="title"/>
          </p:nvPr>
        </p:nvSpPr>
        <p:spPr>
          <a:xfrm>
            <a:off x="2279650" y="620713"/>
            <a:ext cx="7620000" cy="609600"/>
          </a:xfrm>
        </p:spPr>
        <p:txBody>
          <a:bodyPr/>
          <a:lstStyle/>
          <a:p>
            <a:r>
              <a:rPr lang="en-AU" altLang="en-US" b="0" dirty="0">
                <a:solidFill>
                  <a:srgbClr val="0070C0"/>
                </a:solidFill>
              </a:rPr>
              <a:t>Review control measures</a:t>
            </a:r>
          </a:p>
        </p:txBody>
      </p:sp>
      <p:sp>
        <p:nvSpPr>
          <p:cNvPr id="51203" name="Content Placeholder 2">
            <a:extLst>
              <a:ext uri="{FF2B5EF4-FFF2-40B4-BE49-F238E27FC236}">
                <a16:creationId xmlns:a16="http://schemas.microsoft.com/office/drawing/2014/main" id="{F452E5D9-EEE1-31A7-2494-5820AA6EB4D5}"/>
              </a:ext>
            </a:extLst>
          </p:cNvPr>
          <p:cNvSpPr>
            <a:spLocks noGrp="1" noChangeArrowheads="1"/>
          </p:cNvSpPr>
          <p:nvPr>
            <p:ph idx="1"/>
          </p:nvPr>
        </p:nvSpPr>
        <p:spPr>
          <a:xfrm>
            <a:off x="1292225" y="1852612"/>
            <a:ext cx="7315200" cy="3367087"/>
          </a:xfrm>
        </p:spPr>
        <p:txBody>
          <a:bodyPr/>
          <a:lstStyle/>
          <a:p>
            <a:r>
              <a:rPr lang="en-AU" altLang="en-US" dirty="0"/>
              <a:t>Watch:</a:t>
            </a:r>
          </a:p>
          <a:p>
            <a:r>
              <a:rPr lang="en-AU" altLang="en-US" dirty="0">
                <a:hlinkClick r:id="rId2"/>
              </a:rPr>
              <a:t>How to identify hazards - Assessing and controlling risk, part 1</a:t>
            </a:r>
            <a:endParaRPr lang="en-AU" altLang="en-US" dirty="0"/>
          </a:p>
          <a:p>
            <a:r>
              <a:rPr lang="en-AU" altLang="en-US" dirty="0">
                <a:hlinkClick r:id="rId3"/>
              </a:rPr>
              <a:t>How to assess risks - Assessing and controlling risk, part 2.</a:t>
            </a:r>
            <a:endParaRPr lang="en-AU" altLang="en-US" dirty="0"/>
          </a:p>
          <a:p>
            <a:r>
              <a:rPr lang="en-AU" altLang="en-US" dirty="0">
                <a:hlinkClick r:id="rId4"/>
              </a:rPr>
              <a:t>How to implement controls - Assessing and controlling risk, part 3</a:t>
            </a:r>
            <a:endParaRPr lang="en-AU" altLang="en-US" dirty="0"/>
          </a:p>
          <a:p>
            <a:r>
              <a:rPr lang="en-AU" altLang="en-US" dirty="0">
                <a:hlinkClick r:id="rId5"/>
              </a:rPr>
              <a:t>How to check controls - Assessing and controlling risk, part 4</a:t>
            </a:r>
            <a:endParaRPr lang="en-AU" altLang="en-US" dirty="0"/>
          </a:p>
          <a:p>
            <a:r>
              <a:rPr lang="en-AU" altLang="en-US" dirty="0">
                <a:hlinkClick r:id="rId5"/>
              </a:rPr>
              <a:t>how to check controls - Assessing and controlling risks</a:t>
            </a:r>
            <a:r>
              <a:rPr lang="en-AU" altLang="en-US" dirty="0"/>
              <a:t>  </a:t>
            </a:r>
            <a:r>
              <a:rPr lang="en-AU" altLang="en-US" sz="1200" dirty="0"/>
              <a:t>Viewing time 1.38min (Accessed 15/01/2023)</a:t>
            </a:r>
          </a:p>
          <a:p>
            <a:endParaRPr lang="en-AU"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C51B2-C322-E0A1-A4D1-10AB024626C2}"/>
              </a:ext>
            </a:extLst>
          </p:cNvPr>
          <p:cNvSpPr txBox="1">
            <a:spLocks/>
          </p:cNvSpPr>
          <p:nvPr/>
        </p:nvSpPr>
        <p:spPr>
          <a:xfrm>
            <a:off x="596900" y="1258888"/>
            <a:ext cx="9675813" cy="4978400"/>
          </a:xfrm>
          <a:prstGeom prst="rect">
            <a:avLst/>
          </a:prstGeom>
        </p:spPr>
        <p:txBody>
          <a:bodyPr>
            <a:normAutofit fontScale="25000" lnSpcReduction="20000"/>
          </a:bodyPr>
          <a:lstStyle/>
          <a:p>
            <a:pPr>
              <a:lnSpc>
                <a:spcPct val="90000"/>
              </a:lnSpc>
              <a:defRPr/>
            </a:pPr>
            <a:br>
              <a:rPr lang="en-AU" sz="2200" b="1" kern="0" dirty="0">
                <a:solidFill>
                  <a:srgbClr val="182C6B"/>
                </a:solidFill>
                <a:latin typeface="Tahoma" pitchFamily="34" charset="0"/>
                <a:ea typeface="+mj-ea"/>
                <a:cs typeface="Tahoma" pitchFamily="34" charset="0"/>
              </a:rPr>
            </a:br>
            <a:br>
              <a:rPr lang="en-AU" sz="5300" b="1" kern="0" dirty="0">
                <a:solidFill>
                  <a:srgbClr val="182C6B"/>
                </a:solidFill>
                <a:latin typeface="Tahoma" pitchFamily="34" charset="0"/>
                <a:ea typeface="+mj-ea"/>
                <a:cs typeface="Tahoma" pitchFamily="34" charset="0"/>
              </a:rPr>
            </a:br>
            <a:endParaRPr lang="en-AU" sz="5300" b="1" kern="0" dirty="0">
              <a:solidFill>
                <a:srgbClr val="182C6B"/>
              </a:solidFill>
              <a:latin typeface="Tahoma" pitchFamily="34" charset="0"/>
              <a:ea typeface="+mj-ea"/>
              <a:cs typeface="Tahoma" pitchFamily="34" charset="0"/>
            </a:endParaRPr>
          </a:p>
          <a:p>
            <a:pPr>
              <a:lnSpc>
                <a:spcPct val="90000"/>
              </a:lnSpc>
              <a:defRPr/>
            </a:pPr>
            <a:endParaRPr lang="en-AU" sz="5300" b="1" kern="0" dirty="0">
              <a:solidFill>
                <a:srgbClr val="182C6B"/>
              </a:solidFill>
              <a:latin typeface="Tahoma" pitchFamily="34" charset="0"/>
              <a:ea typeface="+mj-ea"/>
              <a:cs typeface="Tahoma" pitchFamily="34" charset="0"/>
            </a:endParaRPr>
          </a:p>
          <a:p>
            <a:pPr>
              <a:lnSpc>
                <a:spcPct val="90000"/>
              </a:lnSpc>
              <a:defRPr/>
            </a:pPr>
            <a:r>
              <a:rPr lang="en-AU" sz="8000" kern="0" dirty="0">
                <a:ea typeface="+mj-ea"/>
                <a:cs typeface="Tahoma" pitchFamily="34" charset="0"/>
              </a:rPr>
              <a:t>Manual Handling Regulations 2007 (Law)</a:t>
            </a:r>
            <a:br>
              <a:rPr lang="en-AU" sz="8000" kern="0" dirty="0">
                <a:ea typeface="+mj-ea"/>
                <a:cs typeface="Tahoma" pitchFamily="34" charset="0"/>
              </a:rPr>
            </a:br>
            <a:r>
              <a:rPr lang="en-AU" sz="8000" kern="0" dirty="0">
                <a:ea typeface="+mj-ea"/>
                <a:cs typeface="Tahoma" pitchFamily="34" charset="0"/>
              </a:rPr>
              <a:t>Is intended to prevent and reduce the number and severity of injuries associated with Manual Handling tasks.</a:t>
            </a:r>
          </a:p>
          <a:p>
            <a:pPr>
              <a:lnSpc>
                <a:spcPct val="90000"/>
              </a:lnSpc>
              <a:defRPr/>
            </a:pPr>
            <a:endParaRPr lang="en-AU" sz="8000" kern="0" dirty="0">
              <a:ea typeface="+mj-ea"/>
              <a:cs typeface="Tahoma" pitchFamily="34" charset="0"/>
            </a:endParaRPr>
          </a:p>
          <a:p>
            <a:pPr>
              <a:lnSpc>
                <a:spcPct val="90000"/>
              </a:lnSpc>
              <a:defRPr/>
            </a:pPr>
            <a:br>
              <a:rPr lang="en-AU" sz="8000" kern="0" dirty="0">
                <a:ea typeface="+mj-ea"/>
                <a:cs typeface="Tahoma" pitchFamily="34" charset="0"/>
              </a:rPr>
            </a:br>
            <a:br>
              <a:rPr lang="en-AU" sz="8000" kern="0" dirty="0">
                <a:ea typeface="+mj-ea"/>
                <a:cs typeface="Tahoma" pitchFamily="34" charset="0"/>
              </a:rPr>
            </a:br>
            <a:r>
              <a:rPr lang="en-AU" sz="8000" kern="0" dirty="0">
                <a:ea typeface="+mj-ea"/>
                <a:cs typeface="Tahoma" pitchFamily="34" charset="0"/>
              </a:rPr>
              <a:t>Code of Practice for Hazardous Manual Handling 2018 </a:t>
            </a:r>
          </a:p>
          <a:p>
            <a:pPr>
              <a:lnSpc>
                <a:spcPct val="90000"/>
              </a:lnSpc>
              <a:defRPr/>
            </a:pPr>
            <a:r>
              <a:rPr lang="en-AU" sz="8000" kern="0" dirty="0">
                <a:ea typeface="+mj-ea"/>
                <a:cs typeface="Tahoma" pitchFamily="34" charset="0"/>
              </a:rPr>
              <a:t>provides practical guidance for the prevention, identification, assessment and control of risks arising from hazardous manual handling activity in workplaces, contains a Manual Handling Risk assessment tool. </a:t>
            </a:r>
          </a:p>
          <a:p>
            <a:pPr>
              <a:lnSpc>
                <a:spcPct val="90000"/>
              </a:lnSpc>
              <a:defRPr/>
            </a:pPr>
            <a:endParaRPr lang="en-AU" sz="8000" kern="0" dirty="0">
              <a:ea typeface="+mj-ea"/>
              <a:cs typeface="Tahoma" pitchFamily="34" charset="0"/>
            </a:endParaRPr>
          </a:p>
          <a:p>
            <a:pPr>
              <a:lnSpc>
                <a:spcPct val="90000"/>
              </a:lnSpc>
              <a:defRPr/>
            </a:pPr>
            <a:br>
              <a:rPr lang="en-AU" sz="8000" kern="0" dirty="0">
                <a:ea typeface="+mj-ea"/>
                <a:cs typeface="Tahoma" pitchFamily="34" charset="0"/>
              </a:rPr>
            </a:br>
            <a:br>
              <a:rPr lang="en-AU" sz="8000" kern="0" dirty="0">
                <a:ea typeface="+mj-ea"/>
                <a:cs typeface="Tahoma" pitchFamily="34" charset="0"/>
              </a:rPr>
            </a:br>
            <a:r>
              <a:rPr lang="en-AU" sz="8000" kern="0" dirty="0">
                <a:ea typeface="+mj-ea"/>
                <a:cs typeface="Tahoma" pitchFamily="34" charset="0"/>
              </a:rPr>
              <a:t>.</a:t>
            </a:r>
            <a:r>
              <a:rPr lang="en-AU" sz="8000" kern="0" dirty="0">
                <a:ea typeface="+mj-ea"/>
                <a:cs typeface="Tahoma" pitchFamily="34" charset="0"/>
                <a:hlinkClick r:id="rId2"/>
              </a:rPr>
              <a:t>https://content-v2.api.worksafe.vic.gov.au/sites/default/files/2018-06/ISBN-hazardous-manual-handling-compliance-code-response-to-public-comment-2018-03_0.pdf - </a:t>
            </a:r>
            <a:br>
              <a:rPr lang="en-AU" sz="8000" kern="0" dirty="0">
                <a:ea typeface="+mj-ea"/>
                <a:cs typeface="Tahoma" pitchFamily="34" charset="0"/>
              </a:rPr>
            </a:br>
            <a:br>
              <a:rPr lang="en-AU" sz="8000" kern="0" dirty="0">
                <a:ea typeface="+mj-ea"/>
                <a:cs typeface="Tahoma" pitchFamily="34" charset="0"/>
              </a:rPr>
            </a:br>
            <a:r>
              <a:rPr lang="en-AU" sz="8000" kern="0" dirty="0">
                <a:ea typeface="+mj-ea"/>
                <a:cs typeface="Tahoma" pitchFamily="34" charset="0"/>
              </a:rPr>
              <a:t>                    </a:t>
            </a:r>
            <a:br>
              <a:rPr lang="en-AU" b="1" kern="0" dirty="0">
                <a:solidFill>
                  <a:schemeClr val="accent3"/>
                </a:solidFill>
                <a:latin typeface="Tahoma" pitchFamily="34" charset="0"/>
                <a:ea typeface="+mj-ea"/>
                <a:cs typeface="Tahoma" pitchFamily="34" charset="0"/>
              </a:rPr>
            </a:br>
            <a:br>
              <a:rPr lang="en-AU" sz="3200" b="1" kern="0" dirty="0">
                <a:solidFill>
                  <a:srgbClr val="CCDC00"/>
                </a:solidFill>
                <a:latin typeface="Tahoma" pitchFamily="34" charset="0"/>
                <a:ea typeface="+mj-ea"/>
                <a:cs typeface="Tahoma" pitchFamily="34" charset="0"/>
              </a:rPr>
            </a:br>
            <a:br>
              <a:rPr lang="en-US" sz="3000" b="1" kern="0" baseline="30000" dirty="0">
                <a:solidFill>
                  <a:srgbClr val="182C6B"/>
                </a:solidFill>
                <a:ea typeface="+mj-ea"/>
                <a:cs typeface="+mj-cs"/>
              </a:rPr>
            </a:br>
            <a:br>
              <a:rPr lang="en-US" sz="3000" b="1" kern="0" baseline="30000" dirty="0">
                <a:solidFill>
                  <a:srgbClr val="182C6B"/>
                </a:solidFill>
                <a:latin typeface="+mj-lt"/>
                <a:ea typeface="+mj-ea"/>
                <a:cs typeface="+mj-cs"/>
              </a:rPr>
            </a:br>
            <a:endParaRPr lang="en-US" sz="3000" b="1" kern="0" baseline="30000" dirty="0">
              <a:solidFill>
                <a:srgbClr val="182C6B"/>
              </a:solidFill>
              <a:ea typeface="+mj-ea"/>
              <a:cs typeface="+mj-cs"/>
            </a:endParaRPr>
          </a:p>
        </p:txBody>
      </p:sp>
      <p:sp>
        <p:nvSpPr>
          <p:cNvPr id="3" name="Rectangle 2">
            <a:extLst>
              <a:ext uri="{FF2B5EF4-FFF2-40B4-BE49-F238E27FC236}">
                <a16:creationId xmlns:a16="http://schemas.microsoft.com/office/drawing/2014/main" id="{6618E454-4A18-16FD-3CF4-209556C0011B}"/>
              </a:ext>
            </a:extLst>
          </p:cNvPr>
          <p:cNvSpPr/>
          <p:nvPr/>
        </p:nvSpPr>
        <p:spPr>
          <a:xfrm>
            <a:off x="3216276" y="404814"/>
            <a:ext cx="5400675" cy="523875"/>
          </a:xfrm>
          <a:prstGeom prst="rect">
            <a:avLst/>
          </a:prstGeom>
        </p:spPr>
        <p:txBody>
          <a:bodyPr>
            <a:spAutoFit/>
          </a:bodyPr>
          <a:lstStyle/>
          <a:p>
            <a:pPr eaLnBrk="1" hangingPunct="1">
              <a:defRPr/>
            </a:pPr>
            <a:r>
              <a:rPr lang="en-AU" sz="2800" b="1" dirty="0">
                <a:solidFill>
                  <a:srgbClr val="0070C0"/>
                </a:solidFill>
                <a:latin typeface="+mj-lt"/>
                <a:cs typeface="Tahoma" pitchFamily="34" charset="0"/>
              </a:rPr>
              <a:t>Legislation &amp; Policy</a:t>
            </a:r>
            <a:endParaRPr lang="en-US" sz="2800" b="1" baseline="30000" dirty="0">
              <a:solidFill>
                <a:srgbClr val="0070C0"/>
              </a:solidFill>
              <a:latin typeface="+mj-lt"/>
              <a:cs typeface="Arial"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3">
            <a:extLst>
              <a:ext uri="{FF2B5EF4-FFF2-40B4-BE49-F238E27FC236}">
                <a16:creationId xmlns:a16="http://schemas.microsoft.com/office/drawing/2014/main" id="{2A255338-F576-D957-774F-07066BF0A64F}"/>
              </a:ext>
            </a:extLst>
          </p:cNvPr>
          <p:cNvSpPr>
            <a:spLocks noGrp="1" noChangeArrowheads="1"/>
          </p:cNvSpPr>
          <p:nvPr>
            <p:ph type="title"/>
          </p:nvPr>
        </p:nvSpPr>
        <p:spPr>
          <a:xfrm>
            <a:off x="2282825" y="260350"/>
            <a:ext cx="7620000" cy="609600"/>
          </a:xfrm>
        </p:spPr>
        <p:txBody>
          <a:bodyPr/>
          <a:lstStyle/>
          <a:p>
            <a:pPr algn="ctr"/>
            <a:r>
              <a:rPr lang="en-AU" altLang="en-US" b="0">
                <a:solidFill>
                  <a:srgbClr val="0070C0"/>
                </a:solidFill>
              </a:rPr>
              <a:t>Legislation Policy</a:t>
            </a:r>
          </a:p>
        </p:txBody>
      </p:sp>
      <p:sp>
        <p:nvSpPr>
          <p:cNvPr id="53251" name="Content Placeholder 4">
            <a:extLst>
              <a:ext uri="{FF2B5EF4-FFF2-40B4-BE49-F238E27FC236}">
                <a16:creationId xmlns:a16="http://schemas.microsoft.com/office/drawing/2014/main" id="{2D60C48A-4F50-CBFC-2973-5CD66F14681C}"/>
              </a:ext>
            </a:extLst>
          </p:cNvPr>
          <p:cNvSpPr>
            <a:spLocks noGrp="1" noChangeArrowheads="1"/>
          </p:cNvSpPr>
          <p:nvPr>
            <p:ph idx="1"/>
          </p:nvPr>
        </p:nvSpPr>
        <p:spPr>
          <a:xfrm>
            <a:off x="2195514" y="1268413"/>
            <a:ext cx="8023225" cy="4824412"/>
          </a:xfrm>
        </p:spPr>
        <p:txBody>
          <a:bodyPr/>
          <a:lstStyle/>
          <a:p>
            <a:r>
              <a:rPr lang="en-AU" altLang="en-US" sz="2400" dirty="0">
                <a:cs typeface="Tahoma" panose="020B0604030504040204" pitchFamily="34" charset="0"/>
              </a:rPr>
              <a:t>Transferring People Safely 3</a:t>
            </a:r>
            <a:r>
              <a:rPr lang="en-AU" altLang="en-US" sz="2400" baseline="30000" dirty="0">
                <a:cs typeface="Tahoma" panose="020B0604030504040204" pitchFamily="34" charset="0"/>
              </a:rPr>
              <a:t>rd</a:t>
            </a:r>
            <a:r>
              <a:rPr lang="en-AU" altLang="en-US" sz="2400" dirty="0">
                <a:cs typeface="Tahoma" panose="020B0604030504040204" pitchFamily="34" charset="0"/>
              </a:rPr>
              <a:t> Edition 2009 can be </a:t>
            </a:r>
          </a:p>
          <a:p>
            <a:r>
              <a:rPr lang="en-AU" altLang="en-US" sz="2400" dirty="0">
                <a:cs typeface="Tahoma" panose="020B0604030504040204" pitchFamily="34" charset="0"/>
              </a:rPr>
              <a:t>used to assist in the designing of a Patient No Lift </a:t>
            </a:r>
          </a:p>
          <a:p>
            <a:r>
              <a:rPr lang="en-AU" altLang="en-US" sz="2400" dirty="0">
                <a:cs typeface="Tahoma" panose="020B0604030504040204" pitchFamily="34" charset="0"/>
              </a:rPr>
              <a:t>Risk assessment tool which  assists in the </a:t>
            </a:r>
          </a:p>
          <a:p>
            <a:r>
              <a:rPr lang="en-AU" altLang="en-US" sz="2400" dirty="0">
                <a:cs typeface="Tahoma" panose="020B0604030504040204" pitchFamily="34" charset="0"/>
              </a:rPr>
              <a:t>prevention of injuries associated with the Manual </a:t>
            </a:r>
          </a:p>
          <a:p>
            <a:r>
              <a:rPr lang="en-AU" altLang="en-US" sz="2400" dirty="0">
                <a:cs typeface="Tahoma" panose="020B0604030504040204" pitchFamily="34" charset="0"/>
              </a:rPr>
              <a:t>Handling and moving of people.</a:t>
            </a:r>
          </a:p>
          <a:p>
            <a:endParaRPr lang="en-AU" altLang="en-US" sz="2400" dirty="0">
              <a:cs typeface="Tahoma" panose="020B0604030504040204" pitchFamily="34" charset="0"/>
            </a:endParaRPr>
          </a:p>
          <a:p>
            <a:r>
              <a:rPr lang="en-AU" altLang="en-US" sz="2400" dirty="0">
                <a:cs typeface="Tahoma" panose="020B0604030504040204" pitchFamily="34" charset="0"/>
                <a:hlinkClick r:id="rId2"/>
              </a:rPr>
              <a:t>https://www.worksafe.vic.gov.au/resources/transferring-people-safely-handbook-workplaces</a:t>
            </a:r>
            <a:endParaRPr lang="en-AU" altLang="en-US" sz="2400" dirty="0">
              <a:cs typeface="Tahoma" panose="020B0604030504040204" pitchFamily="34" charset="0"/>
            </a:endParaRPr>
          </a:p>
          <a:p>
            <a:endParaRPr lang="en-AU" altLang="en-US" sz="2400" dirty="0">
              <a:cs typeface="Tahoma" panose="020B0604030504040204" pitchFamily="34" charset="0"/>
            </a:endParaRPr>
          </a:p>
          <a:p>
            <a:r>
              <a:rPr lang="en-AU" altLang="en-US" sz="2000" dirty="0">
                <a:cs typeface="Tahoma" panose="020B0604030504040204" pitchFamily="34" charset="0"/>
                <a:hlinkClick r:id="rId3"/>
              </a:rPr>
              <a:t>Health in safety </a:t>
            </a:r>
            <a:r>
              <a:rPr lang="en-AU" altLang="en-US" sz="2000" dirty="0" err="1">
                <a:cs typeface="Tahoma" panose="020B0604030504040204" pitchFamily="34" charset="0"/>
                <a:hlinkClick r:id="rId3"/>
              </a:rPr>
              <a:t>legistaltion</a:t>
            </a:r>
            <a:r>
              <a:rPr lang="en-AU" altLang="en-US" sz="2000" dirty="0">
                <a:cs typeface="Tahoma" panose="020B0604030504040204" pitchFamily="34" charset="0"/>
                <a:hlinkClick r:id="rId3"/>
              </a:rPr>
              <a:t> in </a:t>
            </a:r>
            <a:r>
              <a:rPr lang="en-AU" altLang="en-US" sz="2000" dirty="0" err="1">
                <a:cs typeface="Tahoma" panose="020B0604030504040204" pitchFamily="34" charset="0"/>
                <a:hlinkClick r:id="rId3"/>
              </a:rPr>
              <a:t>Austraila</a:t>
            </a:r>
            <a:r>
              <a:rPr lang="en-AU" altLang="en-US" sz="2000" dirty="0">
                <a:cs typeface="Tahoma" panose="020B0604030504040204" pitchFamily="34" charset="0"/>
                <a:hlinkClick r:id="rId3"/>
              </a:rPr>
              <a:t> </a:t>
            </a:r>
            <a:r>
              <a:rPr lang="en-AU" altLang="en-US" sz="2000" dirty="0">
                <a:cs typeface="Tahoma" panose="020B0604030504040204" pitchFamily="34" charset="0"/>
              </a:rPr>
              <a:t> (</a:t>
            </a:r>
            <a:r>
              <a:rPr lang="en-AU" altLang="en-US" dirty="0">
                <a:latin typeface="Arial" panose="020B0604020202020204" pitchFamily="34" charset="0"/>
                <a:cs typeface="Calibri" panose="020F0502020204030204" pitchFamily="34" charset="0"/>
              </a:rPr>
              <a:t>viewing time 4.39min)</a:t>
            </a:r>
            <a:br>
              <a:rPr lang="en-AU" altLang="en-US" dirty="0">
                <a:cs typeface="Tahoma" panose="020B0604030504040204" pitchFamily="34" charset="0"/>
              </a:rPr>
            </a:br>
            <a:endParaRPr lang="en-AU" altLang="en-US" dirty="0"/>
          </a:p>
          <a:p>
            <a:endParaRPr lang="en-AU"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22F3719-BED0-7C40-6E5D-3153598EC2C1}"/>
              </a:ext>
            </a:extLst>
          </p:cNvPr>
          <p:cNvSpPr>
            <a:spLocks noGrp="1"/>
          </p:cNvSpPr>
          <p:nvPr>
            <p:ph type="pic" sz="quarter" idx="10"/>
          </p:nvPr>
        </p:nvSpPr>
        <p:spPr/>
        <p:txBody>
          <a:bodyPr/>
          <a:lstStyle/>
          <a:p>
            <a:endParaRPr lang="en-US"/>
          </a:p>
        </p:txBody>
      </p:sp>
      <p:sp>
        <p:nvSpPr>
          <p:cNvPr id="8" name="Title 4">
            <a:extLst>
              <a:ext uri="{FF2B5EF4-FFF2-40B4-BE49-F238E27FC236}">
                <a16:creationId xmlns:a16="http://schemas.microsoft.com/office/drawing/2014/main" id="{326BA27D-2225-F5EB-1D74-DFCEE16A2CF6}"/>
              </a:ext>
            </a:extLst>
          </p:cNvPr>
          <p:cNvSpPr>
            <a:spLocks noGrp="1"/>
          </p:cNvSpPr>
          <p:nvPr>
            <p:ph type="title"/>
          </p:nvPr>
        </p:nvSpPr>
        <p:spPr>
          <a:xfrm>
            <a:off x="6772593" y="2348775"/>
            <a:ext cx="4987269" cy="720000"/>
          </a:xfrm>
        </p:spPr>
        <p:txBody>
          <a:bodyPr/>
          <a:lstStyle/>
          <a:p>
            <a:r>
              <a:rPr lang="en-US" sz="2800" dirty="0"/>
              <a:t>SESSION 1</a:t>
            </a:r>
            <a:endParaRPr lang="en-US" dirty="0"/>
          </a:p>
        </p:txBody>
      </p:sp>
    </p:spTree>
    <p:extLst>
      <p:ext uri="{BB962C8B-B14F-4D97-AF65-F5344CB8AC3E}">
        <p14:creationId xmlns:p14="http://schemas.microsoft.com/office/powerpoint/2010/main" val="1045225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4093BC3E-EE20-4E48-84C1-E7F9573FFD61}"/>
              </a:ext>
            </a:extLst>
          </p:cNvPr>
          <p:cNvSpPr>
            <a:spLocks noGrp="1" noChangeArrowheads="1"/>
          </p:cNvSpPr>
          <p:nvPr>
            <p:ph type="title"/>
          </p:nvPr>
        </p:nvSpPr>
        <p:spPr>
          <a:xfrm>
            <a:off x="2424113" y="476250"/>
            <a:ext cx="7620000" cy="609600"/>
          </a:xfrm>
        </p:spPr>
        <p:txBody>
          <a:bodyPr/>
          <a:lstStyle/>
          <a:p>
            <a:r>
              <a:rPr lang="en-AU" altLang="en-US" b="0">
                <a:solidFill>
                  <a:srgbClr val="0070C0"/>
                </a:solidFill>
              </a:rPr>
              <a:t>Legislation Policy</a:t>
            </a:r>
            <a:endParaRPr lang="en-AU" altLang="en-US"/>
          </a:p>
        </p:txBody>
      </p:sp>
      <p:sp>
        <p:nvSpPr>
          <p:cNvPr id="54275" name="Content Placeholder 2">
            <a:extLst>
              <a:ext uri="{FF2B5EF4-FFF2-40B4-BE49-F238E27FC236}">
                <a16:creationId xmlns:a16="http://schemas.microsoft.com/office/drawing/2014/main" id="{B21B024B-8833-73C2-217B-254172B193A0}"/>
              </a:ext>
            </a:extLst>
          </p:cNvPr>
          <p:cNvSpPr>
            <a:spLocks noGrp="1" noChangeArrowheads="1"/>
          </p:cNvSpPr>
          <p:nvPr>
            <p:ph idx="1"/>
          </p:nvPr>
        </p:nvSpPr>
        <p:spPr>
          <a:xfrm>
            <a:off x="1847850" y="2060576"/>
            <a:ext cx="8351838" cy="4321175"/>
          </a:xfrm>
        </p:spPr>
        <p:txBody>
          <a:bodyPr/>
          <a:lstStyle/>
          <a:p>
            <a:r>
              <a:rPr lang="en-AU" altLang="en-US" b="0"/>
              <a:t>In March 2018 five new codes were released.</a:t>
            </a:r>
          </a:p>
          <a:p>
            <a:endParaRPr lang="en-AU" altLang="en-US" b="0"/>
          </a:p>
          <a:p>
            <a:r>
              <a:rPr lang="en-AU" altLang="en-US" b="0"/>
              <a:t>Communicating occupational health &amp; safety across languages 2008</a:t>
            </a:r>
          </a:p>
          <a:p>
            <a:endParaRPr lang="en-AU" altLang="en-US" b="0"/>
          </a:p>
          <a:p>
            <a:r>
              <a:rPr lang="en-AU" altLang="en-US" b="0">
                <a:hlinkClick r:id="rId2"/>
              </a:rPr>
              <a:t>https://www.worksafe.vic.gov.au/resources/compliance-code-communicating-occupational-health-and-safety-across-languages</a:t>
            </a:r>
            <a:endParaRPr lang="en-AU" altLang="en-US" b="0"/>
          </a:p>
          <a:p>
            <a:endParaRPr lang="en-AU" altLang="en-US" b="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032833-42B9-C823-FFEE-0FFCE25BECEA}"/>
              </a:ext>
            </a:extLst>
          </p:cNvPr>
          <p:cNvSpPr>
            <a:spLocks noGrp="1"/>
          </p:cNvSpPr>
          <p:nvPr>
            <p:ph type="title"/>
          </p:nvPr>
        </p:nvSpPr>
        <p:spPr>
          <a:xfrm>
            <a:off x="1774825" y="476250"/>
            <a:ext cx="7620000" cy="2852928"/>
          </a:xfrm>
        </p:spPr>
        <p:txBody>
          <a:bodyPr>
            <a:spAutoFit/>
          </a:bodyPr>
          <a:lstStyle/>
          <a:p>
            <a:pPr>
              <a:defRPr/>
            </a:pPr>
            <a:r>
              <a:rPr lang="en-AU" sz="2800" b="0" dirty="0">
                <a:solidFill>
                  <a:srgbClr val="0070C0"/>
                </a:solidFill>
                <a:latin typeface="+mn-lt"/>
                <a:cs typeface="Tahoma" pitchFamily="34" charset="0"/>
              </a:rPr>
              <a:t>What is Manual Handling? (MH) </a:t>
            </a:r>
            <a:endParaRPr lang="en-US" sz="2800" b="0" baseline="30000" dirty="0">
              <a:solidFill>
                <a:srgbClr val="0070C0"/>
              </a:solidFill>
              <a:latin typeface="+mn-lt"/>
            </a:endParaRPr>
          </a:p>
        </p:txBody>
      </p:sp>
      <p:sp>
        <p:nvSpPr>
          <p:cNvPr id="5" name="Title 1">
            <a:extLst>
              <a:ext uri="{FF2B5EF4-FFF2-40B4-BE49-F238E27FC236}">
                <a16:creationId xmlns:a16="http://schemas.microsoft.com/office/drawing/2014/main" id="{621FDD3A-80DB-9C47-0306-BA4C61A0D8C2}"/>
              </a:ext>
            </a:extLst>
          </p:cNvPr>
          <p:cNvSpPr>
            <a:spLocks noGrp="1"/>
          </p:cNvSpPr>
          <p:nvPr>
            <p:ph idx="1"/>
          </p:nvPr>
        </p:nvSpPr>
        <p:spPr>
          <a:xfrm>
            <a:off x="1703389" y="1412875"/>
            <a:ext cx="8713787" cy="5111750"/>
          </a:xfrm>
        </p:spPr>
        <p:txBody>
          <a:bodyPr>
            <a:normAutofit fontScale="52500" lnSpcReduction="20000"/>
          </a:bodyPr>
          <a:lstStyle/>
          <a:p>
            <a:pPr>
              <a:defRPr/>
            </a:pPr>
            <a:r>
              <a:rPr lang="en-AU" sz="3000" dirty="0">
                <a:solidFill>
                  <a:schemeClr val="tx1"/>
                </a:solidFill>
                <a:cs typeface="Tahoma" pitchFamily="34" charset="0"/>
              </a:rPr>
              <a:t>Manual Handling is any activity that requires a person to use muscle force to</a:t>
            </a:r>
          </a:p>
          <a:p>
            <a:pPr>
              <a:defRPr/>
            </a:pPr>
            <a:endParaRPr lang="en-AU" sz="3000" dirty="0">
              <a:solidFill>
                <a:schemeClr val="tx1"/>
              </a:solidFill>
              <a:cs typeface="Tahoma" pitchFamily="34" charset="0"/>
            </a:endParaRPr>
          </a:p>
          <a:p>
            <a:pPr marL="0" indent="0">
              <a:buNone/>
              <a:defRPr/>
            </a:pPr>
            <a:br>
              <a:rPr lang="en-AU" sz="3000" dirty="0">
                <a:solidFill>
                  <a:schemeClr val="tx1"/>
                </a:solidFill>
                <a:cs typeface="Tahoma" pitchFamily="34" charset="0"/>
              </a:rPr>
            </a:br>
            <a:r>
              <a:rPr lang="en-AU" sz="3000" dirty="0">
                <a:solidFill>
                  <a:schemeClr val="tx1"/>
                </a:solidFill>
                <a:cs typeface="Tahoma" pitchFamily="34" charset="0"/>
              </a:rPr>
              <a:t>	lift</a:t>
            </a:r>
            <a:br>
              <a:rPr lang="en-AU" sz="3000" dirty="0">
                <a:solidFill>
                  <a:schemeClr val="tx1"/>
                </a:solidFill>
                <a:cs typeface="Tahoma" pitchFamily="34" charset="0"/>
              </a:rPr>
            </a:br>
            <a:r>
              <a:rPr lang="en-AU" sz="3000" dirty="0">
                <a:solidFill>
                  <a:schemeClr val="tx1"/>
                </a:solidFill>
                <a:cs typeface="Tahoma" pitchFamily="34" charset="0"/>
              </a:rPr>
              <a:t>		lower</a:t>
            </a:r>
            <a:br>
              <a:rPr lang="en-AU" sz="3000" dirty="0">
                <a:solidFill>
                  <a:schemeClr val="tx1"/>
                </a:solidFill>
                <a:cs typeface="Tahoma" pitchFamily="34" charset="0"/>
              </a:rPr>
            </a:br>
            <a:r>
              <a:rPr lang="en-AU" sz="3000" dirty="0">
                <a:solidFill>
                  <a:schemeClr val="tx1"/>
                </a:solidFill>
                <a:cs typeface="Tahoma" pitchFamily="34" charset="0"/>
              </a:rPr>
              <a:t>			push</a:t>
            </a:r>
            <a:br>
              <a:rPr lang="en-AU" sz="3000" dirty="0">
                <a:solidFill>
                  <a:schemeClr val="tx1"/>
                </a:solidFill>
                <a:cs typeface="Tahoma" pitchFamily="34" charset="0"/>
              </a:rPr>
            </a:br>
            <a:r>
              <a:rPr lang="en-AU" sz="3000" dirty="0">
                <a:solidFill>
                  <a:schemeClr val="tx1"/>
                </a:solidFill>
                <a:cs typeface="Tahoma" pitchFamily="34" charset="0"/>
              </a:rPr>
              <a:t>				pull </a:t>
            </a:r>
            <a:br>
              <a:rPr lang="en-AU" sz="3000" dirty="0">
                <a:solidFill>
                  <a:schemeClr val="tx1"/>
                </a:solidFill>
                <a:cs typeface="Tahoma" pitchFamily="34" charset="0"/>
              </a:rPr>
            </a:br>
            <a:r>
              <a:rPr lang="en-AU" sz="3000" dirty="0">
                <a:solidFill>
                  <a:schemeClr val="tx1"/>
                </a:solidFill>
                <a:cs typeface="Tahoma" pitchFamily="34" charset="0"/>
              </a:rPr>
              <a:t>					carry  </a:t>
            </a:r>
            <a:br>
              <a:rPr lang="en-AU" sz="3000" dirty="0">
                <a:solidFill>
                  <a:schemeClr val="tx1"/>
                </a:solidFill>
                <a:cs typeface="Tahoma" pitchFamily="34" charset="0"/>
              </a:rPr>
            </a:br>
            <a:r>
              <a:rPr lang="en-AU" sz="3000" dirty="0">
                <a:solidFill>
                  <a:schemeClr val="tx1"/>
                </a:solidFill>
                <a:cs typeface="Tahoma" pitchFamily="34" charset="0"/>
              </a:rPr>
              <a:t>						move </a:t>
            </a:r>
            <a:br>
              <a:rPr lang="en-AU" sz="3000" dirty="0">
                <a:solidFill>
                  <a:schemeClr val="tx1"/>
                </a:solidFill>
                <a:cs typeface="Tahoma" pitchFamily="34" charset="0"/>
              </a:rPr>
            </a:br>
            <a:r>
              <a:rPr lang="en-AU" sz="3000" dirty="0">
                <a:solidFill>
                  <a:schemeClr val="tx1"/>
                </a:solidFill>
                <a:cs typeface="Tahoma" pitchFamily="34" charset="0"/>
              </a:rPr>
              <a:t>							hold </a:t>
            </a:r>
            <a:br>
              <a:rPr lang="en-AU" sz="3000" dirty="0">
                <a:solidFill>
                  <a:schemeClr val="tx1"/>
                </a:solidFill>
                <a:cs typeface="Tahoma" pitchFamily="34" charset="0"/>
              </a:rPr>
            </a:br>
            <a:r>
              <a:rPr lang="en-AU" sz="3000" dirty="0">
                <a:solidFill>
                  <a:schemeClr val="tx1"/>
                </a:solidFill>
                <a:cs typeface="Tahoma" pitchFamily="34" charset="0"/>
              </a:rPr>
              <a:t>							         or restrain</a:t>
            </a:r>
          </a:p>
          <a:p>
            <a:pPr>
              <a:defRPr/>
            </a:pPr>
            <a:endParaRPr lang="en-AU" sz="3000" dirty="0">
              <a:solidFill>
                <a:schemeClr val="tx1"/>
              </a:solidFill>
              <a:cs typeface="Tahoma" pitchFamily="34" charset="0"/>
            </a:endParaRPr>
          </a:p>
          <a:p>
            <a:pPr>
              <a:defRPr/>
            </a:pPr>
            <a:endParaRPr lang="en-AU" sz="3000" dirty="0">
              <a:solidFill>
                <a:schemeClr val="tx1"/>
              </a:solidFill>
              <a:cs typeface="Tahoma" pitchFamily="34" charset="0"/>
            </a:endParaRPr>
          </a:p>
          <a:p>
            <a:pPr>
              <a:defRPr/>
            </a:pPr>
            <a:endParaRPr lang="en-AU" sz="3000" dirty="0">
              <a:solidFill>
                <a:schemeClr val="tx1"/>
              </a:solidFill>
              <a:cs typeface="Tahoma" pitchFamily="34" charset="0"/>
            </a:endParaRPr>
          </a:p>
          <a:p>
            <a:pPr marL="0" indent="0">
              <a:buNone/>
              <a:defRPr/>
            </a:pPr>
            <a:br>
              <a:rPr lang="en-AU" sz="3000" dirty="0">
                <a:solidFill>
                  <a:schemeClr val="tx1"/>
                </a:solidFill>
                <a:cs typeface="Tahoma" pitchFamily="34" charset="0"/>
              </a:rPr>
            </a:br>
            <a:br>
              <a:rPr lang="en-AU" sz="3000" dirty="0">
                <a:solidFill>
                  <a:schemeClr val="tx1"/>
                </a:solidFill>
                <a:cs typeface="Tahoma" pitchFamily="34" charset="0"/>
              </a:rPr>
            </a:br>
            <a:br>
              <a:rPr lang="en-AU" sz="3000" dirty="0">
                <a:solidFill>
                  <a:schemeClr val="tx1"/>
                </a:solidFill>
                <a:cs typeface="Tahoma" pitchFamily="34" charset="0"/>
              </a:rPr>
            </a:br>
            <a:endParaRPr lang="en-AU" sz="3000" dirty="0">
              <a:solidFill>
                <a:schemeClr val="tx1"/>
              </a:solidFill>
              <a:cs typeface="Tahoma" pitchFamily="34" charset="0"/>
            </a:endParaRPr>
          </a:p>
          <a:p>
            <a:pPr marL="0" indent="0" algn="ctr">
              <a:buNone/>
              <a:defRPr/>
            </a:pPr>
            <a:r>
              <a:rPr lang="en-AU" sz="3000" dirty="0">
                <a:solidFill>
                  <a:schemeClr val="tx1"/>
                </a:solidFill>
                <a:cs typeface="Tahoma" pitchFamily="34" charset="0"/>
              </a:rPr>
              <a:t>Healthcare workers especially nurses/healthcare staff are at the highest risk of injury.</a:t>
            </a:r>
            <a:br>
              <a:rPr lang="en-AU" sz="3000" dirty="0">
                <a:solidFill>
                  <a:schemeClr val="tx1"/>
                </a:solidFill>
                <a:cs typeface="Tahoma" pitchFamily="34" charset="0"/>
              </a:rPr>
            </a:br>
            <a:br>
              <a:rPr lang="en-US" sz="2400" dirty="0">
                <a:solidFill>
                  <a:srgbClr val="182C6B"/>
                </a:solidFill>
                <a:latin typeface="Tahoma" pitchFamily="34" charset="0"/>
                <a:cs typeface="Tahoma" pitchFamily="34" charset="0"/>
              </a:rPr>
            </a:br>
            <a:br>
              <a:rPr lang="en-AU" sz="2400" dirty="0">
                <a:solidFill>
                  <a:srgbClr val="182C6B"/>
                </a:solidFill>
                <a:latin typeface="Tahoma" pitchFamily="34" charset="0"/>
                <a:cs typeface="Tahoma" pitchFamily="34" charset="0"/>
              </a:rPr>
            </a:br>
            <a:endParaRPr lang="en-US" sz="3000" baseline="30000" dirty="0">
              <a:solidFill>
                <a:srgbClr val="182C6B"/>
              </a:solidFill>
            </a:endParaRPr>
          </a:p>
        </p:txBody>
      </p:sp>
      <p:pic>
        <p:nvPicPr>
          <p:cNvPr id="55300" name="Picture 4" descr="http://t1.gstatic.com/images?q=tbn:ANd9GcTsejfs_6pc023WHUdrFrvYdolQctCYK2gw3VZG35L_DmXGt3J5BQ">
            <a:extLst>
              <a:ext uri="{FF2B5EF4-FFF2-40B4-BE49-F238E27FC236}">
                <a16:creationId xmlns:a16="http://schemas.microsoft.com/office/drawing/2014/main" id="{D57D96B0-81E0-C4FD-192D-059A2B4107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177381"/>
            <a:ext cx="24638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75F57-C52B-3224-5D18-CAEFFEF763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3E7D11-3997-4E4F-270D-705B89042064}"/>
              </a:ext>
            </a:extLst>
          </p:cNvPr>
          <p:cNvSpPr>
            <a:spLocks noGrp="1"/>
          </p:cNvSpPr>
          <p:nvPr>
            <p:ph type="title"/>
          </p:nvPr>
        </p:nvSpPr>
        <p:spPr>
          <a:xfrm>
            <a:off x="428339" y="476250"/>
            <a:ext cx="8995061" cy="2852928"/>
          </a:xfrm>
        </p:spPr>
        <p:txBody>
          <a:bodyPr wrap="square">
            <a:spAutoFit/>
          </a:bodyPr>
          <a:lstStyle/>
          <a:p>
            <a:pPr>
              <a:defRPr/>
            </a:pPr>
            <a:r>
              <a:rPr lang="en-AU" sz="2800" b="0" dirty="0">
                <a:solidFill>
                  <a:srgbClr val="0070C0"/>
                </a:solidFill>
                <a:latin typeface="+mn-lt"/>
                <a:cs typeface="Tahoma" pitchFamily="34" charset="0"/>
              </a:rPr>
              <a:t>Activity:  Hazardous Manual Handling? (MH) </a:t>
            </a:r>
            <a:endParaRPr lang="en-US" sz="2800" b="0" baseline="30000" dirty="0">
              <a:solidFill>
                <a:srgbClr val="0070C0"/>
              </a:solidFill>
              <a:latin typeface="+mn-lt"/>
            </a:endParaRPr>
          </a:p>
        </p:txBody>
      </p:sp>
      <p:sp>
        <p:nvSpPr>
          <p:cNvPr id="5" name="Title 1">
            <a:extLst>
              <a:ext uri="{FF2B5EF4-FFF2-40B4-BE49-F238E27FC236}">
                <a16:creationId xmlns:a16="http://schemas.microsoft.com/office/drawing/2014/main" id="{B396C356-D049-2D46-D630-C00FA2860358}"/>
              </a:ext>
            </a:extLst>
          </p:cNvPr>
          <p:cNvSpPr>
            <a:spLocks noGrp="1"/>
          </p:cNvSpPr>
          <p:nvPr>
            <p:ph idx="1"/>
          </p:nvPr>
        </p:nvSpPr>
        <p:spPr>
          <a:xfrm>
            <a:off x="381000" y="972948"/>
            <a:ext cx="10642599" cy="5516752"/>
          </a:xfrm>
        </p:spPr>
        <p:txBody>
          <a:bodyPr>
            <a:normAutofit fontScale="97500"/>
          </a:bodyPr>
          <a:lstStyle/>
          <a:p>
            <a:pPr marL="0" indent="0">
              <a:buNone/>
              <a:defRPr/>
            </a:pPr>
            <a:endParaRPr lang="en-AU" sz="3000" dirty="0">
              <a:solidFill>
                <a:schemeClr val="tx1"/>
              </a:solidFill>
              <a:cs typeface="Tahoma" pitchFamily="34" charset="0"/>
            </a:endParaRPr>
          </a:p>
          <a:p>
            <a:pPr marL="0" indent="0">
              <a:buNone/>
              <a:defRPr/>
            </a:pPr>
            <a:r>
              <a:rPr lang="en-AU" sz="2100" dirty="0">
                <a:solidFill>
                  <a:schemeClr val="tx1"/>
                </a:solidFill>
                <a:cs typeface="Tahoma" pitchFamily="34" charset="0"/>
              </a:rPr>
              <a:t>Hazardous manual handling is one of the most common causes of musculoskeletal disorders, or MSDs in every industry.</a:t>
            </a:r>
            <a:br>
              <a:rPr lang="en-AU" sz="2100" dirty="0">
                <a:solidFill>
                  <a:schemeClr val="tx1"/>
                </a:solidFill>
                <a:cs typeface="Tahoma" pitchFamily="34" charset="0"/>
              </a:rPr>
            </a:br>
            <a:br>
              <a:rPr lang="en-AU" sz="2100" dirty="0">
                <a:solidFill>
                  <a:schemeClr val="tx1"/>
                </a:solidFill>
                <a:cs typeface="Tahoma" pitchFamily="34" charset="0"/>
              </a:rPr>
            </a:br>
            <a:r>
              <a:rPr lang="en-AU" sz="2100" dirty="0">
                <a:solidFill>
                  <a:schemeClr val="tx1"/>
                </a:solidFill>
                <a:cs typeface="Tahoma" pitchFamily="34" charset="0"/>
              </a:rPr>
              <a:t>Use the link </a:t>
            </a:r>
            <a:r>
              <a:rPr lang="en-AU" sz="2100" dirty="0">
                <a:solidFill>
                  <a:schemeClr val="accent6"/>
                </a:solidFill>
                <a:latin typeface="Tahoma" pitchFamily="34" charset="0"/>
                <a:cs typeface="Tahoma" pitchFamily="34" charset="0"/>
                <a:hlinkClick r:id="rId2">
                  <a:extLst>
                    <a:ext uri="{A12FA001-AC4F-418D-AE19-62706E023703}">
                      <ahyp:hlinkClr xmlns:ahyp="http://schemas.microsoft.com/office/drawing/2018/hyperlinkcolor" val="tx"/>
                    </a:ext>
                  </a:extLst>
                </a:hlinkClick>
              </a:rPr>
              <a:t>Hazardous manual handling</a:t>
            </a:r>
            <a:r>
              <a:rPr lang="en-AU" sz="2100" dirty="0">
                <a:solidFill>
                  <a:schemeClr val="accent6"/>
                </a:solidFill>
                <a:latin typeface="Tahoma" pitchFamily="34" charset="0"/>
                <a:cs typeface="Tahoma" pitchFamily="34" charset="0"/>
              </a:rPr>
              <a:t> </a:t>
            </a:r>
            <a:r>
              <a:rPr lang="en-AU" sz="2100" dirty="0">
                <a:solidFill>
                  <a:srgbClr val="182C6B"/>
                </a:solidFill>
                <a:latin typeface="Tahoma" pitchFamily="34" charset="0"/>
                <a:cs typeface="Tahoma" pitchFamily="34" charset="0"/>
              </a:rPr>
              <a:t>– “Everything about hazardous manual handling in one place”.</a:t>
            </a:r>
          </a:p>
          <a:p>
            <a:pPr marL="0" indent="0">
              <a:buNone/>
              <a:defRPr/>
            </a:pPr>
            <a:r>
              <a:rPr lang="en-AU" sz="2100" dirty="0">
                <a:solidFill>
                  <a:srgbClr val="182C6B"/>
                </a:solidFill>
                <a:latin typeface="Tahoma" pitchFamily="34" charset="0"/>
                <a:cs typeface="Tahoma" pitchFamily="34" charset="0"/>
              </a:rPr>
              <a:t>Click on each of the six (6) links and read each shell. </a:t>
            </a:r>
          </a:p>
          <a:p>
            <a:pPr marL="0" indent="0">
              <a:buNone/>
              <a:defRPr/>
            </a:pPr>
            <a:endParaRPr lang="en-AU" sz="1400" dirty="0">
              <a:solidFill>
                <a:srgbClr val="182C6B"/>
              </a:solidFill>
              <a:latin typeface="Tahoma" pitchFamily="34" charset="0"/>
              <a:cs typeface="Tahoma" pitchFamily="34" charset="0"/>
            </a:endParaRPr>
          </a:p>
          <a:p>
            <a:pPr marL="0" indent="0">
              <a:buNone/>
              <a:defRPr/>
            </a:pPr>
            <a:r>
              <a:rPr lang="en-AU" sz="1400" dirty="0">
                <a:solidFill>
                  <a:srgbClr val="182C6B"/>
                </a:solidFill>
                <a:latin typeface="Tahoma" pitchFamily="34" charset="0"/>
                <a:cs typeface="Tahoma" pitchFamily="34" charset="0"/>
              </a:rPr>
              <a:t>(The next slide will take you to further resources).</a:t>
            </a:r>
            <a:endParaRPr lang="en-AU" sz="1400" dirty="0">
              <a:solidFill>
                <a:schemeClr val="tx1"/>
              </a:solidFill>
              <a:cs typeface="Tahoma" pitchFamily="34" charset="0"/>
            </a:endParaRPr>
          </a:p>
          <a:p>
            <a:pPr marL="0" indent="0">
              <a:buNone/>
              <a:defRPr/>
            </a:pPr>
            <a:br>
              <a:rPr lang="en-AU" sz="3000" dirty="0">
                <a:solidFill>
                  <a:schemeClr val="tx1"/>
                </a:solidFill>
                <a:cs typeface="Tahoma" pitchFamily="34" charset="0"/>
              </a:rPr>
            </a:br>
            <a:br>
              <a:rPr lang="en-US" sz="2400" dirty="0">
                <a:solidFill>
                  <a:srgbClr val="182C6B"/>
                </a:solidFill>
                <a:latin typeface="Tahoma" pitchFamily="34" charset="0"/>
                <a:cs typeface="Tahoma" pitchFamily="34" charset="0"/>
              </a:rPr>
            </a:br>
            <a:br>
              <a:rPr lang="en-AU" sz="2400" dirty="0">
                <a:solidFill>
                  <a:srgbClr val="182C6B"/>
                </a:solidFill>
                <a:latin typeface="Tahoma" pitchFamily="34" charset="0"/>
                <a:cs typeface="Tahoma" pitchFamily="34" charset="0"/>
              </a:rPr>
            </a:br>
            <a:endParaRPr lang="en-US" sz="3100" baseline="30000" dirty="0">
              <a:solidFill>
                <a:srgbClr val="182C6B"/>
              </a:solidFill>
            </a:endParaRPr>
          </a:p>
        </p:txBody>
      </p:sp>
      <p:pic>
        <p:nvPicPr>
          <p:cNvPr id="3" name="Picture 2">
            <a:extLst>
              <a:ext uri="{FF2B5EF4-FFF2-40B4-BE49-F238E27FC236}">
                <a16:creationId xmlns:a16="http://schemas.microsoft.com/office/drawing/2014/main" id="{4A4BCD4F-7054-DF6E-7BAB-70354EF847E6}"/>
              </a:ext>
            </a:extLst>
          </p:cNvPr>
          <p:cNvPicPr>
            <a:picLocks noChangeAspect="1"/>
          </p:cNvPicPr>
          <p:nvPr/>
        </p:nvPicPr>
        <p:blipFill>
          <a:blip r:embed="rId3"/>
          <a:stretch>
            <a:fillRect/>
          </a:stretch>
        </p:blipFill>
        <p:spPr>
          <a:xfrm>
            <a:off x="6529079" y="2870200"/>
            <a:ext cx="5234582" cy="3784600"/>
          </a:xfrm>
          <a:prstGeom prst="rect">
            <a:avLst/>
          </a:prstGeom>
        </p:spPr>
      </p:pic>
      <p:pic>
        <p:nvPicPr>
          <p:cNvPr id="6" name="Picture 5">
            <a:extLst>
              <a:ext uri="{FF2B5EF4-FFF2-40B4-BE49-F238E27FC236}">
                <a16:creationId xmlns:a16="http://schemas.microsoft.com/office/drawing/2014/main" id="{DE28A662-1427-AA83-0F06-A978A3A00BF8}"/>
              </a:ext>
            </a:extLst>
          </p:cNvPr>
          <p:cNvPicPr>
            <a:picLocks noChangeAspect="1"/>
          </p:cNvPicPr>
          <p:nvPr/>
        </p:nvPicPr>
        <p:blipFill>
          <a:blip r:embed="rId4"/>
          <a:stretch>
            <a:fillRect/>
          </a:stretch>
        </p:blipFill>
        <p:spPr>
          <a:xfrm>
            <a:off x="1392237" y="5015101"/>
            <a:ext cx="1920111" cy="917575"/>
          </a:xfrm>
          <a:prstGeom prst="rect">
            <a:avLst/>
          </a:prstGeom>
        </p:spPr>
      </p:pic>
    </p:spTree>
    <p:extLst>
      <p:ext uri="{BB962C8B-B14F-4D97-AF65-F5344CB8AC3E}">
        <p14:creationId xmlns:p14="http://schemas.microsoft.com/office/powerpoint/2010/main" val="4327580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90192-3170-139E-2BAA-DC35726BF0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23E5DC-4E09-5269-3A7C-8418965B9DC6}"/>
              </a:ext>
            </a:extLst>
          </p:cNvPr>
          <p:cNvSpPr>
            <a:spLocks noGrp="1"/>
          </p:cNvSpPr>
          <p:nvPr>
            <p:ph type="title"/>
          </p:nvPr>
        </p:nvSpPr>
        <p:spPr>
          <a:xfrm>
            <a:off x="428339" y="285750"/>
            <a:ext cx="8017161" cy="2852928"/>
          </a:xfrm>
        </p:spPr>
        <p:txBody>
          <a:bodyPr wrap="square">
            <a:spAutoFit/>
          </a:bodyPr>
          <a:lstStyle/>
          <a:p>
            <a:pPr>
              <a:defRPr/>
            </a:pPr>
            <a:r>
              <a:rPr lang="en-AU" sz="2800" b="0" dirty="0">
                <a:solidFill>
                  <a:srgbClr val="0070C0"/>
                </a:solidFill>
                <a:latin typeface="+mn-lt"/>
                <a:cs typeface="Tahoma" pitchFamily="34" charset="0"/>
              </a:rPr>
              <a:t>Activity: Hazardous Manual Handling? (MH) </a:t>
            </a:r>
            <a:endParaRPr lang="en-US" sz="2800" b="0" baseline="30000" dirty="0">
              <a:solidFill>
                <a:srgbClr val="0070C0"/>
              </a:solidFill>
              <a:latin typeface="+mn-lt"/>
            </a:endParaRPr>
          </a:p>
        </p:txBody>
      </p:sp>
      <p:sp>
        <p:nvSpPr>
          <p:cNvPr id="5" name="Title 1">
            <a:extLst>
              <a:ext uri="{FF2B5EF4-FFF2-40B4-BE49-F238E27FC236}">
                <a16:creationId xmlns:a16="http://schemas.microsoft.com/office/drawing/2014/main" id="{9B4CF750-58B8-1CF2-CA21-2CB9E2127F27}"/>
              </a:ext>
            </a:extLst>
          </p:cNvPr>
          <p:cNvSpPr>
            <a:spLocks noGrp="1"/>
          </p:cNvSpPr>
          <p:nvPr>
            <p:ph idx="1"/>
          </p:nvPr>
        </p:nvSpPr>
        <p:spPr>
          <a:xfrm>
            <a:off x="381000" y="972948"/>
            <a:ext cx="11480800" cy="5111750"/>
          </a:xfrm>
        </p:spPr>
        <p:txBody>
          <a:bodyPr>
            <a:normAutofit fontScale="90000" lnSpcReduction="20000"/>
          </a:bodyPr>
          <a:lstStyle/>
          <a:p>
            <a:pPr marL="0" indent="0">
              <a:buNone/>
              <a:defRPr/>
            </a:pPr>
            <a:endParaRPr lang="en-AU" sz="3000" dirty="0">
              <a:solidFill>
                <a:schemeClr val="tx1"/>
              </a:solidFill>
              <a:cs typeface="Tahoma" pitchFamily="34" charset="0"/>
            </a:endParaRPr>
          </a:p>
          <a:p>
            <a:pPr marL="0" indent="0">
              <a:buNone/>
              <a:defRPr/>
            </a:pPr>
            <a:r>
              <a:rPr lang="en-AU" sz="2500" dirty="0">
                <a:solidFill>
                  <a:schemeClr val="tx2"/>
                </a:solidFill>
                <a:cs typeface="Tahoma" pitchFamily="34" charset="0"/>
              </a:rPr>
              <a:t>Hazardous manual handling is one of the most common </a:t>
            </a:r>
          </a:p>
          <a:p>
            <a:pPr marL="0" indent="0">
              <a:buNone/>
              <a:defRPr/>
            </a:pPr>
            <a:r>
              <a:rPr lang="en-AU" sz="2500" dirty="0">
                <a:solidFill>
                  <a:schemeClr val="tx2"/>
                </a:solidFill>
                <a:cs typeface="Tahoma" pitchFamily="34" charset="0"/>
              </a:rPr>
              <a:t>causes of musculoskeletal disorders, or MSDs in every industry.</a:t>
            </a:r>
            <a:br>
              <a:rPr lang="en-AU" sz="3000" dirty="0">
                <a:solidFill>
                  <a:schemeClr val="tx2"/>
                </a:solidFill>
                <a:cs typeface="Tahoma" pitchFamily="34" charset="0"/>
              </a:rPr>
            </a:br>
            <a:endParaRPr lang="en-AU" sz="3000" dirty="0">
              <a:solidFill>
                <a:schemeClr val="tx1"/>
              </a:solidFill>
              <a:cs typeface="Tahoma" pitchFamily="34" charset="0"/>
            </a:endParaRPr>
          </a:p>
          <a:p>
            <a:pPr marL="0" indent="0">
              <a:buNone/>
              <a:defRPr/>
            </a:pPr>
            <a:br>
              <a:rPr lang="en-US" sz="3100" b="1" baseline="30000" dirty="0">
                <a:solidFill>
                  <a:schemeClr val="accent6"/>
                </a:solidFill>
              </a:rPr>
            </a:br>
            <a:r>
              <a:rPr lang="en-US" sz="2500" b="1" baseline="30000" dirty="0">
                <a:solidFill>
                  <a:schemeClr val="accent6"/>
                </a:solidFill>
              </a:rPr>
              <a:t>Click the link -     </a:t>
            </a:r>
            <a:r>
              <a:rPr lang="en-US" sz="2500" b="1" baseline="30000" dirty="0">
                <a:solidFill>
                  <a:schemeClr val="accent6"/>
                </a:solidFill>
                <a:hlinkClick r:id="rId2">
                  <a:extLst>
                    <a:ext uri="{A12FA001-AC4F-418D-AE19-62706E023703}">
                      <ahyp:hlinkClr xmlns:ahyp="http://schemas.microsoft.com/office/drawing/2018/hyperlinkcolor" val="tx"/>
                    </a:ext>
                  </a:extLst>
                </a:hlinkClick>
              </a:rPr>
              <a:t>Using Manual Handling Resources</a:t>
            </a:r>
            <a:r>
              <a:rPr lang="en-US" sz="2500" b="1" baseline="30000" dirty="0">
                <a:solidFill>
                  <a:schemeClr val="accent6"/>
                </a:solidFill>
              </a:rPr>
              <a:t> </a:t>
            </a:r>
            <a:r>
              <a:rPr lang="en-US" sz="2500" baseline="30000" dirty="0">
                <a:solidFill>
                  <a:srgbClr val="182C6B"/>
                </a:solidFill>
              </a:rPr>
              <a:t>(viewing time 2.24min)</a:t>
            </a:r>
          </a:p>
          <a:p>
            <a:pPr marL="0" indent="0">
              <a:buNone/>
              <a:defRPr/>
            </a:pPr>
            <a:endParaRPr lang="en-AU" sz="2100" dirty="0">
              <a:solidFill>
                <a:schemeClr val="tx2"/>
              </a:solidFill>
            </a:endParaRPr>
          </a:p>
          <a:p>
            <a:pPr marL="0" indent="0">
              <a:buNone/>
              <a:defRPr/>
            </a:pPr>
            <a:r>
              <a:rPr lang="en-AU" sz="2100" dirty="0">
                <a:solidFill>
                  <a:schemeClr val="tx2"/>
                </a:solidFill>
              </a:rPr>
              <a:t>T</a:t>
            </a:r>
            <a:r>
              <a:rPr lang="en-AU" sz="2100" b="0" i="0" dirty="0">
                <a:solidFill>
                  <a:schemeClr val="tx2"/>
                </a:solidFill>
                <a:effectLst/>
              </a:rPr>
              <a:t>his video will provide you with information about WorkSafe’s hazardous manual handling educational tools, resources and guidance materials</a:t>
            </a:r>
            <a:r>
              <a:rPr lang="en-AU" sz="2100" dirty="0">
                <a:solidFill>
                  <a:schemeClr val="tx2"/>
                </a:solidFill>
              </a:rPr>
              <a:t>.  </a:t>
            </a:r>
          </a:p>
          <a:p>
            <a:pPr marL="0" indent="0">
              <a:buNone/>
              <a:defRPr/>
            </a:pPr>
            <a:endParaRPr lang="en-AU" sz="2100" dirty="0">
              <a:solidFill>
                <a:schemeClr val="tx2"/>
              </a:solidFill>
            </a:endParaRPr>
          </a:p>
          <a:p>
            <a:pPr marL="0" indent="0">
              <a:buNone/>
              <a:defRPr/>
            </a:pPr>
            <a:r>
              <a:rPr lang="en-AU" sz="2100" dirty="0">
                <a:solidFill>
                  <a:schemeClr val="tx2"/>
                </a:solidFill>
              </a:rPr>
              <a:t>Review further four (4) videos “Is the work safe? Do I feel safe?”</a:t>
            </a:r>
          </a:p>
          <a:p>
            <a:pPr marL="0" indent="0">
              <a:buNone/>
              <a:defRPr/>
            </a:pPr>
            <a:endParaRPr lang="en-AU" sz="2100" b="0" i="0" baseline="30000" dirty="0">
              <a:solidFill>
                <a:schemeClr val="tx2"/>
              </a:solidFill>
              <a:effectLst/>
            </a:endParaRPr>
          </a:p>
          <a:p>
            <a:pPr marL="0" indent="0">
              <a:buNone/>
              <a:defRPr/>
            </a:pPr>
            <a:endParaRPr lang="en-US" sz="2100" b="0" i="0" baseline="30000" dirty="0">
              <a:solidFill>
                <a:schemeClr val="tx2"/>
              </a:solidFill>
              <a:effectLst/>
            </a:endParaRPr>
          </a:p>
          <a:p>
            <a:pPr marL="0" indent="0">
              <a:buNone/>
              <a:defRPr/>
            </a:pPr>
            <a:endParaRPr lang="en-US" sz="2100" baseline="30000" dirty="0">
              <a:solidFill>
                <a:schemeClr val="tx2"/>
              </a:solidFill>
            </a:endParaRPr>
          </a:p>
          <a:p>
            <a:pPr marL="0" indent="0">
              <a:buNone/>
              <a:defRPr/>
            </a:pPr>
            <a:br>
              <a:rPr lang="en-US" sz="3000" baseline="30000" dirty="0">
                <a:solidFill>
                  <a:srgbClr val="182C6B"/>
                </a:solidFill>
              </a:rPr>
            </a:br>
            <a:endParaRPr lang="en-US" sz="2500" b="1" baseline="30000" dirty="0">
              <a:solidFill>
                <a:schemeClr val="accent6"/>
              </a:solidFill>
            </a:endParaRPr>
          </a:p>
        </p:txBody>
      </p:sp>
      <p:pic>
        <p:nvPicPr>
          <p:cNvPr id="6" name="Picture 5">
            <a:extLst>
              <a:ext uri="{FF2B5EF4-FFF2-40B4-BE49-F238E27FC236}">
                <a16:creationId xmlns:a16="http://schemas.microsoft.com/office/drawing/2014/main" id="{70E01A43-D21C-FABE-C45F-C1C339270D76}"/>
              </a:ext>
            </a:extLst>
          </p:cNvPr>
          <p:cNvPicPr>
            <a:picLocks noChangeAspect="1"/>
          </p:cNvPicPr>
          <p:nvPr/>
        </p:nvPicPr>
        <p:blipFill>
          <a:blip r:embed="rId3"/>
          <a:srcRect l="14901" t="15075" r="19678" b="7021"/>
          <a:stretch/>
        </p:blipFill>
        <p:spPr>
          <a:xfrm>
            <a:off x="8877299" y="4365631"/>
            <a:ext cx="2175161" cy="1456526"/>
          </a:xfrm>
          <a:prstGeom prst="rect">
            <a:avLst/>
          </a:prstGeom>
        </p:spPr>
      </p:pic>
      <p:pic>
        <p:nvPicPr>
          <p:cNvPr id="7" name="Picture 6">
            <a:extLst>
              <a:ext uri="{FF2B5EF4-FFF2-40B4-BE49-F238E27FC236}">
                <a16:creationId xmlns:a16="http://schemas.microsoft.com/office/drawing/2014/main" id="{59918D73-A0D6-E175-6A23-AFA3BBFC4F7B}"/>
              </a:ext>
            </a:extLst>
          </p:cNvPr>
          <p:cNvPicPr>
            <a:picLocks noChangeAspect="1"/>
          </p:cNvPicPr>
          <p:nvPr/>
        </p:nvPicPr>
        <p:blipFill>
          <a:blip r:embed="rId4"/>
          <a:stretch>
            <a:fillRect/>
          </a:stretch>
        </p:blipFill>
        <p:spPr>
          <a:xfrm>
            <a:off x="1320799" y="5393946"/>
            <a:ext cx="1445463" cy="690752"/>
          </a:xfrm>
          <a:prstGeom prst="rect">
            <a:avLst/>
          </a:prstGeom>
        </p:spPr>
      </p:pic>
    </p:spTree>
    <p:extLst>
      <p:ext uri="{BB962C8B-B14F-4D97-AF65-F5344CB8AC3E}">
        <p14:creationId xmlns:p14="http://schemas.microsoft.com/office/powerpoint/2010/main" val="31636305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5">
            <a:extLst>
              <a:ext uri="{FF2B5EF4-FFF2-40B4-BE49-F238E27FC236}">
                <a16:creationId xmlns:a16="http://schemas.microsoft.com/office/drawing/2014/main" id="{898DE0A0-B926-B771-A37C-BB4A1ACB4197}"/>
              </a:ext>
            </a:extLst>
          </p:cNvPr>
          <p:cNvSpPr>
            <a:spLocks noGrp="1"/>
          </p:cNvSpPr>
          <p:nvPr>
            <p:ph type="title"/>
          </p:nvPr>
        </p:nvSpPr>
        <p:spPr>
          <a:xfrm>
            <a:off x="158750" y="549275"/>
            <a:ext cx="7620000" cy="609600"/>
          </a:xfrm>
        </p:spPr>
        <p:txBody>
          <a:bodyPr/>
          <a:lstStyle/>
          <a:p>
            <a:pPr algn="ctr">
              <a:defRPr/>
            </a:pPr>
            <a:r>
              <a:rPr lang="en-US" altLang="en-US" b="0" dirty="0">
                <a:solidFill>
                  <a:srgbClr val="0070C0"/>
                </a:solidFill>
                <a:latin typeface="+mn-lt"/>
                <a:cs typeface="Amplitude-Ultra"/>
              </a:rPr>
              <a:t>Activity: Identify the risks in this picture</a:t>
            </a:r>
          </a:p>
        </p:txBody>
      </p:sp>
      <p:pic>
        <p:nvPicPr>
          <p:cNvPr id="56323" name="Content Placeholder 4">
            <a:extLst>
              <a:ext uri="{FF2B5EF4-FFF2-40B4-BE49-F238E27FC236}">
                <a16:creationId xmlns:a16="http://schemas.microsoft.com/office/drawing/2014/main" id="{931D771F-669B-6CDB-2AED-53784331A486}"/>
              </a:ext>
            </a:extLst>
          </p:cNvPr>
          <p:cNvPicPr>
            <a:picLocks noGrp="1" noChangeArrowheads="1"/>
          </p:cNvPicPr>
          <p:nvPr>
            <p:ph sz="half" idx="1"/>
          </p:nvPr>
        </p:nvPicPr>
        <p:blipFill>
          <a:blip r:embed="rId2">
            <a:extLst>
              <a:ext uri="{28A0092B-C50C-407E-A947-70E740481C1C}">
                <a14:useLocalDpi xmlns:a14="http://schemas.microsoft.com/office/drawing/2010/main" val="0"/>
              </a:ext>
            </a:extLst>
          </a:blip>
          <a:srcRect l="3381" r="8340" b="4874"/>
          <a:stretch>
            <a:fillRect/>
          </a:stretch>
        </p:blipFill>
        <p:spPr>
          <a:xfrm>
            <a:off x="1774826" y="2420938"/>
            <a:ext cx="3889375" cy="3960812"/>
          </a:xfrm>
        </p:spPr>
      </p:pic>
      <p:sp>
        <p:nvSpPr>
          <p:cNvPr id="56324" name="Content Placeholder 6">
            <a:extLst>
              <a:ext uri="{FF2B5EF4-FFF2-40B4-BE49-F238E27FC236}">
                <a16:creationId xmlns:a16="http://schemas.microsoft.com/office/drawing/2014/main" id="{9C5B1450-C5C8-0565-E7F2-1ECAC86D9F6D}"/>
              </a:ext>
            </a:extLst>
          </p:cNvPr>
          <p:cNvSpPr>
            <a:spLocks noGrp="1" noChangeArrowheads="1"/>
          </p:cNvSpPr>
          <p:nvPr>
            <p:ph sz="half" idx="2"/>
          </p:nvPr>
        </p:nvSpPr>
        <p:spPr>
          <a:xfrm>
            <a:off x="6167438" y="2781300"/>
            <a:ext cx="4038600" cy="3557588"/>
          </a:xfrm>
        </p:spPr>
        <p:txBody>
          <a:bodyPr/>
          <a:lstStyle/>
          <a:p>
            <a:pPr marL="0" indent="0"/>
            <a:r>
              <a:rPr lang="en-US" altLang="en-US"/>
              <a:t>1  ______________</a:t>
            </a:r>
          </a:p>
          <a:p>
            <a:pPr marL="0" indent="0"/>
            <a:r>
              <a:rPr lang="en-US" altLang="en-US"/>
              <a:t>2 _______________</a:t>
            </a:r>
          </a:p>
          <a:p>
            <a:pPr marL="0" indent="0"/>
            <a:r>
              <a:rPr lang="en-US" altLang="en-US"/>
              <a:t>3  ______________</a:t>
            </a:r>
          </a:p>
          <a:p>
            <a:pPr marL="0" indent="0"/>
            <a:r>
              <a:rPr lang="en-US" altLang="en-US"/>
              <a:t>4  ______________</a:t>
            </a:r>
          </a:p>
          <a:p>
            <a:pPr marL="0" indent="0"/>
            <a:r>
              <a:rPr lang="en-US" altLang="en-US"/>
              <a:t>5  ______________</a:t>
            </a:r>
          </a:p>
          <a:p>
            <a:pPr marL="0" indent="0"/>
            <a:r>
              <a:rPr lang="en-US" altLang="en-US"/>
              <a:t>6  </a:t>
            </a:r>
            <a:r>
              <a:rPr lang="en-US" altLang="en-US">
                <a:latin typeface="Amplitude Bold" pitchFamily="50" charset="0"/>
              </a:rPr>
              <a:t>______________</a:t>
            </a:r>
          </a:p>
        </p:txBody>
      </p:sp>
      <p:pic>
        <p:nvPicPr>
          <p:cNvPr id="2" name="Picture 1">
            <a:extLst>
              <a:ext uri="{FF2B5EF4-FFF2-40B4-BE49-F238E27FC236}">
                <a16:creationId xmlns:a16="http://schemas.microsoft.com/office/drawing/2014/main" id="{DBAF5C8B-5634-554C-6B66-D298492E6E66}"/>
              </a:ext>
            </a:extLst>
          </p:cNvPr>
          <p:cNvPicPr>
            <a:picLocks noChangeAspect="1"/>
          </p:cNvPicPr>
          <p:nvPr/>
        </p:nvPicPr>
        <p:blipFill>
          <a:blip r:embed="rId3"/>
          <a:stretch>
            <a:fillRect/>
          </a:stretch>
        </p:blipFill>
        <p:spPr>
          <a:xfrm>
            <a:off x="963507" y="1777828"/>
            <a:ext cx="3889585" cy="3962743"/>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2D8600B4-1A20-62CF-036C-DDADACB953E6}"/>
              </a:ext>
            </a:extLst>
          </p:cNvPr>
          <p:cNvSpPr>
            <a:spLocks noGrp="1"/>
          </p:cNvSpPr>
          <p:nvPr>
            <p:ph type="title"/>
          </p:nvPr>
        </p:nvSpPr>
        <p:spPr>
          <a:xfrm>
            <a:off x="1524000" y="476250"/>
            <a:ext cx="7620000" cy="609600"/>
          </a:xfrm>
        </p:spPr>
        <p:txBody>
          <a:bodyPr/>
          <a:lstStyle/>
          <a:p>
            <a:pPr algn="ctr">
              <a:defRPr/>
            </a:pPr>
            <a:r>
              <a:rPr lang="en-US" altLang="en-US" b="0" dirty="0">
                <a:solidFill>
                  <a:srgbClr val="0070C0"/>
                </a:solidFill>
                <a:latin typeface="+mn-lt"/>
                <a:cs typeface="Amplitude-Ultra"/>
              </a:rPr>
              <a:t>Activity: How would you modify </a:t>
            </a:r>
            <a:br>
              <a:rPr lang="en-US" altLang="en-US" b="0" dirty="0">
                <a:solidFill>
                  <a:srgbClr val="0070C0"/>
                </a:solidFill>
                <a:latin typeface="+mn-lt"/>
                <a:cs typeface="Amplitude-Ultra"/>
              </a:rPr>
            </a:br>
            <a:r>
              <a:rPr lang="en-US" altLang="en-US" b="0" dirty="0">
                <a:solidFill>
                  <a:srgbClr val="0070C0"/>
                </a:solidFill>
                <a:latin typeface="+mn-lt"/>
                <a:cs typeface="Amplitude-Ultra"/>
              </a:rPr>
              <a:t>this carers' work practices?</a:t>
            </a:r>
          </a:p>
        </p:txBody>
      </p:sp>
      <p:sp>
        <p:nvSpPr>
          <p:cNvPr id="57347" name="Content Placeholder 3">
            <a:extLst>
              <a:ext uri="{FF2B5EF4-FFF2-40B4-BE49-F238E27FC236}">
                <a16:creationId xmlns:a16="http://schemas.microsoft.com/office/drawing/2014/main" id="{A717C021-DA6B-66C5-1E44-14C753DEB8E9}"/>
              </a:ext>
            </a:extLst>
          </p:cNvPr>
          <p:cNvSpPr>
            <a:spLocks noGrp="1" noChangeArrowheads="1"/>
          </p:cNvSpPr>
          <p:nvPr>
            <p:ph sz="half" idx="2"/>
          </p:nvPr>
        </p:nvSpPr>
        <p:spPr>
          <a:xfrm>
            <a:off x="6311900" y="3357564"/>
            <a:ext cx="4038600" cy="2981325"/>
          </a:xfrm>
        </p:spPr>
        <p:txBody>
          <a:bodyPr/>
          <a:lstStyle/>
          <a:p>
            <a:pPr marL="0" indent="0"/>
            <a:r>
              <a:rPr lang="en-US" altLang="en-US"/>
              <a:t>1 ________________</a:t>
            </a:r>
          </a:p>
          <a:p>
            <a:pPr marL="0" indent="0"/>
            <a:r>
              <a:rPr lang="en-US" altLang="en-US"/>
              <a:t>2 ________________</a:t>
            </a:r>
          </a:p>
          <a:p>
            <a:pPr marL="0" indent="0"/>
            <a:r>
              <a:rPr lang="en-US" altLang="en-US"/>
              <a:t>3 ________________</a:t>
            </a:r>
          </a:p>
          <a:p>
            <a:pPr marL="0" indent="0"/>
            <a:r>
              <a:rPr lang="en-US" altLang="en-US"/>
              <a:t>4</a:t>
            </a:r>
            <a:r>
              <a:rPr lang="en-US" altLang="en-US">
                <a:latin typeface="Amplitude Bold" pitchFamily="50" charset="0"/>
              </a:rPr>
              <a:t> ____________</a:t>
            </a:r>
          </a:p>
        </p:txBody>
      </p:sp>
      <p:pic>
        <p:nvPicPr>
          <p:cNvPr id="57348" name="Content Placeholder 4">
            <a:extLst>
              <a:ext uri="{FF2B5EF4-FFF2-40B4-BE49-F238E27FC236}">
                <a16:creationId xmlns:a16="http://schemas.microsoft.com/office/drawing/2014/main" id="{0AA0F476-3457-CE60-74CA-382871C86936}"/>
              </a:ext>
            </a:extLst>
          </p:cNvPr>
          <p:cNvPicPr>
            <a:picLocks noGrp="1" noChangeArrowheads="1"/>
          </p:cNvPicPr>
          <p:nvPr>
            <p:ph sz="half" idx="1"/>
          </p:nvPr>
        </p:nvPicPr>
        <p:blipFill>
          <a:blip r:embed="rId2">
            <a:extLst>
              <a:ext uri="{28A0092B-C50C-407E-A947-70E740481C1C}">
                <a14:useLocalDpi xmlns:a14="http://schemas.microsoft.com/office/drawing/2010/main" val="0"/>
              </a:ext>
            </a:extLst>
          </a:blip>
          <a:srcRect l="3381" r="8340" b="4874"/>
          <a:stretch>
            <a:fillRect/>
          </a:stretch>
        </p:blipFill>
        <p:spPr>
          <a:xfrm>
            <a:off x="1847850" y="2565401"/>
            <a:ext cx="4248150" cy="3959225"/>
          </a:xfrm>
        </p:spPr>
      </p:pic>
      <p:pic>
        <p:nvPicPr>
          <p:cNvPr id="2" name="Picture 1">
            <a:extLst>
              <a:ext uri="{FF2B5EF4-FFF2-40B4-BE49-F238E27FC236}">
                <a16:creationId xmlns:a16="http://schemas.microsoft.com/office/drawing/2014/main" id="{3D8A05E5-43C3-1BBD-5E52-E32A6C8BF1E1}"/>
              </a:ext>
            </a:extLst>
          </p:cNvPr>
          <p:cNvPicPr>
            <a:picLocks noChangeAspect="1"/>
          </p:cNvPicPr>
          <p:nvPr/>
        </p:nvPicPr>
        <p:blipFill>
          <a:blip r:embed="rId3"/>
          <a:stretch>
            <a:fillRect/>
          </a:stretch>
        </p:blipFill>
        <p:spPr>
          <a:xfrm>
            <a:off x="1115907" y="2414074"/>
            <a:ext cx="3889585" cy="3962743"/>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BA201008-5C13-43B0-A564-64974560CBE5}"/>
              </a:ext>
            </a:extLst>
          </p:cNvPr>
          <p:cNvSpPr>
            <a:spLocks noGrp="1" noChangeArrowheads="1"/>
          </p:cNvSpPr>
          <p:nvPr>
            <p:ph type="title"/>
          </p:nvPr>
        </p:nvSpPr>
        <p:spPr>
          <a:xfrm>
            <a:off x="1754188" y="404813"/>
            <a:ext cx="8229600" cy="1143000"/>
          </a:xfrm>
        </p:spPr>
        <p:txBody>
          <a:bodyPr/>
          <a:lstStyle/>
          <a:p>
            <a:pPr algn="ctr" eaLnBrk="1" hangingPunct="1">
              <a:defRPr/>
            </a:pPr>
            <a:r>
              <a:rPr lang="en-AU" sz="3600" b="0" dirty="0">
                <a:solidFill>
                  <a:srgbClr val="0070C0"/>
                </a:solidFill>
                <a:latin typeface="+mn-lt"/>
              </a:rPr>
              <a:t>Intervertebral Disc </a:t>
            </a:r>
            <a:br>
              <a:rPr lang="en-AU" sz="3600" b="0" dirty="0">
                <a:solidFill>
                  <a:srgbClr val="0070C0"/>
                </a:solidFill>
                <a:latin typeface="+mn-lt"/>
              </a:rPr>
            </a:br>
            <a:r>
              <a:rPr lang="en-AU" sz="3600" b="0" dirty="0">
                <a:solidFill>
                  <a:srgbClr val="0070C0"/>
                </a:solidFill>
                <a:latin typeface="+mn-lt"/>
              </a:rPr>
              <a:t>Under Pressure</a:t>
            </a:r>
            <a:endParaRPr lang="en-US" sz="3600" b="0" dirty="0">
              <a:solidFill>
                <a:srgbClr val="0070C0"/>
              </a:solidFill>
              <a:latin typeface="+mn-lt"/>
            </a:endParaRPr>
          </a:p>
        </p:txBody>
      </p:sp>
      <p:sp>
        <p:nvSpPr>
          <p:cNvPr id="58371" name="Rectangle 4">
            <a:extLst>
              <a:ext uri="{FF2B5EF4-FFF2-40B4-BE49-F238E27FC236}">
                <a16:creationId xmlns:a16="http://schemas.microsoft.com/office/drawing/2014/main" id="{D990AA0C-EEC3-4479-FEDB-7165B06017BF}"/>
              </a:ext>
            </a:extLst>
          </p:cNvPr>
          <p:cNvSpPr>
            <a:spLocks noGrp="1" noChangeArrowheads="1"/>
          </p:cNvSpPr>
          <p:nvPr>
            <p:ph type="body" idx="1"/>
          </p:nvPr>
        </p:nvSpPr>
        <p:spPr>
          <a:xfrm>
            <a:off x="1981200" y="1628775"/>
            <a:ext cx="8229600" cy="4248150"/>
          </a:xfrm>
        </p:spPr>
        <p:txBody>
          <a:bodyPr/>
          <a:lstStyle/>
          <a:p>
            <a:pPr marL="647700" indent="-647700">
              <a:buClr>
                <a:schemeClr val="tx1"/>
              </a:buClr>
            </a:pPr>
            <a:r>
              <a:rPr lang="en-AU" altLang="en-US"/>
              <a:t>                    </a:t>
            </a:r>
            <a:endParaRPr lang="en-US" altLang="en-US"/>
          </a:p>
        </p:txBody>
      </p:sp>
      <p:pic>
        <p:nvPicPr>
          <p:cNvPr id="58372" name="Picture 6" descr="ruptured disc">
            <a:extLst>
              <a:ext uri="{FF2B5EF4-FFF2-40B4-BE49-F238E27FC236}">
                <a16:creationId xmlns:a16="http://schemas.microsoft.com/office/drawing/2014/main" id="{C6337E8B-E6A7-A75A-A198-292C9396E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2565401"/>
            <a:ext cx="78486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26E23C87-C7D3-29C8-8449-2C327773DB34}"/>
              </a:ext>
            </a:extLst>
          </p:cNvPr>
          <p:cNvSpPr>
            <a:spLocks noGrp="1" noChangeArrowheads="1"/>
          </p:cNvSpPr>
          <p:nvPr>
            <p:ph type="title"/>
          </p:nvPr>
        </p:nvSpPr>
        <p:spPr>
          <a:xfrm>
            <a:off x="849313" y="369193"/>
            <a:ext cx="8229600" cy="1143000"/>
          </a:xfrm>
        </p:spPr>
        <p:txBody>
          <a:bodyPr/>
          <a:lstStyle/>
          <a:p>
            <a:pPr algn="ctr" eaLnBrk="1" hangingPunct="1">
              <a:defRPr/>
            </a:pPr>
            <a:r>
              <a:rPr lang="en-AU" sz="4000" b="0" dirty="0">
                <a:solidFill>
                  <a:srgbClr val="0070C0"/>
                </a:solidFill>
                <a:latin typeface="+mn-lt"/>
              </a:rPr>
              <a:t>Don’t overload </a:t>
            </a:r>
            <a:br>
              <a:rPr lang="en-AU" sz="4000" b="0" dirty="0">
                <a:solidFill>
                  <a:srgbClr val="0070C0"/>
                </a:solidFill>
                <a:latin typeface="+mn-lt"/>
              </a:rPr>
            </a:br>
            <a:r>
              <a:rPr lang="en-AU" sz="4000" b="0" dirty="0">
                <a:solidFill>
                  <a:srgbClr val="0070C0"/>
                </a:solidFill>
                <a:latin typeface="+mn-lt"/>
              </a:rPr>
              <a:t>the spine</a:t>
            </a:r>
            <a:endParaRPr lang="en-US" sz="4000" b="0" dirty="0">
              <a:solidFill>
                <a:srgbClr val="0070C0"/>
              </a:solidFill>
              <a:latin typeface="+mn-lt"/>
            </a:endParaRPr>
          </a:p>
        </p:txBody>
      </p:sp>
      <p:pic>
        <p:nvPicPr>
          <p:cNvPr id="60420" name="Picture 7" descr="discs under pressure">
            <a:extLst>
              <a:ext uri="{FF2B5EF4-FFF2-40B4-BE49-F238E27FC236}">
                <a16:creationId xmlns:a16="http://schemas.microsoft.com/office/drawing/2014/main" id="{5D8A8072-C8B5-0ECA-62F3-055986E8CD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1" y="3357564"/>
            <a:ext cx="8208963"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2BB304C-2E9C-2314-0B85-9B86AF987964}"/>
              </a:ext>
            </a:extLst>
          </p:cNvPr>
          <p:cNvSpPr txBox="1"/>
          <p:nvPr/>
        </p:nvSpPr>
        <p:spPr>
          <a:xfrm>
            <a:off x="8188720" y="1858963"/>
            <a:ext cx="1382714" cy="923330"/>
          </a:xfrm>
          <a:prstGeom prst="rect">
            <a:avLst/>
          </a:prstGeom>
          <a:noFill/>
        </p:spPr>
        <p:txBody>
          <a:bodyPr wrap="square" rtlCol="0">
            <a:spAutoFit/>
          </a:bodyPr>
          <a:lstStyle/>
          <a:p>
            <a:pPr algn="ctr"/>
            <a:r>
              <a:rPr lang="en-AU" dirty="0"/>
              <a:t>Disc when bending to lift</a:t>
            </a:r>
          </a:p>
        </p:txBody>
      </p:sp>
      <p:sp>
        <p:nvSpPr>
          <p:cNvPr id="3" name="AutoShape 2" descr="Work Safe Victoria - Logo">
            <a:extLst>
              <a:ext uri="{FF2B5EF4-FFF2-40B4-BE49-F238E27FC236}">
                <a16:creationId xmlns:a16="http://schemas.microsoft.com/office/drawing/2014/main" id="{43DEB92F-7FA7-B497-E8DE-57D493D905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TextBox 5">
            <a:extLst>
              <a:ext uri="{FF2B5EF4-FFF2-40B4-BE49-F238E27FC236}">
                <a16:creationId xmlns:a16="http://schemas.microsoft.com/office/drawing/2014/main" id="{79C916B9-9AB4-647A-07CD-49DCC7EC2481}"/>
              </a:ext>
            </a:extLst>
          </p:cNvPr>
          <p:cNvSpPr txBox="1"/>
          <p:nvPr/>
        </p:nvSpPr>
        <p:spPr>
          <a:xfrm>
            <a:off x="2763044" y="2109391"/>
            <a:ext cx="1382714" cy="646331"/>
          </a:xfrm>
          <a:prstGeom prst="rect">
            <a:avLst/>
          </a:prstGeom>
          <a:noFill/>
        </p:spPr>
        <p:txBody>
          <a:bodyPr wrap="square" rtlCol="0">
            <a:spAutoFit/>
          </a:bodyPr>
          <a:lstStyle/>
          <a:p>
            <a:pPr algn="ctr"/>
            <a:r>
              <a:rPr lang="en-AU" dirty="0"/>
              <a:t>Normal  disc</a:t>
            </a:r>
          </a:p>
        </p:txBody>
      </p:sp>
      <p:sp>
        <p:nvSpPr>
          <p:cNvPr id="8" name="TextBox 7">
            <a:extLst>
              <a:ext uri="{FF2B5EF4-FFF2-40B4-BE49-F238E27FC236}">
                <a16:creationId xmlns:a16="http://schemas.microsoft.com/office/drawing/2014/main" id="{7ACAD9AC-116A-DE88-425D-8EF65437C979}"/>
              </a:ext>
            </a:extLst>
          </p:cNvPr>
          <p:cNvSpPr txBox="1"/>
          <p:nvPr/>
        </p:nvSpPr>
        <p:spPr>
          <a:xfrm>
            <a:off x="5671343" y="1938625"/>
            <a:ext cx="1382714" cy="923330"/>
          </a:xfrm>
          <a:prstGeom prst="rect">
            <a:avLst/>
          </a:prstGeom>
          <a:noFill/>
        </p:spPr>
        <p:txBody>
          <a:bodyPr wrap="square" rtlCol="0">
            <a:spAutoFit/>
          </a:bodyPr>
          <a:lstStyle/>
          <a:p>
            <a:pPr algn="ctr"/>
            <a:r>
              <a:rPr lang="en-AU" dirty="0"/>
              <a:t>Normal  disc under load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04323040-4EF6-C468-A05C-D9D22384D675}"/>
              </a:ext>
            </a:extLst>
          </p:cNvPr>
          <p:cNvSpPr>
            <a:spLocks noGrp="1" noChangeArrowheads="1"/>
          </p:cNvSpPr>
          <p:nvPr>
            <p:ph type="title"/>
          </p:nvPr>
        </p:nvSpPr>
        <p:spPr>
          <a:xfrm>
            <a:off x="184150" y="665162"/>
            <a:ext cx="7620000" cy="609600"/>
          </a:xfrm>
        </p:spPr>
        <p:txBody>
          <a:bodyPr/>
          <a:lstStyle/>
          <a:p>
            <a:pPr algn="ctr" eaLnBrk="1" hangingPunct="1">
              <a:defRPr/>
            </a:pPr>
            <a:r>
              <a:rPr lang="en-AU" sz="3600" b="0" dirty="0">
                <a:solidFill>
                  <a:srgbClr val="0070C0"/>
                </a:solidFill>
                <a:latin typeface="+mn-lt"/>
              </a:rPr>
              <a:t>Ruptured Disc</a:t>
            </a:r>
            <a:endParaRPr lang="en-US" sz="3600" b="0" dirty="0">
              <a:solidFill>
                <a:srgbClr val="0070C0"/>
              </a:solidFill>
              <a:latin typeface="+mn-lt"/>
            </a:endParaRPr>
          </a:p>
        </p:txBody>
      </p:sp>
      <p:pic>
        <p:nvPicPr>
          <p:cNvPr id="62467" name="Picture 7" descr="discs">
            <a:extLst>
              <a:ext uri="{FF2B5EF4-FFF2-40B4-BE49-F238E27FC236}">
                <a16:creationId xmlns:a16="http://schemas.microsoft.com/office/drawing/2014/main" id="{BDE8D753-7CD5-D472-F4DB-5D257CCDC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976" y="2060576"/>
            <a:ext cx="5065713"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a:extLst>
              <a:ext uri="{FF2B5EF4-FFF2-40B4-BE49-F238E27FC236}">
                <a16:creationId xmlns:a16="http://schemas.microsoft.com/office/drawing/2014/main" id="{8B16D60C-A963-27A6-03BE-621F12E29CB2}"/>
              </a:ext>
            </a:extLst>
          </p:cNvPr>
          <p:cNvSpPr>
            <a:spLocks noGrp="1" noChangeArrowheads="1"/>
          </p:cNvSpPr>
          <p:nvPr>
            <p:ph type="title"/>
          </p:nvPr>
        </p:nvSpPr>
        <p:spPr>
          <a:xfrm>
            <a:off x="204788" y="428626"/>
            <a:ext cx="7620000" cy="609600"/>
          </a:xfrm>
        </p:spPr>
        <p:txBody>
          <a:bodyPr/>
          <a:lstStyle/>
          <a:p>
            <a:pPr algn="ctr" eaLnBrk="1" hangingPunct="1">
              <a:defRPr/>
            </a:pPr>
            <a:r>
              <a:rPr lang="en-AU" sz="4000" b="0" dirty="0">
                <a:solidFill>
                  <a:srgbClr val="0070C0"/>
                </a:solidFill>
                <a:latin typeface="+mn-lt"/>
              </a:rPr>
              <a:t>Safety Zones</a:t>
            </a:r>
            <a:endParaRPr lang="en-US" sz="4000" b="0" dirty="0">
              <a:solidFill>
                <a:srgbClr val="0070C0"/>
              </a:solidFill>
              <a:latin typeface="+mn-lt"/>
            </a:endParaRPr>
          </a:p>
        </p:txBody>
      </p:sp>
      <p:pic>
        <p:nvPicPr>
          <p:cNvPr id="64516" name="Picture 9" descr="http://hippie.nu/~unicorn/tut/img/basics/humananatomy/human-proportion2.jpeg">
            <a:extLst>
              <a:ext uri="{FF2B5EF4-FFF2-40B4-BE49-F238E27FC236}">
                <a16:creationId xmlns:a16="http://schemas.microsoft.com/office/drawing/2014/main" id="{48385C7E-3F8B-F467-9CEB-1EE4DB3AC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08" r="15459"/>
          <a:stretch>
            <a:fillRect/>
          </a:stretch>
        </p:blipFill>
        <p:spPr bwMode="auto">
          <a:xfrm>
            <a:off x="7942264" y="1709738"/>
            <a:ext cx="2879725"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26862C35-F32E-D39D-70CE-781E1418C5C3}"/>
              </a:ext>
            </a:extLst>
          </p:cNvPr>
          <p:cNvCxnSpPr/>
          <p:nvPr/>
        </p:nvCxnSpPr>
        <p:spPr>
          <a:xfrm>
            <a:off x="7824788" y="2492375"/>
            <a:ext cx="0" cy="647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CAEE0E3-25D0-7B9C-A8AE-CFB2768AD4DE}"/>
              </a:ext>
            </a:extLst>
          </p:cNvPr>
          <p:cNvCxnSpPr/>
          <p:nvPr/>
        </p:nvCxnSpPr>
        <p:spPr>
          <a:xfrm flipV="1">
            <a:off x="7824788" y="3429001"/>
            <a:ext cx="0" cy="5762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1896CE4-C427-5BC5-9E09-B203107F3173}"/>
              </a:ext>
            </a:extLst>
          </p:cNvPr>
          <p:cNvCxnSpPr/>
          <p:nvPr/>
        </p:nvCxnSpPr>
        <p:spPr>
          <a:xfrm flipH="1">
            <a:off x="9191626" y="3068638"/>
            <a:ext cx="576263"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64518" name="Rectangle 4">
            <a:extLst>
              <a:ext uri="{FF2B5EF4-FFF2-40B4-BE49-F238E27FC236}">
                <a16:creationId xmlns:a16="http://schemas.microsoft.com/office/drawing/2014/main" id="{D64612B8-9453-7460-9CD0-39DFD408800C}"/>
              </a:ext>
            </a:extLst>
          </p:cNvPr>
          <p:cNvGraphicFramePr/>
          <p:nvPr/>
        </p:nvGraphicFramePr>
        <p:xfrm>
          <a:off x="1931989" y="1412876"/>
          <a:ext cx="4968875" cy="4608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F63AE-01BB-BB67-400E-EFD125574C8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444A3D-1966-3115-BA80-1942B40D836A}"/>
              </a:ext>
            </a:extLst>
          </p:cNvPr>
          <p:cNvSpPr>
            <a:spLocks noGrp="1"/>
          </p:cNvSpPr>
          <p:nvPr>
            <p:ph type="title"/>
          </p:nvPr>
        </p:nvSpPr>
        <p:spPr/>
        <p:txBody>
          <a:bodyPr/>
          <a:lstStyle/>
          <a:p>
            <a:r>
              <a:rPr lang="en-US" i="1" dirty="0"/>
              <a:t>Model WHS Laws Overview</a:t>
            </a:r>
          </a:p>
        </p:txBody>
      </p:sp>
      <p:sp>
        <p:nvSpPr>
          <p:cNvPr id="3" name="TextBox 2">
            <a:extLst>
              <a:ext uri="{FF2B5EF4-FFF2-40B4-BE49-F238E27FC236}">
                <a16:creationId xmlns:a16="http://schemas.microsoft.com/office/drawing/2014/main" id="{65756928-8366-C961-337A-B28D303B35BC}"/>
              </a:ext>
            </a:extLst>
          </p:cNvPr>
          <p:cNvSpPr txBox="1"/>
          <p:nvPr/>
        </p:nvSpPr>
        <p:spPr>
          <a:xfrm>
            <a:off x="852616" y="1645671"/>
            <a:ext cx="9823622" cy="4524315"/>
          </a:xfrm>
          <a:prstGeom prst="rect">
            <a:avLst/>
          </a:prstGeom>
          <a:noFill/>
        </p:spPr>
        <p:txBody>
          <a:bodyPr wrap="square">
            <a:spAutoFit/>
          </a:bodyPr>
          <a:lstStyle/>
          <a:p>
            <a:r>
              <a:rPr lang="en-AU" sz="2400" b="0" i="0" dirty="0">
                <a:solidFill>
                  <a:srgbClr val="242424"/>
                </a:solidFill>
                <a:effectLst/>
                <a:latin typeface="Montserrat" panose="00000500000000000000" pitchFamily="2" charset="0"/>
              </a:rPr>
              <a:t>The Commonwealth, Australian Capital Territory, New South Wales, Northern Territory and Queensland implemented the </a:t>
            </a:r>
            <a:r>
              <a:rPr lang="en-AU" sz="2400" b="0" i="1" u="none" strike="noStrike" dirty="0">
                <a:solidFill>
                  <a:srgbClr val="242424"/>
                </a:solidFill>
                <a:effectLst/>
                <a:latin typeface="Montserrat" panose="00000500000000000000" pitchFamily="2" charset="0"/>
                <a:hlinkClick r:id="rId2"/>
              </a:rPr>
              <a:t>model WHS laws</a:t>
            </a:r>
            <a:r>
              <a:rPr lang="en-AU" sz="2400" b="0" i="0" dirty="0">
                <a:solidFill>
                  <a:srgbClr val="242424"/>
                </a:solidFill>
                <a:effectLst/>
                <a:latin typeface="Montserrat" panose="00000500000000000000" pitchFamily="2" charset="0"/>
              </a:rPr>
              <a:t> in their jurisdiction on 1 January 2012.</a:t>
            </a:r>
          </a:p>
          <a:p>
            <a:endParaRPr lang="en-AU" sz="2400" dirty="0">
              <a:solidFill>
                <a:srgbClr val="242424"/>
              </a:solidFill>
              <a:latin typeface="Montserrat" panose="00000500000000000000" pitchFamily="2" charset="0"/>
            </a:endParaRPr>
          </a:p>
          <a:p>
            <a:r>
              <a:rPr lang="en-AU" sz="2400" b="0" i="0" dirty="0">
                <a:solidFill>
                  <a:srgbClr val="242424"/>
                </a:solidFill>
                <a:effectLst/>
                <a:latin typeface="Montserrat" panose="00000500000000000000" pitchFamily="2" charset="0"/>
              </a:rPr>
              <a:t>South Australia and Tasmania implemented the </a:t>
            </a:r>
            <a:r>
              <a:rPr lang="en-AU" sz="2400" b="0" i="1" u="none" strike="noStrike" dirty="0">
                <a:solidFill>
                  <a:srgbClr val="242424"/>
                </a:solidFill>
                <a:effectLst/>
                <a:latin typeface="Montserrat" panose="00000500000000000000" pitchFamily="2" charset="0"/>
                <a:hlinkClick r:id="rId2"/>
              </a:rPr>
              <a:t>model WHS laws</a:t>
            </a:r>
            <a:r>
              <a:rPr lang="en-AU" sz="2400" b="0" i="0" dirty="0">
                <a:solidFill>
                  <a:srgbClr val="242424"/>
                </a:solidFill>
                <a:effectLst/>
                <a:latin typeface="Montserrat" panose="00000500000000000000" pitchFamily="2" charset="0"/>
              </a:rPr>
              <a:t> on 1 January 2013. </a:t>
            </a:r>
          </a:p>
          <a:p>
            <a:endParaRPr lang="en-AU" sz="2400" dirty="0">
              <a:solidFill>
                <a:srgbClr val="242424"/>
              </a:solidFill>
              <a:latin typeface="Montserrat" panose="00000500000000000000" pitchFamily="2" charset="0"/>
            </a:endParaRPr>
          </a:p>
          <a:p>
            <a:r>
              <a:rPr lang="en-AU" sz="2400" b="0" i="0" dirty="0">
                <a:solidFill>
                  <a:srgbClr val="242424"/>
                </a:solidFill>
                <a:effectLst/>
                <a:latin typeface="Montserrat" panose="00000500000000000000" pitchFamily="2" charset="0"/>
              </a:rPr>
              <a:t>On 10 November 2020, Western Australia passed a version of the model laws, which became operational on 31 March 2022. </a:t>
            </a:r>
          </a:p>
          <a:p>
            <a:endParaRPr lang="en-AU" sz="2400" dirty="0">
              <a:solidFill>
                <a:srgbClr val="242424"/>
              </a:solidFill>
              <a:latin typeface="Montserrat" panose="00000500000000000000" pitchFamily="2" charset="0"/>
            </a:endParaRPr>
          </a:p>
          <a:p>
            <a:r>
              <a:rPr lang="en-AU" sz="2400" b="1" i="0" dirty="0">
                <a:solidFill>
                  <a:srgbClr val="0070C0"/>
                </a:solidFill>
                <a:effectLst/>
                <a:latin typeface="Montserrat" panose="00000500000000000000" pitchFamily="2" charset="0"/>
              </a:rPr>
              <a:t>Victoria is the only jurisdiction who has not implemented the model WHS laws.</a:t>
            </a:r>
            <a:endParaRPr lang="en-AU" sz="2400" b="1" dirty="0">
              <a:solidFill>
                <a:srgbClr val="0070C0"/>
              </a:solidFill>
            </a:endParaRPr>
          </a:p>
        </p:txBody>
      </p:sp>
    </p:spTree>
    <p:extLst>
      <p:ext uri="{BB962C8B-B14F-4D97-AF65-F5344CB8AC3E}">
        <p14:creationId xmlns:p14="http://schemas.microsoft.com/office/powerpoint/2010/main" val="2019559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91CFFC8E-CF56-C678-FA4F-AFA46E8CBD95}"/>
              </a:ext>
            </a:extLst>
          </p:cNvPr>
          <p:cNvSpPr>
            <a:spLocks noGrp="1" noChangeArrowheads="1"/>
          </p:cNvSpPr>
          <p:nvPr>
            <p:ph type="title"/>
          </p:nvPr>
        </p:nvSpPr>
        <p:spPr>
          <a:xfrm>
            <a:off x="1992313" y="188913"/>
            <a:ext cx="8229600" cy="633412"/>
          </a:xfrm>
        </p:spPr>
        <p:txBody>
          <a:bodyPr/>
          <a:lstStyle/>
          <a:p>
            <a:pPr algn="ctr" eaLnBrk="1" hangingPunct="1">
              <a:defRPr/>
            </a:pPr>
            <a:r>
              <a:rPr lang="en-AU" sz="4000" b="0" dirty="0">
                <a:solidFill>
                  <a:srgbClr val="0070C0"/>
                </a:solidFill>
                <a:latin typeface="+mn-lt"/>
              </a:rPr>
              <a:t>Safety Zones</a:t>
            </a:r>
            <a:endParaRPr lang="en-US" sz="4000" b="0" dirty="0">
              <a:solidFill>
                <a:srgbClr val="0070C0"/>
              </a:solidFill>
              <a:latin typeface="+mn-lt"/>
            </a:endParaRPr>
          </a:p>
        </p:txBody>
      </p:sp>
      <p:sp>
        <p:nvSpPr>
          <p:cNvPr id="66563" name="Rectangle 4">
            <a:extLst>
              <a:ext uri="{FF2B5EF4-FFF2-40B4-BE49-F238E27FC236}">
                <a16:creationId xmlns:a16="http://schemas.microsoft.com/office/drawing/2014/main" id="{DD3F3144-6E5A-AD83-4447-DCAA2571DAFE}"/>
              </a:ext>
            </a:extLst>
          </p:cNvPr>
          <p:cNvSpPr>
            <a:spLocks noGrp="1" noChangeArrowheads="1"/>
          </p:cNvSpPr>
          <p:nvPr>
            <p:ph type="body" idx="1"/>
          </p:nvPr>
        </p:nvSpPr>
        <p:spPr>
          <a:xfrm>
            <a:off x="631823" y="882651"/>
            <a:ext cx="4960939" cy="5832475"/>
          </a:xfrm>
        </p:spPr>
        <p:txBody>
          <a:bodyPr/>
          <a:lstStyle/>
          <a:p>
            <a:pPr marL="457200" indent="-457200">
              <a:buClr>
                <a:schemeClr val="tx1"/>
              </a:buClr>
              <a:buFontTx/>
              <a:buChar char="•"/>
            </a:pPr>
            <a:r>
              <a:rPr lang="en-AU" altLang="en-US" sz="2400" dirty="0">
                <a:solidFill>
                  <a:schemeClr val="tx1"/>
                </a:solidFill>
              </a:rPr>
              <a:t>Bending your knees</a:t>
            </a:r>
          </a:p>
          <a:p>
            <a:pPr marL="457200" indent="-457200">
              <a:buClr>
                <a:schemeClr val="tx1"/>
              </a:buClr>
              <a:buFontTx/>
              <a:buChar char="•"/>
            </a:pPr>
            <a:r>
              <a:rPr lang="en-AU" altLang="en-US" sz="2400" dirty="0">
                <a:solidFill>
                  <a:schemeClr val="tx1"/>
                </a:solidFill>
              </a:rPr>
              <a:t> kneeling down </a:t>
            </a:r>
          </a:p>
          <a:p>
            <a:pPr marL="457200" indent="-457200">
              <a:buClr>
                <a:schemeClr val="tx1"/>
              </a:buClr>
              <a:buFontTx/>
              <a:buChar char="•"/>
            </a:pPr>
            <a:r>
              <a:rPr lang="en-AU" altLang="en-US" sz="2400" dirty="0">
                <a:solidFill>
                  <a:schemeClr val="tx1"/>
                </a:solidFill>
              </a:rPr>
              <a:t>moving close </a:t>
            </a:r>
          </a:p>
          <a:p>
            <a:pPr marL="457200" indent="-457200">
              <a:buClr>
                <a:schemeClr val="tx1"/>
              </a:buClr>
              <a:buFontTx/>
              <a:buChar char="•"/>
            </a:pPr>
            <a:r>
              <a:rPr lang="en-AU" altLang="en-US" sz="2400" dirty="0">
                <a:solidFill>
                  <a:schemeClr val="tx1"/>
                </a:solidFill>
              </a:rPr>
              <a:t>keeping your nose between your toes </a:t>
            </a:r>
          </a:p>
          <a:p>
            <a:pPr marL="457200" indent="-457200">
              <a:buClr>
                <a:schemeClr val="tx1"/>
              </a:buClr>
              <a:buFontTx/>
              <a:buChar char="•"/>
            </a:pPr>
            <a:r>
              <a:rPr lang="en-AU" altLang="en-US" sz="2400" dirty="0">
                <a:solidFill>
                  <a:schemeClr val="tx1"/>
                </a:solidFill>
              </a:rPr>
              <a:t> using a ladder or steps</a:t>
            </a:r>
          </a:p>
          <a:p>
            <a:pPr marL="457200" indent="-457200">
              <a:buClr>
                <a:schemeClr val="tx1"/>
              </a:buClr>
              <a:buFontTx/>
              <a:buChar char="•"/>
            </a:pPr>
            <a:r>
              <a:rPr lang="en-AU" altLang="en-US" sz="2400" dirty="0">
                <a:solidFill>
                  <a:schemeClr val="tx1"/>
                </a:solidFill>
              </a:rPr>
              <a:t> will allow you to move the safety zone with you when you work. </a:t>
            </a:r>
          </a:p>
          <a:p>
            <a:pPr marL="457200" indent="-457200">
              <a:buClr>
                <a:schemeClr val="tx1"/>
              </a:buClr>
              <a:buFontTx/>
              <a:buChar char="•"/>
            </a:pPr>
            <a:r>
              <a:rPr lang="en-AU" altLang="en-US" sz="2400" dirty="0">
                <a:solidFill>
                  <a:schemeClr val="tx1"/>
                </a:solidFill>
              </a:rPr>
              <a:t>This will help you avoid musculos</a:t>
            </a:r>
            <a:r>
              <a:rPr lang="en-AU" altLang="en-US" sz="2400" dirty="0"/>
              <a:t>keletal injuries</a:t>
            </a:r>
            <a:endParaRPr lang="en-US" altLang="en-US" sz="2400" dirty="0"/>
          </a:p>
        </p:txBody>
      </p:sp>
      <p:pic>
        <p:nvPicPr>
          <p:cNvPr id="66564" name="Picture 8" descr="http://www.healthline.com/blogs/exercise_fitness/uploaded_images/ASISTiltXRayDrawing2-775340.jpg">
            <a:extLst>
              <a:ext uri="{FF2B5EF4-FFF2-40B4-BE49-F238E27FC236}">
                <a16:creationId xmlns:a16="http://schemas.microsoft.com/office/drawing/2014/main" id="{7C6E00D8-0925-CB14-B73B-512F62ADB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1341439"/>
            <a:ext cx="446405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2DA20A9D-C249-BBB1-4ED2-36FDDC41C86A}"/>
              </a:ext>
            </a:extLst>
          </p:cNvPr>
          <p:cNvGraphicFramePr>
            <a:graphicFrameLocks noGrp="1"/>
          </p:cNvGraphicFramePr>
          <p:nvPr/>
        </p:nvGraphicFramePr>
        <p:xfrm>
          <a:off x="6564313" y="6021389"/>
          <a:ext cx="3313112" cy="350838"/>
        </p:xfrm>
        <a:graphic>
          <a:graphicData uri="http://schemas.openxmlformats.org/drawingml/2006/table">
            <a:tbl>
              <a:tblPr/>
              <a:tblGrid>
                <a:gridCol w="1526584">
                  <a:extLst>
                    <a:ext uri="{9D8B030D-6E8A-4147-A177-3AD203B41FA5}">
                      <a16:colId xmlns:a16="http://schemas.microsoft.com/office/drawing/2014/main" val="20000"/>
                    </a:ext>
                  </a:extLst>
                </a:gridCol>
                <a:gridCol w="1786528">
                  <a:extLst>
                    <a:ext uri="{9D8B030D-6E8A-4147-A177-3AD203B41FA5}">
                      <a16:colId xmlns:a16="http://schemas.microsoft.com/office/drawing/2014/main" val="20001"/>
                    </a:ext>
                  </a:extLst>
                </a:gridCol>
              </a:tblGrid>
              <a:tr h="175419">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PSIS</a:t>
                      </a:r>
                      <a:endParaRPr lang="en-US" sz="1100" dirty="0">
                        <a:latin typeface="Calibri"/>
                        <a:ea typeface="Calibri"/>
                        <a:cs typeface="Times New Roman"/>
                      </a:endParaRPr>
                    </a:p>
                  </a:txBody>
                  <a:tcPr marL="38109" marR="0" marT="0"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000" dirty="0">
                          <a:solidFill>
                            <a:srgbClr val="000000"/>
                          </a:solidFill>
                          <a:latin typeface="Arial"/>
                          <a:ea typeface="Times New Roman"/>
                          <a:cs typeface="Times New Roman"/>
                        </a:rPr>
                        <a:t>Posterior Superior Iliac Spine</a:t>
                      </a:r>
                      <a:endParaRPr lang="en-US" sz="1100" dirty="0">
                        <a:latin typeface="Calibri"/>
                        <a:ea typeface="Calibri"/>
                        <a:cs typeface="Times New Roman"/>
                      </a:endParaRPr>
                    </a:p>
                  </a:txBody>
                  <a:tcPr marL="38109" marR="0" marT="0" marB="0" anchor="ctr">
                    <a:lnL>
                      <a:noFill/>
                    </a:lnL>
                    <a:lnR>
                      <a:noFill/>
                    </a:lnR>
                    <a:lnT>
                      <a:noFill/>
                    </a:lnT>
                    <a:lnB>
                      <a:noFill/>
                    </a:lnB>
                    <a:solidFill>
                      <a:srgbClr val="FFFFFF"/>
                    </a:solidFill>
                  </a:tcPr>
                </a:tc>
                <a:extLst>
                  <a:ext uri="{0D108BD9-81ED-4DB2-BD59-A6C34878D82A}">
                    <a16:rowId xmlns:a16="http://schemas.microsoft.com/office/drawing/2014/main" val="10000"/>
                  </a:ext>
                </a:extLst>
              </a:tr>
              <a:tr h="175419">
                <a:tc>
                  <a:txBody>
                    <a:bodyPr/>
                    <a:lstStyle/>
                    <a:p>
                      <a:pPr marL="0" marR="0" algn="ctr">
                        <a:lnSpc>
                          <a:spcPct val="115000"/>
                        </a:lnSpc>
                        <a:spcBef>
                          <a:spcPts val="0"/>
                        </a:spcBef>
                        <a:spcAft>
                          <a:spcPts val="0"/>
                        </a:spcAft>
                      </a:pPr>
                      <a:r>
                        <a:rPr lang="en-US" sz="1000" dirty="0">
                          <a:solidFill>
                            <a:srgbClr val="000000"/>
                          </a:solidFill>
                          <a:latin typeface="Arial"/>
                          <a:ea typeface="Times New Roman"/>
                          <a:cs typeface="Times New Roman"/>
                        </a:rPr>
                        <a:t>ASIS</a:t>
                      </a:r>
                      <a:endParaRPr lang="en-US" sz="1100" dirty="0">
                        <a:latin typeface="Calibri"/>
                        <a:ea typeface="Calibri"/>
                        <a:cs typeface="Times New Roman"/>
                      </a:endParaRPr>
                    </a:p>
                  </a:txBody>
                  <a:tcPr marL="38109" marR="0" marT="0" marB="0" anchor="ctr">
                    <a:lnL>
                      <a:noFill/>
                    </a:lnL>
                    <a:lnR>
                      <a:noFill/>
                    </a:lnR>
                    <a:lnT>
                      <a:noFill/>
                    </a:lnT>
                    <a:lnB>
                      <a:noFill/>
                    </a:lnB>
                    <a:solidFill>
                      <a:srgbClr val="FFFFFF"/>
                    </a:solidFill>
                  </a:tcPr>
                </a:tc>
                <a:tc>
                  <a:txBody>
                    <a:bodyPr/>
                    <a:lstStyle/>
                    <a:p>
                      <a:pPr marL="0" marR="0">
                        <a:lnSpc>
                          <a:spcPct val="115000"/>
                        </a:lnSpc>
                        <a:spcBef>
                          <a:spcPts val="0"/>
                        </a:spcBef>
                        <a:spcAft>
                          <a:spcPts val="0"/>
                        </a:spcAft>
                      </a:pPr>
                      <a:r>
                        <a:rPr lang="en-US" sz="1000" dirty="0">
                          <a:solidFill>
                            <a:srgbClr val="000000"/>
                          </a:solidFill>
                          <a:latin typeface="Arial"/>
                          <a:ea typeface="Times New Roman"/>
                          <a:cs typeface="Times New Roman"/>
                        </a:rPr>
                        <a:t>Anterior Superior Iliac Spine </a:t>
                      </a:r>
                      <a:endParaRPr lang="en-US" sz="1100" dirty="0">
                        <a:latin typeface="Calibri"/>
                        <a:ea typeface="Calibri"/>
                        <a:cs typeface="Times New Roman"/>
                      </a:endParaRPr>
                    </a:p>
                  </a:txBody>
                  <a:tcPr marL="38109" marR="0" marT="0" marB="0" anchor="ctr">
                    <a:lnL>
                      <a:noFill/>
                    </a:lnL>
                    <a:lnR>
                      <a:noFill/>
                    </a:lnR>
                    <a:lnT>
                      <a:noFill/>
                    </a:lnT>
                    <a:lnB>
                      <a:noFill/>
                    </a:lnB>
                    <a:solidFill>
                      <a:srgbClr val="FFFFFF"/>
                    </a:solidFill>
                  </a:tcPr>
                </a:tc>
                <a:extLst>
                  <a:ext uri="{0D108BD9-81ED-4DB2-BD59-A6C34878D82A}">
                    <a16:rowId xmlns:a16="http://schemas.microsoft.com/office/drawing/2014/main" val="10001"/>
                  </a:ext>
                </a:extLst>
              </a:tr>
            </a:tbl>
          </a:graphicData>
        </a:graphic>
      </p:graphicFrame>
      <p:cxnSp>
        <p:nvCxnSpPr>
          <p:cNvPr id="7" name="Straight Arrow Connector 6">
            <a:extLst>
              <a:ext uri="{FF2B5EF4-FFF2-40B4-BE49-F238E27FC236}">
                <a16:creationId xmlns:a16="http://schemas.microsoft.com/office/drawing/2014/main" id="{E48330F3-421D-B20D-4110-70E04440A9F1}"/>
              </a:ext>
            </a:extLst>
          </p:cNvPr>
          <p:cNvCxnSpPr/>
          <p:nvPr/>
        </p:nvCxnSpPr>
        <p:spPr>
          <a:xfrm>
            <a:off x="7032625" y="1412876"/>
            <a:ext cx="0" cy="26638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47409CB-3051-CBB9-5DA1-813A1C391692}"/>
              </a:ext>
            </a:extLst>
          </p:cNvPr>
          <p:cNvCxnSpPr/>
          <p:nvPr/>
        </p:nvCxnSpPr>
        <p:spPr>
          <a:xfrm>
            <a:off x="8472488" y="1412875"/>
            <a:ext cx="0" cy="23764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512599-BD49-9677-BD01-6A7F9F01776C}"/>
              </a:ext>
            </a:extLst>
          </p:cNvPr>
          <p:cNvCxnSpPr/>
          <p:nvPr/>
        </p:nvCxnSpPr>
        <p:spPr>
          <a:xfrm>
            <a:off x="9767888" y="1412875"/>
            <a:ext cx="0" cy="27368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8F29-B8D5-C5CC-65E1-432EBA66C793}"/>
              </a:ext>
            </a:extLst>
          </p:cNvPr>
          <p:cNvSpPr>
            <a:spLocks noGrp="1"/>
          </p:cNvSpPr>
          <p:nvPr>
            <p:ph type="ctrTitle"/>
          </p:nvPr>
        </p:nvSpPr>
        <p:spPr>
          <a:xfrm>
            <a:off x="1919288" y="650876"/>
            <a:ext cx="7772400" cy="1470025"/>
          </a:xfrm>
        </p:spPr>
        <p:txBody>
          <a:bodyPr/>
          <a:lstStyle/>
          <a:p>
            <a:pPr>
              <a:defRPr/>
            </a:pPr>
            <a:r>
              <a:rPr lang="en-AU" b="0" dirty="0">
                <a:solidFill>
                  <a:srgbClr val="0070C0"/>
                </a:solidFill>
                <a:latin typeface="+mn-lt"/>
                <a:cs typeface="Tahoma" pitchFamily="34" charset="0"/>
              </a:rPr>
              <a:t>                          No Lift </a:t>
            </a:r>
            <a:br>
              <a:rPr lang="en-AU" b="0" dirty="0">
                <a:solidFill>
                  <a:srgbClr val="0070C0"/>
                </a:solidFill>
                <a:latin typeface="+mn-lt"/>
                <a:cs typeface="Tahoma" pitchFamily="34" charset="0"/>
              </a:rPr>
            </a:br>
            <a:r>
              <a:rPr lang="en-AU" b="0" dirty="0">
                <a:solidFill>
                  <a:srgbClr val="0070C0"/>
                </a:solidFill>
                <a:latin typeface="+mn-lt"/>
                <a:cs typeface="Tahoma" pitchFamily="34" charset="0"/>
              </a:rPr>
              <a:t>            Hazardous Manual Handling</a:t>
            </a:r>
            <a:br>
              <a:rPr lang="en-US" sz="4800" b="0" baseline="30000" dirty="0">
                <a:solidFill>
                  <a:srgbClr val="0070C0"/>
                </a:solidFill>
              </a:rPr>
            </a:br>
            <a:endParaRPr lang="en-AU" b="0" dirty="0">
              <a:solidFill>
                <a:srgbClr val="0070C0"/>
              </a:solidFill>
            </a:endParaRPr>
          </a:p>
        </p:txBody>
      </p:sp>
      <p:sp>
        <p:nvSpPr>
          <p:cNvPr id="3" name="Subtitle 2">
            <a:extLst>
              <a:ext uri="{FF2B5EF4-FFF2-40B4-BE49-F238E27FC236}">
                <a16:creationId xmlns:a16="http://schemas.microsoft.com/office/drawing/2014/main" id="{D0642798-DC73-A7C2-338C-0FCEEE61A83C}"/>
              </a:ext>
            </a:extLst>
          </p:cNvPr>
          <p:cNvSpPr>
            <a:spLocks noGrp="1"/>
          </p:cNvSpPr>
          <p:nvPr>
            <p:ph type="subTitle" idx="1"/>
          </p:nvPr>
        </p:nvSpPr>
        <p:spPr>
          <a:xfrm>
            <a:off x="2208212" y="1773239"/>
            <a:ext cx="7875587" cy="4103687"/>
          </a:xfrm>
        </p:spPr>
        <p:txBody>
          <a:bodyPr/>
          <a:lstStyle/>
          <a:p>
            <a:pPr>
              <a:defRPr/>
            </a:pPr>
            <a:endParaRPr lang="en-AU" dirty="0">
              <a:solidFill>
                <a:schemeClr val="accent2">
                  <a:lumMod val="60000"/>
                  <a:lumOff val="40000"/>
                </a:schemeClr>
              </a:solidFill>
              <a:latin typeface="Tahoma" pitchFamily="34" charset="0"/>
              <a:cs typeface="Tahoma" pitchFamily="34" charset="0"/>
            </a:endParaRPr>
          </a:p>
          <a:p>
            <a:pPr>
              <a:defRPr/>
            </a:pPr>
            <a:endParaRPr lang="en-AU" dirty="0">
              <a:solidFill>
                <a:schemeClr val="accent2">
                  <a:lumMod val="60000"/>
                  <a:lumOff val="40000"/>
                </a:schemeClr>
              </a:solidFill>
              <a:latin typeface="Tahoma" pitchFamily="34" charset="0"/>
              <a:cs typeface="Tahoma" pitchFamily="34" charset="0"/>
            </a:endParaRPr>
          </a:p>
          <a:p>
            <a:pPr>
              <a:defRPr/>
            </a:pPr>
            <a:r>
              <a:rPr lang="en-AU" sz="2800" b="0" dirty="0">
                <a:solidFill>
                  <a:schemeClr val="tx1"/>
                </a:solidFill>
                <a:cs typeface="Tahoma" pitchFamily="34" charset="0"/>
              </a:rPr>
              <a:t>No Lift changes the focus from teaching how to lift patients,</a:t>
            </a:r>
            <a:br>
              <a:rPr lang="en-AU" sz="2800" b="0" dirty="0">
                <a:solidFill>
                  <a:schemeClr val="tx1"/>
                </a:solidFill>
                <a:cs typeface="Tahoma" pitchFamily="34" charset="0"/>
              </a:rPr>
            </a:br>
            <a:r>
              <a:rPr lang="en-AU" sz="2800" b="0" dirty="0">
                <a:solidFill>
                  <a:schemeClr val="tx1"/>
                </a:solidFill>
                <a:cs typeface="Tahoma" pitchFamily="34" charset="0"/>
              </a:rPr>
              <a:t>to alternate work practices that minimise patient handling aiming to prevent injury to the patient and to you</a:t>
            </a:r>
            <a:endParaRPr lang="en-AU" sz="2800" b="0" dirty="0">
              <a:solidFill>
                <a:schemeClr val="tx1"/>
              </a:solidFill>
            </a:endParaRP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BC97-A2D2-9413-F0D7-C1C71B54A078}"/>
              </a:ext>
            </a:extLst>
          </p:cNvPr>
          <p:cNvSpPr>
            <a:spLocks noGrp="1"/>
          </p:cNvSpPr>
          <p:nvPr>
            <p:ph type="ctrTitle"/>
          </p:nvPr>
        </p:nvSpPr>
        <p:spPr>
          <a:xfrm>
            <a:off x="1398588" y="565152"/>
            <a:ext cx="7772400" cy="1470025"/>
          </a:xfrm>
        </p:spPr>
        <p:txBody>
          <a:bodyPr/>
          <a:lstStyle/>
          <a:p>
            <a:pPr algn="ctr">
              <a:defRPr/>
            </a:pPr>
            <a:r>
              <a:rPr lang="en-AU" sz="2800" b="0" dirty="0">
                <a:solidFill>
                  <a:srgbClr val="0070C0"/>
                </a:solidFill>
                <a:latin typeface="+mn-lt"/>
                <a:cs typeface="Tahoma" pitchFamily="34" charset="0"/>
              </a:rPr>
              <a:t>THE 7 NO LIFT PRINCIPLES</a:t>
            </a:r>
            <a:br>
              <a:rPr lang="en-AU" sz="4800" dirty="0">
                <a:solidFill>
                  <a:srgbClr val="0070C0"/>
                </a:solidFill>
                <a:latin typeface="Tahoma" pitchFamily="34" charset="0"/>
                <a:cs typeface="Tahoma" pitchFamily="34" charset="0"/>
              </a:rPr>
            </a:br>
            <a:endParaRPr lang="en-AU" dirty="0">
              <a:solidFill>
                <a:srgbClr val="0070C0"/>
              </a:solidFill>
            </a:endParaRPr>
          </a:p>
        </p:txBody>
      </p:sp>
      <p:sp>
        <p:nvSpPr>
          <p:cNvPr id="8" name="Title 1">
            <a:extLst>
              <a:ext uri="{FF2B5EF4-FFF2-40B4-BE49-F238E27FC236}">
                <a16:creationId xmlns:a16="http://schemas.microsoft.com/office/drawing/2014/main" id="{36C03880-9EE1-33D9-D3AF-7E8CABD6E80C}"/>
              </a:ext>
            </a:extLst>
          </p:cNvPr>
          <p:cNvSpPr>
            <a:spLocks noGrp="1"/>
          </p:cNvSpPr>
          <p:nvPr>
            <p:ph type="subTitle" idx="1"/>
          </p:nvPr>
        </p:nvSpPr>
        <p:spPr>
          <a:xfrm>
            <a:off x="1092200" y="1484314"/>
            <a:ext cx="10274300" cy="5113337"/>
          </a:xfrm>
        </p:spPr>
        <p:txBody>
          <a:bodyPr>
            <a:normAutofit fontScale="82500" lnSpcReduction="20000"/>
          </a:bodyPr>
          <a:lstStyle/>
          <a:p>
            <a:pPr algn="l">
              <a:lnSpc>
                <a:spcPct val="80000"/>
              </a:lnSpc>
              <a:defRPr/>
            </a:pPr>
            <a:r>
              <a:rPr lang="en-AU" sz="2700" dirty="0">
                <a:solidFill>
                  <a:schemeClr val="tx2"/>
                </a:solidFill>
                <a:cs typeface="Tahoma" pitchFamily="34" charset="0"/>
              </a:rPr>
              <a:t>Use bed mechanics and weight transfer technique </a:t>
            </a:r>
            <a:br>
              <a:rPr lang="en-AU" sz="2700" dirty="0">
                <a:solidFill>
                  <a:schemeClr val="tx2"/>
                </a:solidFill>
                <a:cs typeface="Tahoma" pitchFamily="34" charset="0"/>
              </a:rPr>
            </a:br>
            <a:r>
              <a:rPr lang="en-AU" sz="2700" dirty="0">
                <a:solidFill>
                  <a:schemeClr val="tx2"/>
                </a:solidFill>
                <a:cs typeface="Tahoma" pitchFamily="34" charset="0"/>
              </a:rPr>
              <a:t>                     </a:t>
            </a:r>
            <a:br>
              <a:rPr lang="en-AU" sz="2700" dirty="0">
                <a:solidFill>
                  <a:schemeClr val="tx2"/>
                </a:solidFill>
                <a:cs typeface="Tahoma" pitchFamily="34" charset="0"/>
              </a:rPr>
            </a:br>
            <a:br>
              <a:rPr lang="en-AU" sz="2700" dirty="0">
                <a:solidFill>
                  <a:schemeClr val="tx2"/>
                </a:solidFill>
                <a:cs typeface="Tahoma" pitchFamily="34" charset="0"/>
              </a:rPr>
            </a:br>
            <a:br>
              <a:rPr lang="en-AU" sz="2700" dirty="0">
                <a:solidFill>
                  <a:schemeClr val="tx2"/>
                </a:solidFill>
                <a:cs typeface="Tahoma" pitchFamily="34" charset="0"/>
              </a:rPr>
            </a:br>
            <a:r>
              <a:rPr lang="en-AU" sz="2700" dirty="0">
                <a:solidFill>
                  <a:schemeClr val="tx2"/>
                </a:solidFill>
                <a:cs typeface="Tahoma" pitchFamily="34" charset="0"/>
              </a:rPr>
              <a:t>1	</a:t>
            </a:r>
            <a:r>
              <a:rPr lang="en-AU" sz="3400" dirty="0">
                <a:solidFill>
                  <a:schemeClr val="tx2"/>
                </a:solidFill>
                <a:cs typeface="Tahoma" pitchFamily="34" charset="0"/>
              </a:rPr>
              <a:t>Reduce Manual Handling tasks</a:t>
            </a:r>
            <a:br>
              <a:rPr lang="en-AU" sz="3400" dirty="0">
                <a:solidFill>
                  <a:schemeClr val="tx2"/>
                </a:solidFill>
                <a:cs typeface="Tahoma" pitchFamily="34" charset="0"/>
              </a:rPr>
            </a:br>
            <a:r>
              <a:rPr lang="en-AU" sz="3400" dirty="0">
                <a:solidFill>
                  <a:schemeClr val="tx2"/>
                </a:solidFill>
                <a:cs typeface="Tahoma" pitchFamily="34" charset="0"/>
              </a:rPr>
              <a:t>	</a:t>
            </a:r>
            <a:br>
              <a:rPr lang="en-AU" sz="3400" dirty="0">
                <a:solidFill>
                  <a:schemeClr val="tx2"/>
                </a:solidFill>
                <a:cs typeface="Tahoma" pitchFamily="34" charset="0"/>
              </a:rPr>
            </a:br>
            <a:r>
              <a:rPr lang="en-AU" sz="3400" dirty="0">
                <a:solidFill>
                  <a:schemeClr val="tx2"/>
                </a:solidFill>
                <a:cs typeface="Tahoma" pitchFamily="34" charset="0"/>
              </a:rPr>
              <a:t>2 	Exert force as close as possible to own 	body  </a:t>
            </a:r>
            <a:br>
              <a:rPr lang="en-AU" sz="3400" dirty="0">
                <a:solidFill>
                  <a:schemeClr val="tx2"/>
                </a:solidFill>
                <a:cs typeface="Tahoma" pitchFamily="34" charset="0"/>
              </a:rPr>
            </a:br>
            <a:r>
              <a:rPr lang="en-AU" sz="3400" dirty="0">
                <a:solidFill>
                  <a:schemeClr val="tx2"/>
                </a:solidFill>
                <a:cs typeface="Tahoma" pitchFamily="34" charset="0"/>
              </a:rPr>
              <a:t> </a:t>
            </a:r>
            <a:br>
              <a:rPr lang="en-AU" sz="3400" dirty="0">
                <a:solidFill>
                  <a:schemeClr val="tx2"/>
                </a:solidFill>
                <a:cs typeface="Tahoma" pitchFamily="34" charset="0"/>
              </a:rPr>
            </a:br>
            <a:r>
              <a:rPr lang="en-AU" sz="3400" dirty="0">
                <a:solidFill>
                  <a:schemeClr val="tx2"/>
                </a:solidFill>
                <a:cs typeface="Tahoma" pitchFamily="34" charset="0"/>
              </a:rPr>
              <a:t>3 	Push, pull rather than lift</a:t>
            </a:r>
            <a:br>
              <a:rPr lang="en-AU" sz="3400" dirty="0">
                <a:solidFill>
                  <a:schemeClr val="tx2"/>
                </a:solidFill>
                <a:cs typeface="Tahoma" pitchFamily="34" charset="0"/>
              </a:rPr>
            </a:br>
            <a:r>
              <a:rPr lang="en-AU" sz="3400" dirty="0">
                <a:solidFill>
                  <a:schemeClr val="tx2"/>
                </a:solidFill>
                <a:cs typeface="Tahoma" pitchFamily="34" charset="0"/>
              </a:rPr>
              <a:t>		</a:t>
            </a:r>
            <a:br>
              <a:rPr lang="en-AU" sz="3400" dirty="0">
                <a:solidFill>
                  <a:schemeClr val="tx2"/>
                </a:solidFill>
                <a:cs typeface="Tahoma" pitchFamily="34" charset="0"/>
              </a:rPr>
            </a:br>
            <a:r>
              <a:rPr lang="en-AU" sz="3400" dirty="0">
                <a:solidFill>
                  <a:schemeClr val="tx2"/>
                </a:solidFill>
                <a:cs typeface="Tahoma" pitchFamily="34" charset="0"/>
              </a:rPr>
              <a:t>4 	Reduce forward and lateral movement  </a:t>
            </a:r>
            <a:br>
              <a:rPr lang="en-AU" sz="3400" dirty="0">
                <a:solidFill>
                  <a:schemeClr val="tx2"/>
                </a:solidFill>
                <a:cs typeface="Tahoma" pitchFamily="34" charset="0"/>
              </a:rPr>
            </a:br>
            <a:br>
              <a:rPr lang="en-AU" sz="3400" dirty="0">
                <a:solidFill>
                  <a:schemeClr val="tx2"/>
                </a:solidFill>
                <a:cs typeface="Tahoma" pitchFamily="34" charset="0"/>
              </a:rPr>
            </a:br>
            <a:r>
              <a:rPr lang="en-AU" sz="3400" dirty="0">
                <a:solidFill>
                  <a:schemeClr val="tx2"/>
                </a:solidFill>
                <a:cs typeface="Tahoma" pitchFamily="34" charset="0"/>
              </a:rPr>
              <a:t>5 	Transfer at same or to lower level</a:t>
            </a:r>
            <a:br>
              <a:rPr lang="en-AU" sz="3400" dirty="0">
                <a:solidFill>
                  <a:schemeClr val="tx2"/>
                </a:solidFill>
                <a:cs typeface="Tahoma" pitchFamily="34" charset="0"/>
              </a:rPr>
            </a:br>
            <a:br>
              <a:rPr lang="en-AU" sz="3400" dirty="0">
                <a:solidFill>
                  <a:schemeClr val="tx2"/>
                </a:solidFill>
                <a:cs typeface="Tahoma" pitchFamily="34" charset="0"/>
              </a:rPr>
            </a:br>
            <a:r>
              <a:rPr lang="en-AU" sz="3400" dirty="0">
                <a:solidFill>
                  <a:schemeClr val="tx2"/>
                </a:solidFill>
                <a:cs typeface="Tahoma" pitchFamily="34" charset="0"/>
              </a:rPr>
              <a:t>6	Maximise client independence</a:t>
            </a:r>
            <a:br>
              <a:rPr lang="en-AU" sz="3400" dirty="0">
                <a:solidFill>
                  <a:schemeClr val="tx2"/>
                </a:solidFill>
                <a:cs typeface="Tahoma" pitchFamily="34" charset="0"/>
              </a:rPr>
            </a:br>
            <a:br>
              <a:rPr lang="en-AU" sz="3400" dirty="0">
                <a:solidFill>
                  <a:schemeClr val="tx2"/>
                </a:solidFill>
                <a:cs typeface="Tahoma" pitchFamily="34" charset="0"/>
              </a:rPr>
            </a:br>
            <a:r>
              <a:rPr lang="en-AU" sz="3400" dirty="0">
                <a:solidFill>
                  <a:schemeClr val="tx2"/>
                </a:solidFill>
                <a:cs typeface="Tahoma" pitchFamily="34" charset="0"/>
              </a:rPr>
              <a:t>7 	Procedures should be relevant to all handlers</a:t>
            </a:r>
            <a:br>
              <a:rPr lang="en-AU" sz="3400" dirty="0">
                <a:solidFill>
                  <a:schemeClr val="tx2"/>
                </a:solidFill>
                <a:cs typeface="Tahoma" pitchFamily="34" charset="0"/>
              </a:rPr>
            </a:br>
            <a:br>
              <a:rPr lang="en-US" sz="3400" baseline="30000" dirty="0">
                <a:solidFill>
                  <a:srgbClr val="182C6B"/>
                </a:solidFill>
              </a:rPr>
            </a:br>
            <a:br>
              <a:rPr lang="en-US" sz="3400" baseline="30000" dirty="0">
                <a:solidFill>
                  <a:srgbClr val="182C6B"/>
                </a:solidFill>
              </a:rPr>
            </a:br>
            <a:endParaRPr lang="en-US" sz="3400" baseline="30000" dirty="0">
              <a:solidFill>
                <a:srgbClr val="182C6B"/>
              </a:solidFill>
            </a:endParaRP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4EF95119-5AC2-7278-5F9E-E660A26307C9}"/>
              </a:ext>
            </a:extLst>
          </p:cNvPr>
          <p:cNvSpPr>
            <a:spLocks noGrp="1" noChangeArrowheads="1"/>
          </p:cNvSpPr>
          <p:nvPr>
            <p:ph type="title"/>
          </p:nvPr>
        </p:nvSpPr>
        <p:spPr>
          <a:xfrm>
            <a:off x="798513" y="338140"/>
            <a:ext cx="7848600" cy="863600"/>
          </a:xfrm>
        </p:spPr>
        <p:txBody>
          <a:bodyPr/>
          <a:lstStyle/>
          <a:p>
            <a:pPr algn="ctr" eaLnBrk="1" hangingPunct="1">
              <a:defRPr/>
            </a:pPr>
            <a:r>
              <a:rPr lang="en-AU" b="0" dirty="0">
                <a:latin typeface="+mn-lt"/>
              </a:rPr>
              <a:t>Manual Handling Risk Factors </a:t>
            </a:r>
            <a:br>
              <a:rPr lang="en-AU" b="0" dirty="0">
                <a:latin typeface="+mn-lt"/>
              </a:rPr>
            </a:br>
            <a:r>
              <a:rPr lang="en-AU" b="0" dirty="0">
                <a:latin typeface="+mn-lt"/>
              </a:rPr>
              <a:t>related to people handling</a:t>
            </a:r>
            <a:endParaRPr lang="en-US" b="0" dirty="0">
              <a:latin typeface="+mn-lt"/>
            </a:endParaRPr>
          </a:p>
        </p:txBody>
      </p:sp>
      <p:sp>
        <p:nvSpPr>
          <p:cNvPr id="71683" name="Rectangle 4">
            <a:extLst>
              <a:ext uri="{FF2B5EF4-FFF2-40B4-BE49-F238E27FC236}">
                <a16:creationId xmlns:a16="http://schemas.microsoft.com/office/drawing/2014/main" id="{5629FB28-2912-5A50-5977-92AB65A9D2C5}"/>
              </a:ext>
            </a:extLst>
          </p:cNvPr>
          <p:cNvSpPr>
            <a:spLocks noGrp="1" noChangeArrowheads="1"/>
          </p:cNvSpPr>
          <p:nvPr>
            <p:ph type="body" idx="1"/>
          </p:nvPr>
        </p:nvSpPr>
        <p:spPr>
          <a:xfrm>
            <a:off x="798513" y="1922461"/>
            <a:ext cx="8229600" cy="4608512"/>
          </a:xfrm>
        </p:spPr>
        <p:txBody>
          <a:bodyPr/>
          <a:lstStyle/>
          <a:p>
            <a:pPr marL="358775" indent="-358775"/>
            <a:endParaRPr lang="en-AU" altLang="en-US" sz="2400" dirty="0"/>
          </a:p>
          <a:p>
            <a:pPr marL="358775" indent="-358775"/>
            <a:r>
              <a:rPr lang="en-AU" altLang="en-US" sz="2400" dirty="0"/>
              <a:t>The ability of the person to support/control all or part of their body.</a:t>
            </a:r>
          </a:p>
          <a:p>
            <a:pPr marL="358775" indent="-358775"/>
            <a:r>
              <a:rPr lang="en-AU" altLang="en-US" sz="2400" dirty="0"/>
              <a:t>The predictability of the patients movement or behaviour.</a:t>
            </a:r>
          </a:p>
          <a:p>
            <a:pPr marL="358775" indent="-358775"/>
            <a:r>
              <a:rPr lang="en-AU" altLang="en-US" sz="2400" dirty="0"/>
              <a:t>Restiveness or aggression.</a:t>
            </a:r>
          </a:p>
          <a:p>
            <a:pPr marL="358775" indent="-358775"/>
            <a:r>
              <a:rPr lang="en-AU" altLang="en-US" sz="2400" dirty="0"/>
              <a:t>Pain levels</a:t>
            </a:r>
          </a:p>
          <a:p>
            <a:pPr marL="358775" indent="-358775"/>
            <a:r>
              <a:rPr lang="en-AU" altLang="en-US" sz="2400" dirty="0"/>
              <a:t>Person’s ability to follow instruction.</a:t>
            </a:r>
          </a:p>
          <a:p>
            <a:pPr marL="358775" indent="-358775"/>
            <a:r>
              <a:rPr lang="en-AU" altLang="en-US" sz="2400" dirty="0"/>
              <a:t>Attachments such as catheters or feeding tubes or persons clothing or footwear.</a:t>
            </a:r>
            <a:endParaRPr lang="en-US" altLang="en-US" sz="2400" dirty="0"/>
          </a:p>
        </p:txBody>
      </p:sp>
      <p:pic>
        <p:nvPicPr>
          <p:cNvPr id="71684" name="Picture 6" descr="wheelchair1">
            <a:hlinkClick r:id="rId3"/>
            <a:extLst>
              <a:ext uri="{FF2B5EF4-FFF2-40B4-BE49-F238E27FC236}">
                <a16:creationId xmlns:a16="http://schemas.microsoft.com/office/drawing/2014/main" id="{AED6521E-5396-760A-AD0D-9D0318B31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8113" y="3005139"/>
            <a:ext cx="2881313"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B6576A73-226F-B7CB-3F2A-BBF978EC3CCB}"/>
              </a:ext>
            </a:extLst>
          </p:cNvPr>
          <p:cNvSpPr>
            <a:spLocks noGrp="1" noChangeArrowheads="1"/>
          </p:cNvSpPr>
          <p:nvPr>
            <p:ph type="title"/>
          </p:nvPr>
        </p:nvSpPr>
        <p:spPr>
          <a:xfrm>
            <a:off x="239713" y="341313"/>
            <a:ext cx="8229600" cy="1143000"/>
          </a:xfrm>
        </p:spPr>
        <p:txBody>
          <a:bodyPr/>
          <a:lstStyle/>
          <a:p>
            <a:pPr algn="ctr" eaLnBrk="1" hangingPunct="1">
              <a:defRPr/>
            </a:pPr>
            <a:r>
              <a:rPr lang="en-AU" sz="4000" b="0" dirty="0">
                <a:solidFill>
                  <a:srgbClr val="0070C0"/>
                </a:solidFill>
                <a:latin typeface="+mn-lt"/>
              </a:rPr>
              <a:t>To reduce the risk of injury</a:t>
            </a:r>
            <a:endParaRPr lang="en-US" sz="4000" b="0" dirty="0">
              <a:solidFill>
                <a:srgbClr val="0070C0"/>
              </a:solidFill>
              <a:latin typeface="+mn-lt"/>
            </a:endParaRPr>
          </a:p>
        </p:txBody>
      </p:sp>
      <p:sp>
        <p:nvSpPr>
          <p:cNvPr id="73731" name="Rectangle 4">
            <a:extLst>
              <a:ext uri="{FF2B5EF4-FFF2-40B4-BE49-F238E27FC236}">
                <a16:creationId xmlns:a16="http://schemas.microsoft.com/office/drawing/2014/main" id="{E4FDADFB-A8C5-25EE-7DE6-11E8C1DD0EB3}"/>
              </a:ext>
            </a:extLst>
          </p:cNvPr>
          <p:cNvSpPr>
            <a:spLocks noGrp="1" noChangeArrowheads="1"/>
          </p:cNvSpPr>
          <p:nvPr>
            <p:ph type="body" idx="1"/>
          </p:nvPr>
        </p:nvSpPr>
        <p:spPr>
          <a:xfrm>
            <a:off x="814387" y="1484313"/>
            <a:ext cx="11137899" cy="5256212"/>
          </a:xfrm>
        </p:spPr>
        <p:txBody>
          <a:bodyPr/>
          <a:lstStyle/>
          <a:p>
            <a:pPr marL="442913" indent="-442913"/>
            <a:r>
              <a:rPr lang="en-AU" altLang="en-US" sz="2600" dirty="0"/>
              <a:t>Use proper body mechanics-turn by moving the feet rather that twisting the upper body</a:t>
            </a:r>
          </a:p>
          <a:p>
            <a:pPr marL="442913" indent="-442913"/>
            <a:r>
              <a:rPr lang="en-AU" altLang="en-US" sz="2600" dirty="0"/>
              <a:t>Use storage techniques-wall brackets, shelving- to reduce holding, carrying, lifting, etc</a:t>
            </a:r>
          </a:p>
          <a:p>
            <a:pPr marL="442913" indent="-442913"/>
            <a:r>
              <a:rPr lang="en-AU" altLang="en-US" sz="2600" dirty="0"/>
              <a:t>Minimise the number of times the load is lifted below mid-thigh height</a:t>
            </a:r>
          </a:p>
          <a:p>
            <a:pPr marL="442913" indent="-442913"/>
            <a:r>
              <a:rPr lang="en-AU" altLang="en-US" sz="2600" dirty="0"/>
              <a:t>Add posture variety by introducing job rotation and/or job enlargement</a:t>
            </a:r>
          </a:p>
          <a:p>
            <a:pPr marL="442913" indent="-442913"/>
            <a:r>
              <a:rPr lang="en-AU" altLang="en-US" sz="2600" dirty="0"/>
              <a:t>Add posture variety by using a footrest, sit/stand device</a:t>
            </a:r>
          </a:p>
          <a:p>
            <a:pPr marL="442913" indent="-442913"/>
            <a:r>
              <a:rPr lang="en-AU" altLang="en-US" sz="2600" dirty="0"/>
              <a:t>Adjust the height of the workstation to the worker’s optimal working height.</a:t>
            </a:r>
          </a:p>
          <a:p>
            <a:pPr marL="442913" indent="-442913">
              <a:buClr>
                <a:schemeClr val="tx1"/>
              </a:buClr>
            </a:pPr>
            <a:endParaRPr lang="en-US" altLang="en-US" sz="26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504FC0F5-3EA7-A42E-86DC-EF985129BDDB}"/>
              </a:ext>
            </a:extLst>
          </p:cNvPr>
          <p:cNvSpPr>
            <a:spLocks noGrp="1" noChangeArrowheads="1"/>
          </p:cNvSpPr>
          <p:nvPr>
            <p:ph type="title"/>
          </p:nvPr>
        </p:nvSpPr>
        <p:spPr>
          <a:xfrm>
            <a:off x="1774825" y="476250"/>
            <a:ext cx="7620000" cy="609600"/>
          </a:xfrm>
        </p:spPr>
        <p:txBody>
          <a:bodyPr/>
          <a:lstStyle/>
          <a:p>
            <a:pPr algn="ctr"/>
            <a:r>
              <a:rPr lang="en-AU" altLang="en-US" sz="4800" b="0">
                <a:solidFill>
                  <a:srgbClr val="0070C0"/>
                </a:solidFill>
              </a:rPr>
              <a:t>No lift equipment</a:t>
            </a:r>
            <a:endParaRPr lang="en-AU" altLang="en-US" b="0"/>
          </a:p>
        </p:txBody>
      </p:sp>
      <p:pic>
        <p:nvPicPr>
          <p:cNvPr id="75779" name="Picture 2">
            <a:extLst>
              <a:ext uri="{FF2B5EF4-FFF2-40B4-BE49-F238E27FC236}">
                <a16:creationId xmlns:a16="http://schemas.microsoft.com/office/drawing/2014/main" id="{280A2EAC-2C12-CB82-EC4C-8F4988D67E2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11400" y="2525714"/>
            <a:ext cx="3784600" cy="3171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780" name="Picture 4" descr="2 bss">
            <a:extLst>
              <a:ext uri="{FF2B5EF4-FFF2-40B4-BE49-F238E27FC236}">
                <a16:creationId xmlns:a16="http://schemas.microsoft.com/office/drawing/2014/main" id="{F4371E4F-D010-2236-55E6-1CD3B1FC2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25" y="2652714"/>
            <a:ext cx="3455988"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4">
            <a:extLst>
              <a:ext uri="{FF2B5EF4-FFF2-40B4-BE49-F238E27FC236}">
                <a16:creationId xmlns:a16="http://schemas.microsoft.com/office/drawing/2014/main" id="{1160CE65-78BD-5C06-A631-F45C7D3E3AB7}"/>
              </a:ext>
            </a:extLst>
          </p:cNvPr>
          <p:cNvSpPr txBox="1">
            <a:spLocks noChangeArrowheads="1"/>
          </p:cNvSpPr>
          <p:nvPr/>
        </p:nvSpPr>
        <p:spPr bwMode="auto">
          <a:xfrm>
            <a:off x="3216276" y="1831976"/>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eaLnBrk="1" hangingPunct="1">
              <a:spcBef>
                <a:spcPct val="0"/>
              </a:spcBef>
            </a:pPr>
            <a:r>
              <a:rPr lang="en-AU" altLang="en-US" sz="2400" b="0">
                <a:solidFill>
                  <a:schemeClr val="tx1"/>
                </a:solidFill>
                <a:latin typeface="Times" panose="02020603050405020304" pitchFamily="18" charset="0"/>
              </a:rPr>
              <a:t>PAT SLIDE </a:t>
            </a:r>
          </a:p>
        </p:txBody>
      </p:sp>
      <p:sp>
        <p:nvSpPr>
          <p:cNvPr id="75782" name="TextBox 5">
            <a:extLst>
              <a:ext uri="{FF2B5EF4-FFF2-40B4-BE49-F238E27FC236}">
                <a16:creationId xmlns:a16="http://schemas.microsoft.com/office/drawing/2014/main" id="{508536A8-0397-22C9-D17C-A7033EF5B7EC}"/>
              </a:ext>
            </a:extLst>
          </p:cNvPr>
          <p:cNvSpPr txBox="1">
            <a:spLocks noChangeArrowheads="1"/>
          </p:cNvSpPr>
          <p:nvPr/>
        </p:nvSpPr>
        <p:spPr bwMode="auto">
          <a:xfrm>
            <a:off x="7462839" y="1757363"/>
            <a:ext cx="2090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eaLnBrk="1" hangingPunct="1">
              <a:spcBef>
                <a:spcPct val="0"/>
              </a:spcBef>
            </a:pPr>
            <a:r>
              <a:rPr lang="en-AU" altLang="en-US" sz="2400" b="0">
                <a:solidFill>
                  <a:schemeClr val="tx1"/>
                </a:solidFill>
                <a:latin typeface="Times" panose="02020603050405020304" pitchFamily="18" charset="0"/>
              </a:rPr>
              <a:t>SLIDE SHEET</a:t>
            </a:r>
          </a:p>
        </p:txBody>
      </p:sp>
      <p:pic>
        <p:nvPicPr>
          <p:cNvPr id="2" name="Picture 1">
            <a:extLst>
              <a:ext uri="{FF2B5EF4-FFF2-40B4-BE49-F238E27FC236}">
                <a16:creationId xmlns:a16="http://schemas.microsoft.com/office/drawing/2014/main" id="{8841CA68-810F-8FF0-BB5D-04C5F7E7547A}"/>
              </a:ext>
            </a:extLst>
          </p:cNvPr>
          <p:cNvPicPr>
            <a:picLocks noChangeAspect="1"/>
          </p:cNvPicPr>
          <p:nvPr/>
        </p:nvPicPr>
        <p:blipFill>
          <a:blip r:embed="rId4"/>
          <a:stretch>
            <a:fillRect/>
          </a:stretch>
        </p:blipFill>
        <p:spPr>
          <a:xfrm>
            <a:off x="1589332" y="2753023"/>
            <a:ext cx="3785944" cy="3176291"/>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A8E5332B-F23F-D3EE-1F71-0D81628E6C66}"/>
              </a:ext>
            </a:extLst>
          </p:cNvPr>
          <p:cNvSpPr>
            <a:spLocks noGrp="1" noChangeArrowheads="1"/>
          </p:cNvSpPr>
          <p:nvPr>
            <p:ph type="title"/>
          </p:nvPr>
        </p:nvSpPr>
        <p:spPr>
          <a:xfrm>
            <a:off x="138113" y="684213"/>
            <a:ext cx="8229600" cy="1143000"/>
          </a:xfrm>
        </p:spPr>
        <p:txBody>
          <a:bodyPr/>
          <a:lstStyle/>
          <a:p>
            <a:pPr algn="ctr" eaLnBrk="1" hangingPunct="1">
              <a:defRPr/>
            </a:pPr>
            <a:r>
              <a:rPr lang="en-AU" sz="4000" b="0" dirty="0">
                <a:solidFill>
                  <a:srgbClr val="0070C0"/>
                </a:solidFill>
                <a:latin typeface="+mn-lt"/>
              </a:rPr>
              <a:t>Regular Stretching</a:t>
            </a:r>
            <a:endParaRPr lang="en-US" sz="4000" b="0" dirty="0">
              <a:solidFill>
                <a:srgbClr val="0070C0"/>
              </a:solidFill>
              <a:latin typeface="+mn-lt"/>
            </a:endParaRPr>
          </a:p>
        </p:txBody>
      </p:sp>
      <p:sp>
        <p:nvSpPr>
          <p:cNvPr id="76803" name="Rectangle 4">
            <a:extLst>
              <a:ext uri="{FF2B5EF4-FFF2-40B4-BE49-F238E27FC236}">
                <a16:creationId xmlns:a16="http://schemas.microsoft.com/office/drawing/2014/main" id="{BAE04B23-AA2A-7C8B-713B-25370E161553}"/>
              </a:ext>
            </a:extLst>
          </p:cNvPr>
          <p:cNvSpPr>
            <a:spLocks noGrp="1" noChangeArrowheads="1"/>
          </p:cNvSpPr>
          <p:nvPr>
            <p:ph type="body" idx="1"/>
          </p:nvPr>
        </p:nvSpPr>
        <p:spPr>
          <a:xfrm>
            <a:off x="1327151" y="1827213"/>
            <a:ext cx="10318749" cy="3265487"/>
          </a:xfrm>
        </p:spPr>
        <p:txBody>
          <a:bodyPr/>
          <a:lstStyle/>
          <a:p>
            <a:pPr marL="647700" indent="-647700">
              <a:buClr>
                <a:schemeClr val="tx1"/>
              </a:buClr>
            </a:pPr>
            <a:endParaRPr lang="en-AU" altLang="en-US" b="1" dirty="0"/>
          </a:p>
          <a:p>
            <a:pPr marL="647700" indent="-647700">
              <a:lnSpc>
                <a:spcPct val="150000"/>
              </a:lnSpc>
              <a:buClr>
                <a:schemeClr val="tx1"/>
              </a:buClr>
            </a:pPr>
            <a:r>
              <a:rPr lang="en-AU" altLang="en-US" sz="2400" dirty="0"/>
              <a:t>Reduce muscle tension and stress</a:t>
            </a:r>
          </a:p>
          <a:p>
            <a:pPr marL="647700" indent="-647700">
              <a:lnSpc>
                <a:spcPct val="150000"/>
              </a:lnSpc>
              <a:buClr>
                <a:schemeClr val="tx1"/>
              </a:buClr>
            </a:pPr>
            <a:r>
              <a:rPr lang="en-AU" altLang="en-US" sz="2400" dirty="0"/>
              <a:t>Permit easier movement</a:t>
            </a:r>
          </a:p>
          <a:p>
            <a:pPr marL="647700" indent="-647700">
              <a:lnSpc>
                <a:spcPct val="150000"/>
              </a:lnSpc>
              <a:buClr>
                <a:schemeClr val="tx1"/>
              </a:buClr>
            </a:pPr>
            <a:r>
              <a:rPr lang="en-AU" altLang="en-US" sz="2400" dirty="0"/>
              <a:t>Increase joint range of motion</a:t>
            </a:r>
          </a:p>
          <a:p>
            <a:pPr marL="647700" indent="-647700">
              <a:lnSpc>
                <a:spcPct val="150000"/>
              </a:lnSpc>
              <a:buClr>
                <a:schemeClr val="tx1"/>
              </a:buClr>
            </a:pPr>
            <a:r>
              <a:rPr lang="en-AU" altLang="en-US" sz="2400" dirty="0"/>
              <a:t>Reduce the risk of injury</a:t>
            </a:r>
            <a:endParaRPr lang="en-US" altLang="en-US" sz="24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70ACA-93F0-41A3-7273-915B96004D4D}"/>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48E0606-FCC4-ADE3-F894-E737D126E63E}"/>
              </a:ext>
            </a:extLst>
          </p:cNvPr>
          <p:cNvSpPr>
            <a:spLocks noGrp="1"/>
          </p:cNvSpPr>
          <p:nvPr>
            <p:ph type="pic" sz="quarter" idx="10"/>
          </p:nvPr>
        </p:nvSpPr>
        <p:spPr/>
        <p:txBody>
          <a:bodyPr/>
          <a:lstStyle/>
          <a:p>
            <a:endParaRPr lang="en-US"/>
          </a:p>
        </p:txBody>
      </p:sp>
      <p:sp>
        <p:nvSpPr>
          <p:cNvPr id="8" name="Title 4">
            <a:extLst>
              <a:ext uri="{FF2B5EF4-FFF2-40B4-BE49-F238E27FC236}">
                <a16:creationId xmlns:a16="http://schemas.microsoft.com/office/drawing/2014/main" id="{8C376D0C-1595-8DDE-60B4-8CC5AC8C5E12}"/>
              </a:ext>
            </a:extLst>
          </p:cNvPr>
          <p:cNvSpPr>
            <a:spLocks noGrp="1"/>
          </p:cNvSpPr>
          <p:nvPr>
            <p:ph type="title"/>
          </p:nvPr>
        </p:nvSpPr>
        <p:spPr>
          <a:xfrm>
            <a:off x="6772593" y="2348775"/>
            <a:ext cx="4987269" cy="720000"/>
          </a:xfrm>
        </p:spPr>
        <p:txBody>
          <a:bodyPr/>
          <a:lstStyle/>
          <a:p>
            <a:r>
              <a:rPr lang="en-US" sz="2800" dirty="0"/>
              <a:t>SESSION 3</a:t>
            </a:r>
            <a:endParaRPr lang="en-US" dirty="0"/>
          </a:p>
        </p:txBody>
      </p:sp>
    </p:spTree>
    <p:extLst>
      <p:ext uri="{BB962C8B-B14F-4D97-AF65-F5344CB8AC3E}">
        <p14:creationId xmlns:p14="http://schemas.microsoft.com/office/powerpoint/2010/main" val="2780259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EE837997-ED0A-1699-1904-873E2F5B4A36}"/>
              </a:ext>
            </a:extLst>
          </p:cNvPr>
          <p:cNvSpPr>
            <a:spLocks noGrp="1" noChangeArrowheads="1"/>
          </p:cNvSpPr>
          <p:nvPr>
            <p:ph type="title"/>
          </p:nvPr>
        </p:nvSpPr>
        <p:spPr>
          <a:xfrm>
            <a:off x="-239712" y="200024"/>
            <a:ext cx="7772400" cy="863600"/>
          </a:xfrm>
        </p:spPr>
        <p:txBody>
          <a:bodyPr/>
          <a:lstStyle/>
          <a:p>
            <a:pPr algn="ctr" eaLnBrk="1" hangingPunct="1"/>
            <a:r>
              <a:rPr lang="en-AU" altLang="en-US" sz="2800" b="0" dirty="0">
                <a:solidFill>
                  <a:srgbClr val="0070C0"/>
                </a:solidFill>
              </a:rPr>
              <a:t>Implement safe work practices  </a:t>
            </a:r>
          </a:p>
        </p:txBody>
      </p:sp>
      <p:sp>
        <p:nvSpPr>
          <p:cNvPr id="5" name="Content Placeholder 2">
            <a:extLst>
              <a:ext uri="{FF2B5EF4-FFF2-40B4-BE49-F238E27FC236}">
                <a16:creationId xmlns:a16="http://schemas.microsoft.com/office/drawing/2014/main" id="{A8EEEAE4-D986-2E9C-6EFA-345E507C890D}"/>
              </a:ext>
            </a:extLst>
          </p:cNvPr>
          <p:cNvSpPr>
            <a:spLocks noGrp="1" noChangeArrowheads="1"/>
          </p:cNvSpPr>
          <p:nvPr>
            <p:ph idx="1"/>
          </p:nvPr>
        </p:nvSpPr>
        <p:spPr>
          <a:xfrm>
            <a:off x="1030288" y="1063624"/>
            <a:ext cx="10120312" cy="4114800"/>
          </a:xfrm>
        </p:spPr>
        <p:txBody>
          <a:bodyPr/>
          <a:lstStyle/>
          <a:p>
            <a:pPr>
              <a:lnSpc>
                <a:spcPct val="100000"/>
              </a:lnSpc>
              <a:buFontTx/>
              <a:buChar char="•"/>
            </a:pPr>
            <a:r>
              <a:rPr lang="en-AU" altLang="en-US" sz="2100" dirty="0"/>
              <a:t>Identifying and implementing procedures and instructions </a:t>
            </a:r>
          </a:p>
          <a:p>
            <a:pPr>
              <a:lnSpc>
                <a:spcPct val="100000"/>
              </a:lnSpc>
              <a:buFontTx/>
              <a:buChar char="•"/>
            </a:pPr>
            <a:r>
              <a:rPr lang="en-AU" altLang="en-US" sz="2100" dirty="0"/>
              <a:t>These can be verbal, written and visual (signs)</a:t>
            </a:r>
          </a:p>
          <a:p>
            <a:pPr>
              <a:lnSpc>
                <a:spcPct val="100000"/>
              </a:lnSpc>
              <a:buFontTx/>
              <a:buChar char="•"/>
            </a:pPr>
            <a:r>
              <a:rPr lang="en-AU" altLang="en-US" sz="2100" dirty="0"/>
              <a:t>They can be within policies and procedures</a:t>
            </a:r>
          </a:p>
          <a:p>
            <a:pPr>
              <a:lnSpc>
                <a:spcPct val="100000"/>
              </a:lnSpc>
              <a:buFontTx/>
              <a:buChar char="•"/>
            </a:pPr>
            <a:r>
              <a:rPr lang="en-AU" altLang="en-US" sz="2100" dirty="0"/>
              <a:t>All reasonable requests from your employer should be followed as your obligation to safe work practices </a:t>
            </a:r>
          </a:p>
          <a:p>
            <a:pPr>
              <a:lnSpc>
                <a:spcPct val="100000"/>
              </a:lnSpc>
              <a:buFontTx/>
              <a:buChar char="•"/>
            </a:pPr>
            <a:r>
              <a:rPr lang="en-AU" altLang="en-US" sz="2100" dirty="0"/>
              <a:t>This means following instructions and procedures.</a:t>
            </a:r>
          </a:p>
          <a:p>
            <a:pPr>
              <a:buFontTx/>
              <a:buChar char="•"/>
            </a:pPr>
            <a:r>
              <a:rPr lang="en-AU" altLang="en-US" sz="2100" dirty="0"/>
              <a:t>Identifying and reporting incidents and injuries</a:t>
            </a:r>
          </a:p>
          <a:p>
            <a:pPr>
              <a:buFontTx/>
              <a:buChar char="•"/>
            </a:pPr>
            <a:r>
              <a:rPr lang="en-AU" altLang="en-US" sz="2100" dirty="0"/>
              <a:t>Incidents are any events that cause or potentially cause injury, ill-health or damage</a:t>
            </a:r>
          </a:p>
          <a:p>
            <a:pPr>
              <a:buFontTx/>
              <a:buChar char="•"/>
            </a:pPr>
            <a:r>
              <a:rPr lang="en-AU" altLang="en-US" sz="2100" dirty="0"/>
              <a:t>‘Near misses’ are also reported because of their potential to get worse or happen again  </a:t>
            </a:r>
          </a:p>
          <a:p>
            <a:pPr>
              <a:buFontTx/>
              <a:buChar char="•"/>
            </a:pPr>
            <a:r>
              <a:rPr lang="en-AU" altLang="en-US" sz="2100" dirty="0"/>
              <a:t>Organisations have forms or electronic reporting mechanisms for staff to complete.</a:t>
            </a:r>
          </a:p>
          <a:p>
            <a:pPr>
              <a:lnSpc>
                <a:spcPct val="100000"/>
              </a:lnSpc>
              <a:buFontTx/>
              <a:buChar char="•"/>
            </a:pPr>
            <a:endParaRPr lang="en-AU" altLang="en-US" sz="2400" dirty="0"/>
          </a:p>
          <a:p>
            <a:endParaRPr lang="en-AU" altLang="en-US"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B97D1987-A115-CC97-2578-3A754FC655B7}"/>
              </a:ext>
            </a:extLst>
          </p:cNvPr>
          <p:cNvSpPr>
            <a:spLocks noGrp="1" noChangeArrowheads="1"/>
          </p:cNvSpPr>
          <p:nvPr>
            <p:ph type="title"/>
          </p:nvPr>
        </p:nvSpPr>
        <p:spPr>
          <a:xfrm>
            <a:off x="2389188" y="279400"/>
            <a:ext cx="7620000" cy="609600"/>
          </a:xfrm>
        </p:spPr>
        <p:txBody>
          <a:bodyPr/>
          <a:lstStyle/>
          <a:p>
            <a:pPr algn="ctr"/>
            <a:r>
              <a:rPr lang="en-AU" altLang="en-US" sz="2800" b="0">
                <a:solidFill>
                  <a:srgbClr val="0070C0"/>
                </a:solidFill>
              </a:rPr>
              <a:t>Incident Report Form</a:t>
            </a:r>
          </a:p>
        </p:txBody>
      </p:sp>
      <p:sp>
        <p:nvSpPr>
          <p:cNvPr id="84995" name="Content Placeholder 2">
            <a:extLst>
              <a:ext uri="{FF2B5EF4-FFF2-40B4-BE49-F238E27FC236}">
                <a16:creationId xmlns:a16="http://schemas.microsoft.com/office/drawing/2014/main" id="{0F61A496-B0ED-53EE-61FB-2EE769BB4E55}"/>
              </a:ext>
            </a:extLst>
          </p:cNvPr>
          <p:cNvSpPr>
            <a:spLocks noGrp="1" noChangeArrowheads="1"/>
          </p:cNvSpPr>
          <p:nvPr>
            <p:ph sz="half" idx="2"/>
          </p:nvPr>
        </p:nvSpPr>
        <p:spPr>
          <a:xfrm>
            <a:off x="6096000" y="1377950"/>
            <a:ext cx="5157787" cy="2051050"/>
          </a:xfrm>
        </p:spPr>
        <p:txBody>
          <a:bodyPr/>
          <a:lstStyle/>
          <a:p>
            <a:pPr marL="0" indent="0">
              <a:buNone/>
            </a:pPr>
            <a:r>
              <a:rPr lang="en-AU" altLang="en-US" dirty="0">
                <a:solidFill>
                  <a:srgbClr val="0070C0"/>
                </a:solidFill>
              </a:rPr>
              <a:t>In Class Activity:  </a:t>
            </a:r>
          </a:p>
          <a:p>
            <a:pPr marL="0" indent="0">
              <a:buFontTx/>
              <a:buChar char="•"/>
            </a:pPr>
            <a:r>
              <a:rPr lang="en-AU" altLang="en-US" sz="1800" dirty="0"/>
              <a:t>Write and incident report – Freight Train. </a:t>
            </a:r>
          </a:p>
          <a:p>
            <a:pPr marL="0" indent="0">
              <a:buFontTx/>
              <a:buChar char="•"/>
            </a:pPr>
            <a:r>
              <a:rPr lang="en-AU" altLang="en-US" sz="1800" dirty="0">
                <a:solidFill>
                  <a:schemeClr val="tx1"/>
                </a:solidFill>
              </a:rPr>
              <a:t>You will find your incident report on SW</a:t>
            </a:r>
          </a:p>
          <a:p>
            <a:pPr marL="0" indent="0">
              <a:buFontTx/>
              <a:buChar char="•"/>
            </a:pPr>
            <a:r>
              <a:rPr lang="en-AU" altLang="en-US" sz="1800" dirty="0">
                <a:solidFill>
                  <a:schemeClr val="tx1"/>
                </a:solidFill>
              </a:rPr>
              <a:t>Teacher Led &amp; open class discussion and feedback </a:t>
            </a:r>
          </a:p>
        </p:txBody>
      </p:sp>
      <p:pic>
        <p:nvPicPr>
          <p:cNvPr id="84996" name="Picture 2" descr="E:\BOX HILL\Catherine\Cengage  AIN\IMAGES\Ch01\0104_austin1e_sb_87026_aw.jpg">
            <a:extLst>
              <a:ext uri="{FF2B5EF4-FFF2-40B4-BE49-F238E27FC236}">
                <a16:creationId xmlns:a16="http://schemas.microsoft.com/office/drawing/2014/main" id="{FCC55260-343B-A2BD-7F71-BCAB978F59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363842">
            <a:off x="2022475" y="623889"/>
            <a:ext cx="2662238"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7CF1CC2-1F8E-3F04-1362-84A46A010CB5}"/>
              </a:ext>
            </a:extLst>
          </p:cNvPr>
          <p:cNvSpPr txBox="1"/>
          <p:nvPr/>
        </p:nvSpPr>
        <p:spPr>
          <a:xfrm>
            <a:off x="1550989" y="3457573"/>
            <a:ext cx="8315325" cy="3232150"/>
          </a:xfrm>
          <a:prstGeom prst="rect">
            <a:avLst/>
          </a:prstGeom>
          <a:noFill/>
        </p:spPr>
        <p:txBody>
          <a:bodyPr>
            <a:spAutoFit/>
          </a:bodyPr>
          <a:lstStyle/>
          <a:p>
            <a:pPr marL="342900" indent="-342900">
              <a:buFont typeface="Arial" panose="020B0604020202020204" pitchFamily="34" charset="0"/>
              <a:buChar char="•"/>
              <a:defRPr/>
            </a:pPr>
            <a:r>
              <a:rPr lang="en-AU" sz="2000" dirty="0">
                <a:cs typeface="Calibri Light" panose="020F0302020204030204" pitchFamily="34" charset="0"/>
              </a:rPr>
              <a:t>Writing should be legible</a:t>
            </a:r>
          </a:p>
          <a:p>
            <a:pPr marL="342900" indent="-342900">
              <a:buFont typeface="Arial" panose="020B0604020202020204" pitchFamily="34" charset="0"/>
              <a:buChar char="•"/>
              <a:defRPr/>
            </a:pPr>
            <a:r>
              <a:rPr lang="en-AU" sz="2000" dirty="0">
                <a:cs typeface="Calibri Light" panose="020F0302020204030204" pitchFamily="34" charset="0"/>
              </a:rPr>
              <a:t>Use black pen </a:t>
            </a:r>
          </a:p>
          <a:p>
            <a:pPr marL="342900" indent="-342900">
              <a:buFont typeface="Arial" panose="020B0604020202020204" pitchFamily="34" charset="0"/>
              <a:buChar char="•"/>
              <a:defRPr/>
            </a:pPr>
            <a:r>
              <a:rPr lang="en-AU" sz="2000" dirty="0">
                <a:cs typeface="Calibri Light" panose="020F0302020204030204" pitchFamily="34" charset="0"/>
              </a:rPr>
              <a:t>No pencil or erasable pens</a:t>
            </a:r>
          </a:p>
          <a:p>
            <a:pPr marL="342900" indent="-342900">
              <a:buFont typeface="Arial" panose="020B0604020202020204" pitchFamily="34" charset="0"/>
              <a:buChar char="•"/>
              <a:defRPr/>
            </a:pPr>
            <a:r>
              <a:rPr lang="en-AU" sz="2000" dirty="0">
                <a:cs typeface="Calibri Light" panose="020F0302020204030204" pitchFamily="34" charset="0"/>
              </a:rPr>
              <a:t>All areas relevant to the incident should be completed</a:t>
            </a:r>
          </a:p>
          <a:p>
            <a:pPr marL="342900" indent="-342900">
              <a:buFont typeface="Arial" panose="020B0604020202020204" pitchFamily="34" charset="0"/>
              <a:buChar char="•"/>
              <a:defRPr/>
            </a:pPr>
            <a:r>
              <a:rPr lang="en-AU" sz="2000" dirty="0">
                <a:cs typeface="Calibri Light" panose="020F0302020204030204" pitchFamily="34" charset="0"/>
              </a:rPr>
              <a:t>Sign &amp; Date report</a:t>
            </a:r>
          </a:p>
          <a:p>
            <a:pPr marL="342900" indent="-342900">
              <a:buFont typeface="Arial" panose="020B0604020202020204" pitchFamily="34" charset="0"/>
              <a:buChar char="•"/>
              <a:defRPr/>
            </a:pPr>
            <a:r>
              <a:rPr lang="en-AU" sz="2000" dirty="0">
                <a:cs typeface="Calibri Light" panose="020F0302020204030204" pitchFamily="34" charset="0"/>
              </a:rPr>
              <a:t>Be mindful of lodgement timeframes</a:t>
            </a:r>
          </a:p>
          <a:p>
            <a:pPr marL="342900" indent="-342900">
              <a:buFont typeface="Arial" panose="020B0604020202020204" pitchFamily="34" charset="0"/>
              <a:buChar char="•"/>
              <a:defRPr/>
            </a:pPr>
            <a:r>
              <a:rPr lang="en-AU" sz="2000" dirty="0">
                <a:cs typeface="Calibri Light" panose="020F0302020204030204" pitchFamily="34" charset="0"/>
              </a:rPr>
              <a:t>Confidentiality &amp; privacy</a:t>
            </a:r>
          </a:p>
          <a:p>
            <a:pPr marL="342900" indent="-342900">
              <a:buFont typeface="Arial" panose="020B0604020202020204" pitchFamily="34" charset="0"/>
              <a:buChar char="•"/>
              <a:defRPr/>
            </a:pPr>
            <a:r>
              <a:rPr lang="en-AU" sz="2000" dirty="0">
                <a:cs typeface="Calibri Light" panose="020F0302020204030204" pitchFamily="34" charset="0"/>
              </a:rPr>
              <a:t>Write the facts</a:t>
            </a:r>
          </a:p>
          <a:p>
            <a:pPr marL="342900" indent="-342900">
              <a:buFont typeface="Arial" panose="020B0604020202020204" pitchFamily="34" charset="0"/>
              <a:buChar char="•"/>
              <a:defRPr/>
            </a:pPr>
            <a:r>
              <a:rPr lang="en-AU" sz="2000" dirty="0">
                <a:cs typeface="Calibri Light" panose="020F0302020204030204" pitchFamily="34" charset="0"/>
              </a:rPr>
              <a:t>Write what you “SEE/HEAR”, not WHAT your THINK</a:t>
            </a:r>
          </a:p>
          <a:p>
            <a:pPr>
              <a:defRPr/>
            </a:pPr>
            <a:endParaRPr lang="en-A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716C6E51-B7D5-5344-6B49-C11986309E4E}"/>
              </a:ext>
            </a:extLst>
          </p:cNvPr>
          <p:cNvSpPr>
            <a:spLocks noGrp="1" noChangeArrowheads="1"/>
          </p:cNvSpPr>
          <p:nvPr>
            <p:ph type="title"/>
          </p:nvPr>
        </p:nvSpPr>
        <p:spPr>
          <a:xfrm>
            <a:off x="1742739" y="993140"/>
            <a:ext cx="7620000" cy="609600"/>
          </a:xfrm>
        </p:spPr>
        <p:txBody>
          <a:bodyPr/>
          <a:lstStyle/>
          <a:p>
            <a:pPr algn="ctr"/>
            <a:r>
              <a:rPr lang="en-AU" altLang="en-US" sz="2800" b="0" dirty="0">
                <a:solidFill>
                  <a:srgbClr val="0070C0"/>
                </a:solidFill>
              </a:rPr>
              <a:t>What is the main purpose of the Work Health and Safety Act 2011?</a:t>
            </a:r>
            <a:endParaRPr lang="en-AU" altLang="en-US" sz="2800" dirty="0">
              <a:solidFill>
                <a:srgbClr val="0070C0"/>
              </a:solidFill>
            </a:endParaRPr>
          </a:p>
        </p:txBody>
      </p:sp>
      <p:sp>
        <p:nvSpPr>
          <p:cNvPr id="9219" name="Content Placeholder 2">
            <a:extLst>
              <a:ext uri="{FF2B5EF4-FFF2-40B4-BE49-F238E27FC236}">
                <a16:creationId xmlns:a16="http://schemas.microsoft.com/office/drawing/2014/main" id="{449ECD2B-6016-DBD8-D5B5-EC57F43D48FE}"/>
              </a:ext>
            </a:extLst>
          </p:cNvPr>
          <p:cNvSpPr>
            <a:spLocks noGrp="1" noChangeArrowheads="1"/>
          </p:cNvSpPr>
          <p:nvPr>
            <p:ph idx="1"/>
          </p:nvPr>
        </p:nvSpPr>
        <p:spPr>
          <a:xfrm>
            <a:off x="593123" y="2082792"/>
            <a:ext cx="10367319" cy="4210844"/>
          </a:xfrm>
        </p:spPr>
        <p:txBody>
          <a:bodyPr/>
          <a:lstStyle/>
          <a:p>
            <a:endParaRPr lang="en-AU" altLang="en-US" b="0" dirty="0"/>
          </a:p>
          <a:p>
            <a:pPr algn="just"/>
            <a:r>
              <a:rPr lang="en-AU" altLang="en-US" sz="2400" dirty="0">
                <a:solidFill>
                  <a:schemeClr val="tx2"/>
                </a:solidFill>
              </a:rPr>
              <a:t>The Work Health and Safety Act 2011 (WHS Act) provides a framework to protect the health, safety and welfare of all workers at work. </a:t>
            </a:r>
          </a:p>
          <a:p>
            <a:pPr algn="just"/>
            <a:endParaRPr lang="en-AU" altLang="en-US" sz="2400" dirty="0">
              <a:solidFill>
                <a:schemeClr val="tx2"/>
              </a:solidFill>
            </a:endParaRPr>
          </a:p>
          <a:p>
            <a:pPr algn="just"/>
            <a:r>
              <a:rPr lang="en-AU" altLang="en-US" sz="2400" dirty="0">
                <a:solidFill>
                  <a:schemeClr val="tx2"/>
                </a:solidFill>
              </a:rPr>
              <a:t>As well as other people who might be affected by the work undertaken in the workplace.</a:t>
            </a:r>
          </a:p>
          <a:p>
            <a:pPr algn="ctr"/>
            <a:endParaRPr lang="en-AU" altLang="en-US" dirty="0"/>
          </a:p>
          <a:p>
            <a:pPr marL="0" indent="0" algn="ctr">
              <a:buNone/>
            </a:pPr>
            <a:endParaRPr lang="en-AU" altLang="en-US" dirty="0"/>
          </a:p>
          <a:p>
            <a:pPr marL="0" indent="0" algn="ctr">
              <a:buNone/>
            </a:pPr>
            <a:r>
              <a:rPr lang="en-AU" altLang="en-US" dirty="0"/>
              <a:t>Who might these workers be?</a:t>
            </a:r>
          </a:p>
          <a:p>
            <a:endParaRPr lang="en-AU" altLang="en-US" dirty="0"/>
          </a:p>
        </p:txBody>
      </p:sp>
      <p:pic>
        <p:nvPicPr>
          <p:cNvPr id="3" name="Picture 2" descr="Man wearing white shirt and yellow sweater">
            <a:extLst>
              <a:ext uri="{FF2B5EF4-FFF2-40B4-BE49-F238E27FC236}">
                <a16:creationId xmlns:a16="http://schemas.microsoft.com/office/drawing/2014/main" id="{0242D526-D442-FA0C-0CFB-637726F907D1}"/>
              </a:ext>
            </a:extLst>
          </p:cNvPr>
          <p:cNvPicPr>
            <a:picLocks noChangeAspect="1"/>
          </p:cNvPicPr>
          <p:nvPr/>
        </p:nvPicPr>
        <p:blipFill>
          <a:blip r:embed="rId2"/>
          <a:srcRect l="17017" r="23294"/>
          <a:stretch/>
        </p:blipFill>
        <p:spPr>
          <a:xfrm>
            <a:off x="2619195" y="4371451"/>
            <a:ext cx="1451575" cy="162306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EA5676D-292C-E424-5766-4DC164B3C775}"/>
              </a:ext>
            </a:extLst>
          </p:cNvPr>
          <p:cNvSpPr>
            <a:spLocks noGrp="1" noChangeArrowheads="1"/>
          </p:cNvSpPr>
          <p:nvPr>
            <p:ph type="title"/>
          </p:nvPr>
        </p:nvSpPr>
        <p:spPr>
          <a:xfrm>
            <a:off x="0" y="549275"/>
            <a:ext cx="7772400" cy="863600"/>
          </a:xfrm>
        </p:spPr>
        <p:txBody>
          <a:bodyPr/>
          <a:lstStyle/>
          <a:p>
            <a:pPr algn="ctr" eaLnBrk="1" hangingPunct="1"/>
            <a:r>
              <a:rPr lang="en-AU" altLang="en-US" sz="2800" b="0" dirty="0">
                <a:solidFill>
                  <a:srgbClr val="0070C0"/>
                </a:solidFill>
              </a:rPr>
              <a:t>Implement safe work practices  </a:t>
            </a:r>
          </a:p>
        </p:txBody>
      </p:sp>
      <p:sp>
        <p:nvSpPr>
          <p:cNvPr id="5" name="Content Placeholder 2">
            <a:extLst>
              <a:ext uri="{FF2B5EF4-FFF2-40B4-BE49-F238E27FC236}">
                <a16:creationId xmlns:a16="http://schemas.microsoft.com/office/drawing/2014/main" id="{27F533BD-B49A-1AF5-43BB-0114D7565F3D}"/>
              </a:ext>
            </a:extLst>
          </p:cNvPr>
          <p:cNvSpPr>
            <a:spLocks noGrp="1" noChangeArrowheads="1"/>
          </p:cNvSpPr>
          <p:nvPr>
            <p:ph idx="1"/>
          </p:nvPr>
        </p:nvSpPr>
        <p:spPr>
          <a:xfrm>
            <a:off x="977900" y="1266826"/>
            <a:ext cx="10172700" cy="5040312"/>
          </a:xfrm>
        </p:spPr>
        <p:txBody>
          <a:bodyPr/>
          <a:lstStyle/>
          <a:p>
            <a:pPr>
              <a:buFontTx/>
              <a:buChar char="•"/>
            </a:pPr>
            <a:endParaRPr lang="en-AU" altLang="en-US" sz="2400" dirty="0"/>
          </a:p>
          <a:p>
            <a:pPr>
              <a:buFontTx/>
              <a:buChar char="•"/>
            </a:pPr>
            <a:endParaRPr lang="en-AU" altLang="en-US" sz="2400" dirty="0"/>
          </a:p>
          <a:p>
            <a:pPr>
              <a:buFontTx/>
              <a:buChar char="•"/>
            </a:pPr>
            <a:r>
              <a:rPr lang="en-AU" altLang="en-US" sz="2400" dirty="0"/>
              <a:t>Infection prevention and control </a:t>
            </a:r>
          </a:p>
          <a:p>
            <a:pPr>
              <a:buFontTx/>
              <a:buChar char="•"/>
            </a:pPr>
            <a:r>
              <a:rPr lang="en-AU" altLang="en-US" sz="2400" dirty="0"/>
              <a:t>Use precautions to prevent the spread of micro-organisms that cause infection </a:t>
            </a:r>
          </a:p>
          <a:p>
            <a:pPr>
              <a:buFontTx/>
              <a:buChar char="•"/>
            </a:pPr>
            <a:r>
              <a:rPr lang="en-AU" altLang="en-US" sz="2400" dirty="0"/>
              <a:t>Use PPE as required for infection concern – this might be signed for specific methods </a:t>
            </a:r>
          </a:p>
          <a:p>
            <a:pPr>
              <a:buFontTx/>
              <a:buChar char="•"/>
            </a:pPr>
            <a:r>
              <a:rPr lang="en-AU" altLang="en-US" sz="2400" dirty="0"/>
              <a:t>Standard precautions are always used in contact with body fluids and material, or potential contact</a:t>
            </a:r>
          </a:p>
          <a:p>
            <a:pPr>
              <a:buFontTx/>
              <a:buChar char="•"/>
            </a:pPr>
            <a:r>
              <a:rPr lang="en-AU" altLang="en-US" sz="2400" dirty="0"/>
              <a:t>Additional precautions are used for specific types of infection, e.g. masks for respiratory infections.</a:t>
            </a:r>
          </a:p>
          <a:p>
            <a:pPr>
              <a:buFontTx/>
              <a:buChar char="•"/>
            </a:pPr>
            <a:endParaRPr lang="en-AU" altLang="en-US" sz="2000" dirty="0"/>
          </a:p>
          <a:p>
            <a:pPr lvl="1"/>
            <a:endParaRPr lang="en-AU" altLang="en-US" sz="2000" dirty="0"/>
          </a:p>
          <a:p>
            <a:pPr marL="0" indent="0">
              <a:buNone/>
            </a:pPr>
            <a:endParaRPr lang="en-AU" altLang="en-US" sz="2400" dirty="0"/>
          </a:p>
          <a:p>
            <a:endParaRPr lang="en-AU" altLang="en-US"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70F669C9-F49D-7EDB-DCA8-81DCE621490D}"/>
              </a:ext>
            </a:extLst>
          </p:cNvPr>
          <p:cNvSpPr>
            <a:spLocks noGrp="1" noChangeArrowheads="1"/>
          </p:cNvSpPr>
          <p:nvPr>
            <p:ph type="title"/>
          </p:nvPr>
        </p:nvSpPr>
        <p:spPr>
          <a:xfrm>
            <a:off x="819150" y="673100"/>
            <a:ext cx="5715000" cy="457200"/>
          </a:xfrm>
        </p:spPr>
        <p:txBody>
          <a:bodyPr/>
          <a:lstStyle/>
          <a:p>
            <a:r>
              <a:rPr lang="en-AU" altLang="en-US" sz="2700" dirty="0">
                <a:solidFill>
                  <a:srgbClr val="0070C0"/>
                </a:solidFill>
                <a:latin typeface="Arial" panose="020B0604020202020204" pitchFamily="34" charset="0"/>
                <a:cs typeface="Arial" panose="020B0604020202020204" pitchFamily="34" charset="0"/>
              </a:rPr>
              <a:t>How can Injury occur?</a:t>
            </a:r>
          </a:p>
        </p:txBody>
      </p:sp>
      <p:sp>
        <p:nvSpPr>
          <p:cNvPr id="91139" name="Content Placeholder 2">
            <a:extLst>
              <a:ext uri="{FF2B5EF4-FFF2-40B4-BE49-F238E27FC236}">
                <a16:creationId xmlns:a16="http://schemas.microsoft.com/office/drawing/2014/main" id="{B5C1AACF-6B29-0EA5-9D48-4A712AE40C24}"/>
              </a:ext>
            </a:extLst>
          </p:cNvPr>
          <p:cNvSpPr>
            <a:spLocks noGrp="1" noChangeArrowheads="1"/>
          </p:cNvSpPr>
          <p:nvPr>
            <p:ph idx="1"/>
          </p:nvPr>
        </p:nvSpPr>
        <p:spPr>
          <a:xfrm>
            <a:off x="819150" y="1939928"/>
            <a:ext cx="10013950" cy="4033837"/>
          </a:xfrm>
        </p:spPr>
        <p:txBody>
          <a:bodyPr/>
          <a:lstStyle/>
          <a:p>
            <a:pPr marL="0" indent="0">
              <a:buNone/>
            </a:pPr>
            <a:r>
              <a:rPr lang="en-AU" altLang="en-US" sz="2400" b="1" dirty="0">
                <a:solidFill>
                  <a:schemeClr val="tx1"/>
                </a:solidFill>
                <a:latin typeface="Arial" panose="020B0604020202020204" pitchFamily="34" charset="0"/>
                <a:cs typeface="Arial" panose="020B0604020202020204" pitchFamily="34" charset="0"/>
              </a:rPr>
              <a:t>Injury can occur easily </a:t>
            </a:r>
          </a:p>
          <a:p>
            <a:pPr marL="0" indent="0">
              <a:buNone/>
            </a:pPr>
            <a:endParaRPr lang="en-AU" altLang="en-US" sz="2400" dirty="0">
              <a:solidFill>
                <a:schemeClr val="tx1"/>
              </a:solidFill>
              <a:latin typeface="Arial" panose="020B0604020202020204" pitchFamily="34" charset="0"/>
              <a:cs typeface="Arial" panose="020B0604020202020204" pitchFamily="34" charset="0"/>
            </a:endParaRPr>
          </a:p>
          <a:p>
            <a:pPr marL="0" indent="0">
              <a:buNone/>
            </a:pPr>
            <a:r>
              <a:rPr lang="en-AU" altLang="en-US" sz="2400" dirty="0">
                <a:latin typeface="Arial" panose="020B0604020202020204" pitchFamily="34" charset="0"/>
                <a:cs typeface="Arial" panose="020B0604020202020204" pitchFamily="34" charset="0"/>
              </a:rPr>
              <a:t>Sometimes it can take a simple task to cause an injury.</a:t>
            </a:r>
          </a:p>
          <a:p>
            <a:pPr marL="0" indent="0"/>
            <a:endParaRPr lang="en-AU" altLang="en-US" sz="2400" dirty="0">
              <a:latin typeface="Arial" panose="020B0604020202020204" pitchFamily="34" charset="0"/>
              <a:cs typeface="Arial" panose="020B0604020202020204" pitchFamily="34" charset="0"/>
            </a:endParaRPr>
          </a:p>
          <a:p>
            <a:pPr marL="0" indent="0">
              <a:buNone/>
            </a:pPr>
            <a:r>
              <a:rPr lang="en-AU" altLang="en-US" sz="2400" dirty="0">
                <a:latin typeface="Arial" panose="020B0604020202020204" pitchFamily="34" charset="0"/>
                <a:cs typeface="Arial" panose="020B0604020202020204" pitchFamily="34" charset="0"/>
              </a:rPr>
              <a:t>Moving heavy items regularly, lifting items regularly, awkward twisting and frequent bending can all cause injury when these tasks are done regularly</a:t>
            </a:r>
            <a:r>
              <a:rPr lang="en-AU" altLang="en-US" dirty="0">
                <a:latin typeface="Arial" panose="020B0604020202020204" pitchFamily="34" charset="0"/>
                <a:cs typeface="Arial" panose="020B0604020202020204" pitchFamily="34" charset="0"/>
              </a:rPr>
              <a:t>.</a:t>
            </a:r>
          </a:p>
          <a:p>
            <a:pPr marL="0" indent="0"/>
            <a:endParaRPr lang="en-AU" altLang="en-US" dirty="0"/>
          </a:p>
          <a:p>
            <a:pPr marL="0" indent="0"/>
            <a:endParaRPr lang="en-AU" altLang="en-US" dirty="0"/>
          </a:p>
        </p:txBody>
      </p:sp>
      <p:pic>
        <p:nvPicPr>
          <p:cNvPr id="91140" name="Picture 2">
            <a:extLst>
              <a:ext uri="{FF2B5EF4-FFF2-40B4-BE49-F238E27FC236}">
                <a16:creationId xmlns:a16="http://schemas.microsoft.com/office/drawing/2014/main" id="{C1BC866F-3ABC-A4B6-C863-CC7C04CDF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2006" y="2032000"/>
            <a:ext cx="96678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529FF5-8210-F0E4-43F4-1C4313A0CA85}"/>
              </a:ext>
            </a:extLst>
          </p:cNvPr>
          <p:cNvSpPr>
            <a:spLocks noGrp="1"/>
          </p:cNvSpPr>
          <p:nvPr>
            <p:ph idx="1"/>
          </p:nvPr>
        </p:nvSpPr>
        <p:spPr>
          <a:xfrm>
            <a:off x="1536700" y="1808164"/>
            <a:ext cx="7018338" cy="2047875"/>
          </a:xfrm>
        </p:spPr>
        <p:txBody>
          <a:bodyPr>
            <a:noAutofit/>
          </a:bodyPr>
          <a:lstStyle/>
          <a:p>
            <a:pPr marL="82296" indent="0">
              <a:buNone/>
              <a:defRPr/>
            </a:pPr>
            <a:r>
              <a:rPr lang="en-AU" dirty="0">
                <a:latin typeface="Arial" panose="020B0604020202020204" pitchFamily="34" charset="0"/>
                <a:cs typeface="Arial" panose="020B0604020202020204" pitchFamily="34" charset="0"/>
              </a:rPr>
              <a:t>These are just some of what you would do in a shift</a:t>
            </a:r>
          </a:p>
          <a:p>
            <a:pPr marL="82296" indent="0">
              <a:defRPr/>
            </a:pPr>
            <a:endParaRPr lang="en-AU" dirty="0">
              <a:latin typeface="Arial" panose="020B0604020202020204" pitchFamily="34" charset="0"/>
              <a:cs typeface="Arial" panose="020B0604020202020204" pitchFamily="34" charset="0"/>
            </a:endParaRP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Pushing a wheelchair</a:t>
            </a: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Pushing a trolley</a:t>
            </a: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Making a bed</a:t>
            </a: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Stripping a bed</a:t>
            </a: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Delivering meals to patients</a:t>
            </a: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Carrying small boxes</a:t>
            </a: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Mopping the floor</a:t>
            </a: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Sweeping an area</a:t>
            </a:r>
          </a:p>
          <a:p>
            <a:pPr>
              <a:buFont typeface="Arial" panose="020B0604020202020204" pitchFamily="34" charset="0"/>
              <a:buChar char="•"/>
              <a:defRPr/>
            </a:pPr>
            <a:r>
              <a:rPr lang="en-AU" dirty="0">
                <a:latin typeface="Arial" panose="020B0604020202020204" pitchFamily="34" charset="0"/>
                <a:cs typeface="Arial" panose="020B0604020202020204" pitchFamily="34" charset="0"/>
              </a:rPr>
              <a:t>Using a hoist</a:t>
            </a:r>
          </a:p>
        </p:txBody>
      </p:sp>
      <p:sp>
        <p:nvSpPr>
          <p:cNvPr id="90115" name="Title 2">
            <a:extLst>
              <a:ext uri="{FF2B5EF4-FFF2-40B4-BE49-F238E27FC236}">
                <a16:creationId xmlns:a16="http://schemas.microsoft.com/office/drawing/2014/main" id="{EF6566F5-D74C-A1A9-241E-AAB70912F47E}"/>
              </a:ext>
            </a:extLst>
          </p:cNvPr>
          <p:cNvSpPr>
            <a:spLocks noGrp="1" noChangeArrowheads="1"/>
          </p:cNvSpPr>
          <p:nvPr>
            <p:ph type="title"/>
          </p:nvPr>
        </p:nvSpPr>
        <p:spPr>
          <a:xfrm>
            <a:off x="2135188" y="565150"/>
            <a:ext cx="5715000" cy="457200"/>
          </a:xfrm>
        </p:spPr>
        <p:txBody>
          <a:bodyPr/>
          <a:lstStyle/>
          <a:p>
            <a:r>
              <a:rPr lang="en-AU" altLang="en-US" sz="2700">
                <a:solidFill>
                  <a:srgbClr val="0070C0"/>
                </a:solidFill>
                <a:latin typeface="Arial" panose="020B0604020202020204" pitchFamily="34" charset="0"/>
                <a:cs typeface="Arial" panose="020B0604020202020204" pitchFamily="34" charset="0"/>
              </a:rPr>
              <a:t>Manual Handling in Healthcare</a:t>
            </a:r>
          </a:p>
        </p:txBody>
      </p:sp>
      <p:pic>
        <p:nvPicPr>
          <p:cNvPr id="90116" name="Picture 2">
            <a:extLst>
              <a:ext uri="{FF2B5EF4-FFF2-40B4-BE49-F238E27FC236}">
                <a16:creationId xmlns:a16="http://schemas.microsoft.com/office/drawing/2014/main" id="{308393C8-234E-D80A-6111-74A2CB0D23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5781" r="11819"/>
          <a:stretch>
            <a:fillRect/>
          </a:stretch>
        </p:blipFill>
        <p:spPr bwMode="auto">
          <a:xfrm>
            <a:off x="7258050" y="2644775"/>
            <a:ext cx="2593975"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1000"/>
                                        <p:tgtEl>
                                          <p:spTgt spid="2">
                                            <p:txEl>
                                              <p:pRg st="2" end="2"/>
                                            </p:txEl>
                                          </p:spTgt>
                                        </p:tgtEl>
                                      </p:cBhvr>
                                    </p:animEffect>
                                  </p:childTnLst>
                                </p:cTn>
                              </p:par>
                            </p:childTnLst>
                          </p:cTn>
                        </p:par>
                        <p:par>
                          <p:cTn id="8" fill="hold" nodeType="afterGroup">
                            <p:stCondLst>
                              <p:cond delay="1000"/>
                            </p:stCondLst>
                            <p:childTnLst>
                              <p:par>
                                <p:cTn id="9" presetID="16" presetClass="entr" presetSubtype="21"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barn(inVertical)">
                                      <p:cBhvr>
                                        <p:cTn id="11" dur="1000"/>
                                        <p:tgtEl>
                                          <p:spTgt spid="2">
                                            <p:txEl>
                                              <p:pRg st="3" end="3"/>
                                            </p:txEl>
                                          </p:spTgt>
                                        </p:tgtEl>
                                      </p:cBhvr>
                                    </p:animEffect>
                                  </p:childTnLst>
                                </p:cTn>
                              </p:par>
                            </p:childTnLst>
                          </p:cTn>
                        </p:par>
                        <p:par>
                          <p:cTn id="12" fill="hold" nodeType="afterGroup">
                            <p:stCondLst>
                              <p:cond delay="2000"/>
                            </p:stCondLst>
                            <p:childTnLst>
                              <p:par>
                                <p:cTn id="13" presetID="16" presetClass="entr" presetSubtype="21"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barn(inVertical)">
                                      <p:cBhvr>
                                        <p:cTn id="15" dur="1000"/>
                                        <p:tgtEl>
                                          <p:spTgt spid="2">
                                            <p:txEl>
                                              <p:pRg st="4" end="4"/>
                                            </p:txEl>
                                          </p:spTgt>
                                        </p:tgtEl>
                                      </p:cBhvr>
                                    </p:animEffect>
                                  </p:childTnLst>
                                </p:cTn>
                              </p:par>
                            </p:childTnLst>
                          </p:cTn>
                        </p:par>
                        <p:par>
                          <p:cTn id="16" fill="hold" nodeType="afterGroup">
                            <p:stCondLst>
                              <p:cond delay="3000"/>
                            </p:stCondLst>
                            <p:childTnLst>
                              <p:par>
                                <p:cTn id="17" presetID="16" presetClass="entr" presetSubtype="21" fill="hold"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arn(inVertical)">
                                      <p:cBhvr>
                                        <p:cTn id="19" dur="1000"/>
                                        <p:tgtEl>
                                          <p:spTgt spid="2">
                                            <p:txEl>
                                              <p:pRg st="5" end="5"/>
                                            </p:txEl>
                                          </p:spTgt>
                                        </p:tgtEl>
                                      </p:cBhvr>
                                    </p:animEffect>
                                  </p:childTnLst>
                                </p:cTn>
                              </p:par>
                            </p:childTnLst>
                          </p:cTn>
                        </p:par>
                        <p:par>
                          <p:cTn id="20" fill="hold" nodeType="afterGroup">
                            <p:stCondLst>
                              <p:cond delay="4000"/>
                            </p:stCondLst>
                            <p:childTnLst>
                              <p:par>
                                <p:cTn id="21" presetID="16" presetClass="entr" presetSubtype="21" fill="hold" nodeType="after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barn(inVertical)">
                                      <p:cBhvr>
                                        <p:cTn id="23" dur="1000"/>
                                        <p:tgtEl>
                                          <p:spTgt spid="2">
                                            <p:txEl>
                                              <p:pRg st="6" end="6"/>
                                            </p:txEl>
                                          </p:spTgt>
                                        </p:tgtEl>
                                      </p:cBhvr>
                                    </p:animEffect>
                                  </p:childTnLst>
                                </p:cTn>
                              </p:par>
                            </p:childTnLst>
                          </p:cTn>
                        </p:par>
                        <p:par>
                          <p:cTn id="24" fill="hold" nodeType="afterGroup">
                            <p:stCondLst>
                              <p:cond delay="5000"/>
                            </p:stCondLst>
                            <p:childTnLst>
                              <p:par>
                                <p:cTn id="25" presetID="16" presetClass="entr" presetSubtype="21" fill="hold" nodeType="after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barn(inVertical)">
                                      <p:cBhvr>
                                        <p:cTn id="27" dur="1000"/>
                                        <p:tgtEl>
                                          <p:spTgt spid="2">
                                            <p:txEl>
                                              <p:pRg st="7" end="7"/>
                                            </p:txEl>
                                          </p:spTgt>
                                        </p:tgtEl>
                                      </p:cBhvr>
                                    </p:animEffect>
                                  </p:childTnLst>
                                </p:cTn>
                              </p:par>
                            </p:childTnLst>
                          </p:cTn>
                        </p:par>
                        <p:par>
                          <p:cTn id="28" fill="hold" nodeType="afterGroup">
                            <p:stCondLst>
                              <p:cond delay="6000"/>
                            </p:stCondLst>
                            <p:childTnLst>
                              <p:par>
                                <p:cTn id="29" presetID="16" presetClass="entr" presetSubtype="21" fill="hold" nodeType="after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1000"/>
                                        <p:tgtEl>
                                          <p:spTgt spid="2">
                                            <p:txEl>
                                              <p:pRg st="8" end="8"/>
                                            </p:txEl>
                                          </p:spTgt>
                                        </p:tgtEl>
                                      </p:cBhvr>
                                    </p:animEffect>
                                  </p:childTnLst>
                                </p:cTn>
                              </p:par>
                            </p:childTnLst>
                          </p:cTn>
                        </p:par>
                        <p:par>
                          <p:cTn id="32" fill="hold" nodeType="afterGroup">
                            <p:stCondLst>
                              <p:cond delay="7000"/>
                            </p:stCondLst>
                            <p:childTnLst>
                              <p:par>
                                <p:cTn id="33" presetID="16" presetClass="entr" presetSubtype="21" fill="hold" nodeType="after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Effect transition="in" filter="barn(inVertical)">
                                      <p:cBhvr>
                                        <p:cTn id="35" dur="1000"/>
                                        <p:tgtEl>
                                          <p:spTgt spid="2">
                                            <p:txEl>
                                              <p:pRg st="9" end="9"/>
                                            </p:txEl>
                                          </p:spTgt>
                                        </p:tgtEl>
                                      </p:cBhvr>
                                    </p:animEffect>
                                  </p:childTnLst>
                                </p:cTn>
                              </p:par>
                            </p:childTnLst>
                          </p:cTn>
                        </p:par>
                        <p:par>
                          <p:cTn id="36" fill="hold" nodeType="afterGroup">
                            <p:stCondLst>
                              <p:cond delay="8000"/>
                            </p:stCondLst>
                            <p:childTnLst>
                              <p:par>
                                <p:cTn id="37" presetID="16" presetClass="entr" presetSubtype="21" fill="hold" nodeType="after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Effect transition="in" filter="barn(inVertical)">
                                      <p:cBhvr>
                                        <p:cTn id="39"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E7EE724E-35D8-FCFC-9533-69E993458994}"/>
              </a:ext>
            </a:extLst>
          </p:cNvPr>
          <p:cNvSpPr>
            <a:spLocks noGrp="1" noChangeArrowheads="1"/>
          </p:cNvSpPr>
          <p:nvPr>
            <p:ph type="title"/>
          </p:nvPr>
        </p:nvSpPr>
        <p:spPr>
          <a:xfrm>
            <a:off x="1919289" y="476250"/>
            <a:ext cx="6264275" cy="457200"/>
          </a:xfrm>
        </p:spPr>
        <p:txBody>
          <a:bodyPr/>
          <a:lstStyle/>
          <a:p>
            <a:r>
              <a:rPr lang="en-AU" altLang="en-US" sz="2800">
                <a:solidFill>
                  <a:srgbClr val="0070C0"/>
                </a:solidFill>
              </a:rPr>
              <a:t>Choosing &amp; Fitting the right sling</a:t>
            </a:r>
          </a:p>
        </p:txBody>
      </p:sp>
      <p:sp>
        <p:nvSpPr>
          <p:cNvPr id="92163" name="Content Placeholder 2">
            <a:extLst>
              <a:ext uri="{FF2B5EF4-FFF2-40B4-BE49-F238E27FC236}">
                <a16:creationId xmlns:a16="http://schemas.microsoft.com/office/drawing/2014/main" id="{98456A8E-488D-22AB-57A7-540B26D6AFB8}"/>
              </a:ext>
            </a:extLst>
          </p:cNvPr>
          <p:cNvSpPr>
            <a:spLocks noGrp="1" noChangeArrowheads="1"/>
          </p:cNvSpPr>
          <p:nvPr>
            <p:ph idx="1"/>
          </p:nvPr>
        </p:nvSpPr>
        <p:spPr>
          <a:xfrm>
            <a:off x="633412" y="2230437"/>
            <a:ext cx="7926387" cy="1885950"/>
          </a:xfrm>
        </p:spPr>
        <p:txBody>
          <a:bodyPr/>
          <a:lstStyle/>
          <a:p>
            <a:pPr marL="0" indent="0" algn="ctr">
              <a:buNone/>
            </a:pPr>
            <a:endParaRPr lang="en-AU" altLang="en-US" dirty="0">
              <a:hlinkClick r:id="rId2"/>
            </a:endParaRPr>
          </a:p>
          <a:p>
            <a:pPr marL="0" indent="0" algn="ctr">
              <a:buNone/>
            </a:pPr>
            <a:endParaRPr lang="en-AU" altLang="en-US" dirty="0">
              <a:hlinkClick r:id="rId2"/>
            </a:endParaRPr>
          </a:p>
          <a:p>
            <a:pPr marL="0" indent="0" algn="ctr">
              <a:buNone/>
            </a:pPr>
            <a:endParaRPr lang="en-AU" altLang="en-US" dirty="0">
              <a:hlinkClick r:id="rId2"/>
            </a:endParaRPr>
          </a:p>
          <a:p>
            <a:pPr marL="0" indent="0" algn="ctr">
              <a:buNone/>
            </a:pPr>
            <a:endParaRPr lang="en-AU" altLang="en-US" dirty="0">
              <a:hlinkClick r:id="rId2"/>
            </a:endParaRPr>
          </a:p>
          <a:p>
            <a:pPr marL="0" indent="0" algn="ctr">
              <a:buNone/>
            </a:pPr>
            <a:endParaRPr lang="en-AU" altLang="en-US" dirty="0">
              <a:hlinkClick r:id="rId2"/>
            </a:endParaRPr>
          </a:p>
          <a:p>
            <a:pPr marL="0" indent="0" algn="ctr">
              <a:buNone/>
            </a:pPr>
            <a:endParaRPr lang="en-AU" altLang="en-US" dirty="0">
              <a:hlinkClick r:id="rId2"/>
            </a:endParaRPr>
          </a:p>
          <a:p>
            <a:pPr marL="0" indent="0">
              <a:buNone/>
            </a:pPr>
            <a:endParaRPr lang="en-AU" altLang="en-US" dirty="0">
              <a:hlinkClick r:id="rId2"/>
            </a:endParaRPr>
          </a:p>
          <a:p>
            <a:pPr marL="0" indent="0">
              <a:buNone/>
            </a:pPr>
            <a:endParaRPr lang="en-AU" altLang="en-US" dirty="0">
              <a:hlinkClick r:id="rId2"/>
            </a:endParaRPr>
          </a:p>
          <a:p>
            <a:pPr marL="0" indent="0">
              <a:buNone/>
            </a:pPr>
            <a:endParaRPr lang="en-AU" altLang="en-US" dirty="0">
              <a:hlinkClick r:id="rId2"/>
            </a:endParaRPr>
          </a:p>
          <a:p>
            <a:pPr marL="0" indent="0" algn="r">
              <a:buNone/>
            </a:pPr>
            <a:r>
              <a:rPr lang="en-AU" altLang="en-US" dirty="0">
                <a:hlinkClick r:id="rId2"/>
              </a:rPr>
              <a:t>Choosing the right sling</a:t>
            </a:r>
            <a:r>
              <a:rPr lang="en-AU" altLang="en-US" dirty="0"/>
              <a:t>  Viewing time 4.18 minutes </a:t>
            </a:r>
          </a:p>
        </p:txBody>
      </p:sp>
      <p:pic>
        <p:nvPicPr>
          <p:cNvPr id="3" name="Picture 2">
            <a:extLst>
              <a:ext uri="{FF2B5EF4-FFF2-40B4-BE49-F238E27FC236}">
                <a16:creationId xmlns:a16="http://schemas.microsoft.com/office/drawing/2014/main" id="{A29E49C0-5995-DB6A-D5D9-8AB7D5185DDC}"/>
              </a:ext>
            </a:extLst>
          </p:cNvPr>
          <p:cNvPicPr>
            <a:picLocks noChangeAspect="1"/>
          </p:cNvPicPr>
          <p:nvPr/>
        </p:nvPicPr>
        <p:blipFill>
          <a:blip r:embed="rId3"/>
          <a:stretch>
            <a:fillRect/>
          </a:stretch>
        </p:blipFill>
        <p:spPr>
          <a:xfrm>
            <a:off x="633412" y="3797440"/>
            <a:ext cx="2190427" cy="2771772"/>
          </a:xfrm>
          <a:prstGeom prst="rect">
            <a:avLst/>
          </a:prstGeom>
        </p:spPr>
      </p:pic>
      <p:pic>
        <p:nvPicPr>
          <p:cNvPr id="5" name="Picture 4">
            <a:extLst>
              <a:ext uri="{FF2B5EF4-FFF2-40B4-BE49-F238E27FC236}">
                <a16:creationId xmlns:a16="http://schemas.microsoft.com/office/drawing/2014/main" id="{D8F3B5A5-567E-77F5-E245-0A66AB49D550}"/>
              </a:ext>
            </a:extLst>
          </p:cNvPr>
          <p:cNvPicPr>
            <a:picLocks noChangeAspect="1"/>
          </p:cNvPicPr>
          <p:nvPr/>
        </p:nvPicPr>
        <p:blipFill>
          <a:blip r:embed="rId4"/>
          <a:srcRect l="20781" r="16014"/>
          <a:stretch/>
        </p:blipFill>
        <p:spPr>
          <a:xfrm>
            <a:off x="8908487" y="1881187"/>
            <a:ext cx="2897984" cy="4470399"/>
          </a:xfrm>
          <a:prstGeom prst="rect">
            <a:avLst/>
          </a:prstGeom>
        </p:spPr>
      </p:pic>
      <p:sp>
        <p:nvSpPr>
          <p:cNvPr id="8" name="TextBox 7">
            <a:extLst>
              <a:ext uri="{FF2B5EF4-FFF2-40B4-BE49-F238E27FC236}">
                <a16:creationId xmlns:a16="http://schemas.microsoft.com/office/drawing/2014/main" id="{0C769E4E-A860-FF30-DFC3-3CB48C202B50}"/>
              </a:ext>
            </a:extLst>
          </p:cNvPr>
          <p:cNvSpPr txBox="1"/>
          <p:nvPr/>
        </p:nvSpPr>
        <p:spPr>
          <a:xfrm>
            <a:off x="379413" y="1674674"/>
            <a:ext cx="8424241" cy="1754326"/>
          </a:xfrm>
          <a:prstGeom prst="rect">
            <a:avLst/>
          </a:prstGeom>
          <a:noFill/>
        </p:spPr>
        <p:txBody>
          <a:bodyPr wrap="square">
            <a:spAutoFit/>
          </a:bodyPr>
          <a:lstStyle/>
          <a:p>
            <a:r>
              <a:rPr lang="en-AU" dirty="0">
                <a:solidFill>
                  <a:schemeClr val="tx2"/>
                </a:solidFill>
              </a:rPr>
              <a:t>Lifting slings and hoists are mobility aids that help care givers in medical settings transfer patients who need assistance moving from point A to point B. </a:t>
            </a:r>
          </a:p>
          <a:p>
            <a:endParaRPr lang="en-AU" dirty="0">
              <a:solidFill>
                <a:schemeClr val="tx2"/>
              </a:solidFill>
            </a:endParaRPr>
          </a:p>
          <a:p>
            <a:endParaRPr lang="en-AU" dirty="0">
              <a:solidFill>
                <a:schemeClr val="tx2"/>
              </a:solidFill>
            </a:endParaRPr>
          </a:p>
          <a:p>
            <a:r>
              <a:rPr lang="en-AU" dirty="0">
                <a:solidFill>
                  <a:schemeClr val="tx2"/>
                </a:solidFill>
              </a:rPr>
              <a:t>Slings and hoists are used in combination with one another and are a powerful means of enhancing patient care.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F6D8F1B-ABA2-3878-09DB-C64F67463A71}"/>
              </a:ext>
            </a:extLst>
          </p:cNvPr>
          <p:cNvSpPr>
            <a:spLocks noGrp="1" noChangeArrowheads="1"/>
          </p:cNvSpPr>
          <p:nvPr>
            <p:ph type="title"/>
          </p:nvPr>
        </p:nvSpPr>
        <p:spPr>
          <a:xfrm>
            <a:off x="2279650" y="333375"/>
            <a:ext cx="5715000" cy="457200"/>
          </a:xfrm>
        </p:spPr>
        <p:txBody>
          <a:bodyPr/>
          <a:lstStyle/>
          <a:p>
            <a:r>
              <a:rPr lang="en-AU" altLang="en-US" sz="2400">
                <a:solidFill>
                  <a:srgbClr val="0070C0"/>
                </a:solidFill>
                <a:latin typeface="Arial" panose="020B0604020202020204" pitchFamily="34" charset="0"/>
                <a:cs typeface="Arial" panose="020B0604020202020204" pitchFamily="34" charset="0"/>
              </a:rPr>
              <a:t>How can Injury be Prevented?</a:t>
            </a:r>
          </a:p>
        </p:txBody>
      </p:sp>
      <p:sp>
        <p:nvSpPr>
          <p:cNvPr id="5" name="Content Placeholder 2">
            <a:extLst>
              <a:ext uri="{FF2B5EF4-FFF2-40B4-BE49-F238E27FC236}">
                <a16:creationId xmlns:a16="http://schemas.microsoft.com/office/drawing/2014/main" id="{26E68BDA-57F6-CC29-D59D-EFA0D20B3ACB}"/>
              </a:ext>
            </a:extLst>
          </p:cNvPr>
          <p:cNvSpPr>
            <a:spLocks noGrp="1"/>
          </p:cNvSpPr>
          <p:nvPr>
            <p:ph idx="1"/>
          </p:nvPr>
        </p:nvSpPr>
        <p:spPr>
          <a:xfrm>
            <a:off x="622300" y="1120775"/>
            <a:ext cx="9906000" cy="5403850"/>
          </a:xfrm>
        </p:spPr>
        <p:txBody>
          <a:bodyPr>
            <a:noAutofit/>
          </a:bodyPr>
          <a:lstStyle/>
          <a:p>
            <a:pPr marL="0" indent="0">
              <a:buNone/>
              <a:defRPr/>
            </a:pPr>
            <a:r>
              <a:rPr lang="en-AU" sz="2400" dirty="0">
                <a:latin typeface="Arial" panose="020B0604020202020204" pitchFamily="34" charset="0"/>
                <a:cs typeface="Arial" panose="020B0604020202020204" pitchFamily="34" charset="0"/>
              </a:rPr>
              <a:t>There are steps HSA workers can take to ensure that Manual Handling Tasks are completed in a safe manner</a:t>
            </a:r>
          </a:p>
          <a:p>
            <a:pPr>
              <a:defRPr/>
            </a:pPr>
            <a:endParaRPr lang="en-AU" b="0" dirty="0">
              <a:latin typeface="Arial" panose="020B0604020202020204" pitchFamily="34" charset="0"/>
              <a:cs typeface="Arial" panose="020B0604020202020204" pitchFamily="34" charset="0"/>
            </a:endParaRPr>
          </a:p>
          <a:p>
            <a:pPr marL="0" indent="0">
              <a:buNone/>
              <a:defRPr/>
            </a:pPr>
            <a:r>
              <a:rPr lang="en-AU" sz="2400" dirty="0">
                <a:latin typeface="Arial" panose="020B0604020202020204" pitchFamily="34" charset="0"/>
                <a:cs typeface="Arial" panose="020B0604020202020204" pitchFamily="34" charset="0"/>
              </a:rPr>
              <a:t>Steps include:</a:t>
            </a:r>
          </a:p>
          <a:p>
            <a:pPr marL="0" indent="0">
              <a:buNone/>
              <a:defRPr/>
            </a:pPr>
            <a:endParaRPr lang="en-AU" sz="2400" dirty="0">
              <a:latin typeface="Arial" panose="020B0604020202020204" pitchFamily="34" charset="0"/>
              <a:cs typeface="Arial" panose="020B0604020202020204" pitchFamily="34" charset="0"/>
            </a:endParaRPr>
          </a:p>
          <a:p>
            <a:pPr>
              <a:defRPr/>
            </a:pPr>
            <a:r>
              <a:rPr lang="en-AU" sz="2400" dirty="0">
                <a:latin typeface="Arial" panose="020B0604020202020204" pitchFamily="34" charset="0"/>
                <a:cs typeface="Arial" panose="020B0604020202020204" pitchFamily="34" charset="0"/>
              </a:rPr>
              <a:t>Adequate initial training</a:t>
            </a:r>
          </a:p>
          <a:p>
            <a:pPr>
              <a:defRPr/>
            </a:pPr>
            <a:r>
              <a:rPr lang="en-AU" sz="2400" dirty="0">
                <a:latin typeface="Arial" panose="020B0604020202020204" pitchFamily="34" charset="0"/>
                <a:cs typeface="Arial" panose="020B0604020202020204" pitchFamily="34" charset="0"/>
              </a:rPr>
              <a:t>Yearly refresher training</a:t>
            </a:r>
          </a:p>
          <a:p>
            <a:pPr>
              <a:defRPr/>
            </a:pPr>
            <a:r>
              <a:rPr lang="en-AU" sz="2400" dirty="0">
                <a:latin typeface="Arial" panose="020B0604020202020204" pitchFamily="34" charset="0"/>
                <a:cs typeface="Arial" panose="020B0604020202020204" pitchFamily="34" charset="0"/>
              </a:rPr>
              <a:t>Following policies &amp; Procedures</a:t>
            </a:r>
          </a:p>
          <a:p>
            <a:pPr>
              <a:defRPr/>
            </a:pPr>
            <a:r>
              <a:rPr lang="en-AU" sz="2400" dirty="0">
                <a:latin typeface="Arial" panose="020B0604020202020204" pitchFamily="34" charset="0"/>
                <a:cs typeface="Arial" panose="020B0604020202020204" pitchFamily="34" charset="0"/>
              </a:rPr>
              <a:t>Using safe manual handling techniques</a:t>
            </a:r>
          </a:p>
          <a:p>
            <a:pPr>
              <a:defRPr/>
            </a:pPr>
            <a:r>
              <a:rPr lang="en-AU" sz="2400" dirty="0">
                <a:latin typeface="Arial" panose="020B0604020202020204" pitchFamily="34" charset="0"/>
                <a:cs typeface="Arial" panose="020B0604020202020204" pitchFamily="34" charset="0"/>
              </a:rPr>
              <a:t>Reporting any issues immediately</a:t>
            </a:r>
          </a:p>
          <a:p>
            <a:pPr>
              <a:defRPr/>
            </a:pPr>
            <a:r>
              <a:rPr lang="en-AU" sz="2400" dirty="0">
                <a:latin typeface="Arial" panose="020B0604020202020204" pitchFamily="34" charset="0"/>
                <a:cs typeface="Arial" panose="020B0604020202020204" pitchFamily="34" charset="0"/>
              </a:rPr>
              <a:t>Looking after your own health &amp; Safety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9FEF51E1-13C4-74F1-3F7C-D886B9746068}"/>
              </a:ext>
            </a:extLst>
          </p:cNvPr>
          <p:cNvSpPr>
            <a:spLocks noGrp="1" noChangeArrowheads="1"/>
          </p:cNvSpPr>
          <p:nvPr>
            <p:ph type="title"/>
          </p:nvPr>
        </p:nvSpPr>
        <p:spPr>
          <a:xfrm>
            <a:off x="793750" y="368304"/>
            <a:ext cx="6769100" cy="1008063"/>
          </a:xfrm>
        </p:spPr>
        <p:txBody>
          <a:bodyPr/>
          <a:lstStyle/>
          <a:p>
            <a:r>
              <a:rPr lang="en-AU" altLang="en-US" sz="2800" b="0" dirty="0">
                <a:solidFill>
                  <a:srgbClr val="0070C0"/>
                </a:solidFill>
              </a:rPr>
              <a:t>Correct Manual Handling using assistive aids</a:t>
            </a:r>
          </a:p>
        </p:txBody>
      </p:sp>
      <p:sp>
        <p:nvSpPr>
          <p:cNvPr id="94211" name="Content Placeholder 2">
            <a:extLst>
              <a:ext uri="{FF2B5EF4-FFF2-40B4-BE49-F238E27FC236}">
                <a16:creationId xmlns:a16="http://schemas.microsoft.com/office/drawing/2014/main" id="{6FF20064-E63F-B9D0-B1EB-C25C66125035}"/>
              </a:ext>
            </a:extLst>
          </p:cNvPr>
          <p:cNvSpPr>
            <a:spLocks noGrp="1" noChangeArrowheads="1"/>
          </p:cNvSpPr>
          <p:nvPr>
            <p:ph idx="1"/>
          </p:nvPr>
        </p:nvSpPr>
        <p:spPr/>
        <p:txBody>
          <a:bodyPr/>
          <a:lstStyle/>
          <a:p>
            <a:pPr marL="0" indent="0" algn="ctr">
              <a:buNone/>
            </a:pPr>
            <a:endParaRPr lang="en-AU" altLang="en-US" dirty="0"/>
          </a:p>
        </p:txBody>
      </p:sp>
      <p:sp>
        <p:nvSpPr>
          <p:cNvPr id="9" name="TextBox 8">
            <a:extLst>
              <a:ext uri="{FF2B5EF4-FFF2-40B4-BE49-F238E27FC236}">
                <a16:creationId xmlns:a16="http://schemas.microsoft.com/office/drawing/2014/main" id="{6BDC94BD-6772-4F2F-19F2-159A38B6692C}"/>
              </a:ext>
            </a:extLst>
          </p:cNvPr>
          <p:cNvSpPr txBox="1"/>
          <p:nvPr/>
        </p:nvSpPr>
        <p:spPr>
          <a:xfrm>
            <a:off x="1114424" y="1548884"/>
            <a:ext cx="8728075" cy="3693319"/>
          </a:xfrm>
          <a:prstGeom prst="rect">
            <a:avLst/>
          </a:prstGeom>
          <a:noFill/>
        </p:spPr>
        <p:txBody>
          <a:bodyPr wrap="square">
            <a:spAutoFit/>
          </a:bodyPr>
          <a:lstStyle/>
          <a:p>
            <a:endParaRPr lang="da-DK" dirty="0">
              <a:solidFill>
                <a:srgbClr val="002E5D"/>
              </a:solidFill>
              <a:hlinkClick r:id="rId2">
                <a:extLst>
                  <a:ext uri="{A12FA001-AC4F-418D-AE19-62706E023703}">
                    <ahyp:hlinkClr xmlns:ahyp="http://schemas.microsoft.com/office/drawing/2018/hyperlinkcolor" val="tx"/>
                  </a:ext>
                </a:extLst>
              </a:hlinkClick>
            </a:endParaRPr>
          </a:p>
          <a:p>
            <a:r>
              <a:rPr lang="da-DK" dirty="0">
                <a:solidFill>
                  <a:srgbClr val="002E5D"/>
                </a:solidFill>
                <a:hlinkClick r:id="rId2">
                  <a:extLst>
                    <a:ext uri="{A12FA001-AC4F-418D-AE19-62706E023703}">
                      <ahyp:hlinkClr xmlns:ahyp="http://schemas.microsoft.com/office/drawing/2018/hyperlinkcolor" val="tx"/>
                    </a:ext>
                  </a:extLst>
                </a:hlinkClick>
              </a:rPr>
              <a:t>Aidacare Training Video - Manual Handling - Sit To </a:t>
            </a:r>
            <a:r>
              <a:rPr lang="da-DK" dirty="0">
                <a:solidFill>
                  <a:schemeClr val="tx2"/>
                </a:solidFill>
                <a:hlinkClick r:id="rId2">
                  <a:extLst>
                    <a:ext uri="{A12FA001-AC4F-418D-AE19-62706E023703}">
                      <ahyp:hlinkClr xmlns:ahyp="http://schemas.microsoft.com/office/drawing/2018/hyperlinkcolor" val="tx"/>
                    </a:ext>
                  </a:extLst>
                </a:hlinkClick>
              </a:rPr>
              <a:t>Sit</a:t>
            </a:r>
            <a:r>
              <a:rPr lang="da-DK" dirty="0">
                <a:solidFill>
                  <a:schemeClr val="tx2"/>
                </a:solidFill>
              </a:rPr>
              <a:t> 4.29 min</a:t>
            </a:r>
          </a:p>
          <a:p>
            <a:endParaRPr lang="da-DK" dirty="0">
              <a:solidFill>
                <a:schemeClr val="tx2"/>
              </a:solidFill>
            </a:endParaRPr>
          </a:p>
          <a:p>
            <a:r>
              <a:rPr lang="en-AU" dirty="0" err="1">
                <a:solidFill>
                  <a:srgbClr val="002E5D"/>
                </a:solidFill>
                <a:hlinkClick r:id="rId3">
                  <a:extLst>
                    <a:ext uri="{A12FA001-AC4F-418D-AE19-62706E023703}">
                      <ahyp:hlinkClr xmlns:ahyp="http://schemas.microsoft.com/office/drawing/2018/hyperlinkcolor" val="tx"/>
                    </a:ext>
                  </a:extLst>
                </a:hlinkClick>
              </a:rPr>
              <a:t>Aidacare</a:t>
            </a:r>
            <a:r>
              <a:rPr lang="en-AU" dirty="0">
                <a:solidFill>
                  <a:schemeClr val="tx2"/>
                </a:solidFill>
                <a:hlinkClick r:id="rId3">
                  <a:extLst>
                    <a:ext uri="{A12FA001-AC4F-418D-AE19-62706E023703}">
                      <ahyp:hlinkClr xmlns:ahyp="http://schemas.microsoft.com/office/drawing/2018/hyperlinkcolor" val="tx"/>
                    </a:ext>
                  </a:extLst>
                </a:hlinkClick>
              </a:rPr>
              <a:t> Training Video - Manual Handling - Sit To Stand</a:t>
            </a:r>
            <a:r>
              <a:rPr lang="en-AU" dirty="0">
                <a:solidFill>
                  <a:schemeClr val="tx2"/>
                </a:solidFill>
              </a:rPr>
              <a:t> 3.42 min</a:t>
            </a:r>
          </a:p>
          <a:p>
            <a:endParaRPr lang="en-AU" dirty="0">
              <a:solidFill>
                <a:schemeClr val="tx2"/>
              </a:solidFill>
            </a:endParaRPr>
          </a:p>
          <a:p>
            <a:r>
              <a:rPr lang="en-AU" dirty="0">
                <a:solidFill>
                  <a:schemeClr val="tx2"/>
                </a:solidFill>
                <a:hlinkClick r:id="rId2">
                  <a:extLst>
                    <a:ext uri="{A12FA001-AC4F-418D-AE19-62706E023703}">
                      <ahyp:hlinkClr xmlns:ahyp="http://schemas.microsoft.com/office/drawing/2018/hyperlinkcolor" val="tx"/>
                    </a:ext>
                  </a:extLst>
                </a:hlinkClick>
              </a:rPr>
              <a:t>Safe Resident Handling - The 3C’s</a:t>
            </a:r>
            <a:r>
              <a:rPr lang="en-AU" dirty="0">
                <a:solidFill>
                  <a:schemeClr val="tx2"/>
                </a:solidFill>
              </a:rPr>
              <a:t> 5.26 min</a:t>
            </a:r>
            <a:endParaRPr lang="da-DK" dirty="0">
              <a:solidFill>
                <a:schemeClr val="tx2"/>
              </a:solidFill>
            </a:endParaRPr>
          </a:p>
          <a:p>
            <a:endParaRPr lang="en-AU" dirty="0">
              <a:solidFill>
                <a:srgbClr val="002E5D"/>
              </a:solidFill>
              <a:hlinkClick r:id="rId4">
                <a:extLst>
                  <a:ext uri="{A12FA001-AC4F-418D-AE19-62706E023703}">
                    <ahyp:hlinkClr xmlns:ahyp="http://schemas.microsoft.com/office/drawing/2018/hyperlinkcolor" val="tx"/>
                  </a:ext>
                </a:extLst>
              </a:hlinkClick>
            </a:endParaRPr>
          </a:p>
          <a:p>
            <a:r>
              <a:rPr lang="en-AU" dirty="0">
                <a:solidFill>
                  <a:schemeClr val="tx2"/>
                </a:solidFill>
                <a:hlinkClick r:id="rId4">
                  <a:extLst>
                    <a:ext uri="{A12FA001-AC4F-418D-AE19-62706E023703}">
                      <ahyp:hlinkClr xmlns:ahyp="http://schemas.microsoft.com/office/drawing/2018/hyperlinkcolor" val="tx"/>
                    </a:ext>
                  </a:extLst>
                </a:hlinkClick>
              </a:rPr>
              <a:t>Using Slide Sheets</a:t>
            </a:r>
            <a:r>
              <a:rPr lang="en-AU" dirty="0">
                <a:solidFill>
                  <a:schemeClr val="tx2"/>
                </a:solidFill>
              </a:rPr>
              <a:t> 6.36min</a:t>
            </a:r>
          </a:p>
          <a:p>
            <a:endParaRPr lang="en-AU" dirty="0">
              <a:solidFill>
                <a:schemeClr val="tx2"/>
              </a:solidFill>
            </a:endParaRPr>
          </a:p>
          <a:p>
            <a:r>
              <a:rPr lang="en-AU" dirty="0" err="1">
                <a:solidFill>
                  <a:srgbClr val="002E5D"/>
                </a:solidFill>
                <a:hlinkClick r:id="rId5">
                  <a:extLst>
                    <a:ext uri="{A12FA001-AC4F-418D-AE19-62706E023703}">
                      <ahyp:hlinkClr xmlns:ahyp="http://schemas.microsoft.com/office/drawing/2018/hyperlinkcolor" val="tx"/>
                    </a:ext>
                  </a:extLst>
                </a:hlinkClick>
              </a:rPr>
              <a:t>Aidacare</a:t>
            </a:r>
            <a:r>
              <a:rPr lang="en-AU" dirty="0">
                <a:solidFill>
                  <a:schemeClr val="tx2"/>
                </a:solidFill>
                <a:hlinkClick r:id="rId5">
                  <a:extLst>
                    <a:ext uri="{A12FA001-AC4F-418D-AE19-62706E023703}">
                      <ahyp:hlinkClr xmlns:ahyp="http://schemas.microsoft.com/office/drawing/2018/hyperlinkcolor" val="tx"/>
                    </a:ext>
                  </a:extLst>
                </a:hlinkClick>
              </a:rPr>
              <a:t> Training Video - Manual Handling - Lie To Sit</a:t>
            </a:r>
            <a:r>
              <a:rPr lang="en-AU" dirty="0">
                <a:solidFill>
                  <a:schemeClr val="tx2"/>
                </a:solidFill>
              </a:rPr>
              <a:t> 4.38 min</a:t>
            </a:r>
          </a:p>
          <a:p>
            <a:endParaRPr lang="en-AU" dirty="0">
              <a:solidFill>
                <a:schemeClr val="tx2"/>
              </a:solidFill>
            </a:endParaRPr>
          </a:p>
          <a:p>
            <a:r>
              <a:rPr lang="en-AU" dirty="0" err="1">
                <a:solidFill>
                  <a:srgbClr val="002E5D"/>
                </a:solidFill>
                <a:hlinkClick r:id="rId6">
                  <a:extLst>
                    <a:ext uri="{A12FA001-AC4F-418D-AE19-62706E023703}">
                      <ahyp:hlinkClr xmlns:ahyp="http://schemas.microsoft.com/office/drawing/2018/hyperlinkcolor" val="tx"/>
                    </a:ext>
                  </a:extLst>
                </a:hlinkClick>
              </a:rPr>
              <a:t>Aidacare</a:t>
            </a:r>
            <a:r>
              <a:rPr lang="en-AU" dirty="0">
                <a:solidFill>
                  <a:schemeClr val="tx2"/>
                </a:solidFill>
                <a:hlinkClick r:id="rId6">
                  <a:extLst>
                    <a:ext uri="{A12FA001-AC4F-418D-AE19-62706E023703}">
                      <ahyp:hlinkClr xmlns:ahyp="http://schemas.microsoft.com/office/drawing/2018/hyperlinkcolor" val="tx"/>
                    </a:ext>
                  </a:extLst>
                </a:hlinkClick>
              </a:rPr>
              <a:t> Training Video - Manual Handling - Floor Lift</a:t>
            </a:r>
            <a:r>
              <a:rPr lang="en-AU" dirty="0">
                <a:solidFill>
                  <a:schemeClr val="tx2"/>
                </a:solidFill>
              </a:rPr>
              <a:t> 4.31 min</a:t>
            </a:r>
          </a:p>
          <a:p>
            <a:endParaRPr lang="en-AU"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1ADF5A-91E7-FAC9-8C19-50D335DF9F77}"/>
              </a:ext>
            </a:extLst>
          </p:cNvPr>
          <p:cNvSpPr>
            <a:spLocks noGrp="1"/>
          </p:cNvSpPr>
          <p:nvPr>
            <p:ph idx="1"/>
          </p:nvPr>
        </p:nvSpPr>
        <p:spPr>
          <a:xfrm>
            <a:off x="584200" y="1701801"/>
            <a:ext cx="9328150" cy="3959225"/>
          </a:xfrm>
        </p:spPr>
        <p:txBody>
          <a:bodyPr>
            <a:normAutofit/>
          </a:bodyPr>
          <a:lstStyle/>
          <a:p>
            <a:pPr marL="82296" indent="0">
              <a:buNone/>
              <a:defRPr/>
            </a:pPr>
            <a:r>
              <a:rPr lang="en-AU" b="0" dirty="0">
                <a:latin typeface="Arial" panose="020B0604020202020204" pitchFamily="34" charset="0"/>
                <a:cs typeface="Arial" panose="020B0604020202020204" pitchFamily="34" charset="0"/>
              </a:rPr>
              <a:t>The key to safe manual handling is in the way you carry out the task.</a:t>
            </a:r>
          </a:p>
          <a:p>
            <a:pPr marL="82296" indent="0">
              <a:defRPr/>
            </a:pPr>
            <a:endParaRPr lang="en-AU" b="0" dirty="0">
              <a:latin typeface="Arial" panose="020B0604020202020204" pitchFamily="34" charset="0"/>
              <a:cs typeface="Arial" panose="020B0604020202020204" pitchFamily="34" charset="0"/>
            </a:endParaRPr>
          </a:p>
          <a:p>
            <a:pPr marL="82296" indent="0">
              <a:buNone/>
              <a:defRPr/>
            </a:pPr>
            <a:r>
              <a:rPr lang="en-AU" b="0" dirty="0">
                <a:latin typeface="Arial" panose="020B0604020202020204" pitchFamily="34" charset="0"/>
                <a:cs typeface="Arial" panose="020B0604020202020204" pitchFamily="34" charset="0"/>
              </a:rPr>
              <a:t>A task can be made safer by:</a:t>
            </a:r>
          </a:p>
          <a:p>
            <a:pPr marL="82296" indent="0">
              <a:defRPr/>
            </a:pPr>
            <a:endParaRPr lang="en-AU" b="0" dirty="0">
              <a:latin typeface="Arial" panose="020B0604020202020204" pitchFamily="34" charset="0"/>
              <a:cs typeface="Arial" panose="020B0604020202020204" pitchFamily="34" charset="0"/>
            </a:endParaRPr>
          </a:p>
          <a:p>
            <a:pPr>
              <a:defRPr/>
            </a:pPr>
            <a:r>
              <a:rPr lang="en-AU" b="0" dirty="0">
                <a:latin typeface="Arial" panose="020B0604020202020204" pitchFamily="34" charset="0"/>
                <a:cs typeface="Arial" panose="020B0604020202020204" pitchFamily="34" charset="0"/>
              </a:rPr>
              <a:t>Reducing lifting and lowering forces</a:t>
            </a:r>
          </a:p>
          <a:p>
            <a:pPr>
              <a:defRPr/>
            </a:pPr>
            <a:r>
              <a:rPr lang="en-AU" b="0" dirty="0">
                <a:latin typeface="Arial" panose="020B0604020202020204" pitchFamily="34" charset="0"/>
                <a:cs typeface="Arial" panose="020B0604020202020204" pitchFamily="34" charset="0"/>
              </a:rPr>
              <a:t>Avoiding bending, twisting and reaching</a:t>
            </a:r>
          </a:p>
          <a:p>
            <a:pPr>
              <a:defRPr/>
            </a:pPr>
            <a:r>
              <a:rPr lang="en-AU" b="0" dirty="0">
                <a:latin typeface="Arial" panose="020B0604020202020204" pitchFamily="34" charset="0"/>
                <a:cs typeface="Arial" panose="020B0604020202020204" pitchFamily="34" charset="0"/>
              </a:rPr>
              <a:t>Reducing pushing, pulling, carrying and holding</a:t>
            </a:r>
          </a:p>
          <a:p>
            <a:pPr marL="82296" indent="0" algn="ctr">
              <a:defRPr/>
            </a:pPr>
            <a:endParaRPr lang="en-AU" dirty="0"/>
          </a:p>
          <a:p>
            <a:pPr marL="82296" indent="0" algn="ctr">
              <a:defRPr/>
            </a:pPr>
            <a:endParaRPr lang="en-AU" dirty="0"/>
          </a:p>
          <a:p>
            <a:pPr>
              <a:defRPr/>
            </a:pPr>
            <a:endParaRPr lang="en-AU" dirty="0"/>
          </a:p>
        </p:txBody>
      </p:sp>
      <p:sp>
        <p:nvSpPr>
          <p:cNvPr id="96259" name="Title 2">
            <a:extLst>
              <a:ext uri="{FF2B5EF4-FFF2-40B4-BE49-F238E27FC236}">
                <a16:creationId xmlns:a16="http://schemas.microsoft.com/office/drawing/2014/main" id="{B2019206-3F01-2393-97DC-F6462D37F868}"/>
              </a:ext>
            </a:extLst>
          </p:cNvPr>
          <p:cNvSpPr>
            <a:spLocks noGrp="1" noChangeArrowheads="1"/>
          </p:cNvSpPr>
          <p:nvPr>
            <p:ph type="title"/>
          </p:nvPr>
        </p:nvSpPr>
        <p:spPr>
          <a:xfrm>
            <a:off x="2351088" y="395288"/>
            <a:ext cx="5715000" cy="457200"/>
          </a:xfrm>
        </p:spPr>
        <p:txBody>
          <a:bodyPr/>
          <a:lstStyle/>
          <a:p>
            <a:r>
              <a:rPr lang="en-AU" altLang="en-US" sz="2400">
                <a:solidFill>
                  <a:srgbClr val="0070C0"/>
                </a:solidFill>
                <a:latin typeface="Arial" panose="020B0604020202020204" pitchFamily="34" charset="0"/>
                <a:cs typeface="Arial" panose="020B0604020202020204" pitchFamily="34" charset="0"/>
              </a:rPr>
              <a:t>Preparing for Manual Tasks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86871E-10A9-B7EC-E2E0-EF74167B1ECD}"/>
              </a:ext>
            </a:extLst>
          </p:cNvPr>
          <p:cNvSpPr>
            <a:spLocks noGrp="1"/>
          </p:cNvSpPr>
          <p:nvPr>
            <p:ph idx="1"/>
          </p:nvPr>
        </p:nvSpPr>
        <p:spPr>
          <a:xfrm>
            <a:off x="760412" y="2149475"/>
            <a:ext cx="11583987" cy="4032250"/>
          </a:xfrm>
        </p:spPr>
        <p:txBody>
          <a:bodyPr>
            <a:normAutofit/>
          </a:bodyPr>
          <a:lstStyle/>
          <a:p>
            <a:pPr marL="82296" indent="0">
              <a:buNone/>
              <a:defRPr/>
            </a:pPr>
            <a:r>
              <a:rPr lang="en-AU" b="0" dirty="0">
                <a:latin typeface="Arial" panose="020B0604020202020204" pitchFamily="34" charset="0"/>
                <a:cs typeface="Arial" panose="020B0604020202020204" pitchFamily="34" charset="0"/>
              </a:rPr>
              <a:t>Manual handling issues can be overcome with job redesign. </a:t>
            </a:r>
          </a:p>
          <a:p>
            <a:pPr marL="82296" indent="0">
              <a:buNone/>
              <a:defRPr/>
            </a:pPr>
            <a:endParaRPr lang="en-AU" dirty="0">
              <a:latin typeface="Arial" panose="020B0604020202020204" pitchFamily="34" charset="0"/>
              <a:cs typeface="Arial" panose="020B0604020202020204" pitchFamily="34" charset="0"/>
            </a:endParaRPr>
          </a:p>
          <a:p>
            <a:pPr marL="82296" indent="0">
              <a:buNone/>
              <a:defRPr/>
            </a:pPr>
            <a:r>
              <a:rPr lang="en-AU" b="0" dirty="0">
                <a:latin typeface="Arial" panose="020B0604020202020204" pitchFamily="34" charset="0"/>
                <a:cs typeface="Arial" panose="020B0604020202020204" pitchFamily="34" charset="0"/>
              </a:rPr>
              <a:t>This can include:</a:t>
            </a:r>
          </a:p>
          <a:p>
            <a:pPr marL="425196">
              <a:defRPr/>
            </a:pPr>
            <a:endParaRPr lang="en-AU" b="0" dirty="0">
              <a:latin typeface="Arial" panose="020B0604020202020204" pitchFamily="34" charset="0"/>
              <a:cs typeface="Arial" panose="020B0604020202020204" pitchFamily="34" charset="0"/>
            </a:endParaRPr>
          </a:p>
          <a:p>
            <a:pPr>
              <a:defRPr/>
            </a:pPr>
            <a:r>
              <a:rPr lang="en-AU" b="0" dirty="0">
                <a:latin typeface="Arial" panose="020B0604020202020204" pitchFamily="34" charset="0"/>
                <a:cs typeface="Arial" panose="020B0604020202020204" pitchFamily="34" charset="0"/>
              </a:rPr>
              <a:t>Modifying the area (removing equipment in the way)</a:t>
            </a:r>
          </a:p>
          <a:p>
            <a:pPr>
              <a:defRPr/>
            </a:pPr>
            <a:r>
              <a:rPr lang="en-AU" b="0" dirty="0">
                <a:latin typeface="Arial" panose="020B0604020202020204" pitchFamily="34" charset="0"/>
                <a:cs typeface="Arial" panose="020B0604020202020204" pitchFamily="34" charset="0"/>
              </a:rPr>
              <a:t>Rearranging materials (shelving and storage areas)</a:t>
            </a:r>
          </a:p>
          <a:p>
            <a:pPr>
              <a:defRPr/>
            </a:pPr>
            <a:r>
              <a:rPr lang="en-AU" b="0" dirty="0">
                <a:latin typeface="Arial" panose="020B0604020202020204" pitchFamily="34" charset="0"/>
                <a:cs typeface="Arial" panose="020B0604020202020204" pitchFamily="34" charset="0"/>
              </a:rPr>
              <a:t>Performing different actions or using mechanical assistance (using a hoist or motorised trolley)</a:t>
            </a:r>
          </a:p>
          <a:p>
            <a:pPr marL="82296" indent="0" algn="ctr">
              <a:defRPr/>
            </a:pPr>
            <a:endParaRPr lang="en-AU" dirty="0"/>
          </a:p>
          <a:p>
            <a:pPr marL="82296" indent="0" algn="ctr">
              <a:defRPr/>
            </a:pPr>
            <a:endParaRPr lang="en-AU" dirty="0"/>
          </a:p>
          <a:p>
            <a:pPr>
              <a:defRPr/>
            </a:pPr>
            <a:endParaRPr lang="en-AU" dirty="0"/>
          </a:p>
        </p:txBody>
      </p:sp>
      <p:sp>
        <p:nvSpPr>
          <p:cNvPr id="97283" name="Title 2">
            <a:extLst>
              <a:ext uri="{FF2B5EF4-FFF2-40B4-BE49-F238E27FC236}">
                <a16:creationId xmlns:a16="http://schemas.microsoft.com/office/drawing/2014/main" id="{0272FC2B-777B-769D-C55B-BC76F1C97496}"/>
              </a:ext>
            </a:extLst>
          </p:cNvPr>
          <p:cNvSpPr>
            <a:spLocks noGrp="1" noChangeArrowheads="1"/>
          </p:cNvSpPr>
          <p:nvPr>
            <p:ph type="title"/>
          </p:nvPr>
        </p:nvSpPr>
        <p:spPr>
          <a:xfrm>
            <a:off x="2279650" y="466725"/>
            <a:ext cx="5715000" cy="457200"/>
          </a:xfrm>
        </p:spPr>
        <p:txBody>
          <a:bodyPr/>
          <a:lstStyle/>
          <a:p>
            <a:r>
              <a:rPr lang="en-AU" altLang="en-US" sz="2800">
                <a:solidFill>
                  <a:srgbClr val="0070C0"/>
                </a:solidFill>
                <a:latin typeface="Arial" panose="020B0604020202020204" pitchFamily="34" charset="0"/>
                <a:cs typeface="Arial" panose="020B0604020202020204" pitchFamily="34" charset="0"/>
              </a:rPr>
              <a:t>Preparing for Manual Tasks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04E1FE-8EB2-CBE8-0CC2-7EB79F3A3567}"/>
              </a:ext>
            </a:extLst>
          </p:cNvPr>
          <p:cNvSpPr>
            <a:spLocks noGrp="1"/>
          </p:cNvSpPr>
          <p:nvPr>
            <p:ph idx="1"/>
          </p:nvPr>
        </p:nvSpPr>
        <p:spPr>
          <a:xfrm>
            <a:off x="746124" y="1509713"/>
            <a:ext cx="10683875" cy="4500562"/>
          </a:xfrm>
        </p:spPr>
        <p:txBody>
          <a:bodyPr>
            <a:normAutofit/>
          </a:bodyPr>
          <a:lstStyle/>
          <a:p>
            <a:pPr marL="196596" indent="0">
              <a:buNone/>
              <a:defRPr/>
            </a:pPr>
            <a:r>
              <a:rPr lang="en-AU" b="0" dirty="0">
                <a:solidFill>
                  <a:schemeClr val="tx2"/>
                </a:solidFill>
                <a:latin typeface="Arial" panose="020B0604020202020204" pitchFamily="34" charset="0"/>
                <a:cs typeface="Arial" panose="020B0604020202020204" pitchFamily="34" charset="0"/>
              </a:rPr>
              <a:t>Before commencing a manual task, size up the load. </a:t>
            </a:r>
          </a:p>
          <a:p>
            <a:pPr marL="196596" indent="0">
              <a:buNone/>
              <a:defRPr/>
            </a:pPr>
            <a:endParaRPr lang="en-AU" dirty="0">
              <a:solidFill>
                <a:schemeClr val="tx2"/>
              </a:solidFill>
              <a:latin typeface="Arial" panose="020B0604020202020204" pitchFamily="34" charset="0"/>
              <a:cs typeface="Arial" panose="020B0604020202020204" pitchFamily="34" charset="0"/>
            </a:endParaRPr>
          </a:p>
          <a:p>
            <a:pPr marL="196596" indent="0">
              <a:buNone/>
              <a:defRPr/>
            </a:pPr>
            <a:r>
              <a:rPr lang="en-AU" b="0" dirty="0">
                <a:solidFill>
                  <a:schemeClr val="tx2"/>
                </a:solidFill>
                <a:latin typeface="Arial" panose="020B0604020202020204" pitchFamily="34" charset="0"/>
                <a:cs typeface="Arial" panose="020B0604020202020204" pitchFamily="34" charset="0"/>
              </a:rPr>
              <a:t>Always ensure the task is within your capabilities. </a:t>
            </a:r>
          </a:p>
          <a:p>
            <a:pPr marL="196596" indent="0">
              <a:buNone/>
              <a:defRPr/>
            </a:pPr>
            <a:endParaRPr lang="en-AU" dirty="0">
              <a:solidFill>
                <a:schemeClr val="tx2"/>
              </a:solidFill>
              <a:latin typeface="Arial" panose="020B0604020202020204" pitchFamily="34" charset="0"/>
              <a:cs typeface="Arial" panose="020B0604020202020204" pitchFamily="34" charset="0"/>
            </a:endParaRPr>
          </a:p>
          <a:p>
            <a:pPr marL="196596" indent="0">
              <a:buNone/>
              <a:defRPr/>
            </a:pPr>
            <a:r>
              <a:rPr lang="en-AU" b="0" dirty="0">
                <a:solidFill>
                  <a:schemeClr val="tx2"/>
                </a:solidFill>
                <a:latin typeface="Arial" panose="020B0604020202020204" pitchFamily="34" charset="0"/>
                <a:cs typeface="Arial" panose="020B0604020202020204" pitchFamily="34" charset="0"/>
              </a:rPr>
              <a:t>Examples of tasks which would require you to size up the load:</a:t>
            </a:r>
          </a:p>
          <a:p>
            <a:pPr>
              <a:defRPr/>
            </a:pPr>
            <a:endParaRPr lang="en-AU" b="0" dirty="0">
              <a:solidFill>
                <a:schemeClr val="tx2"/>
              </a:solidFill>
              <a:latin typeface="Arial" panose="020B0604020202020204" pitchFamily="34" charset="0"/>
              <a:cs typeface="Arial" panose="020B0604020202020204" pitchFamily="34" charset="0"/>
            </a:endParaRPr>
          </a:p>
          <a:p>
            <a:pPr>
              <a:defRPr/>
            </a:pPr>
            <a:r>
              <a:rPr lang="en-AU" b="0" dirty="0">
                <a:solidFill>
                  <a:schemeClr val="tx2"/>
                </a:solidFill>
                <a:latin typeface="Arial" panose="020B0604020202020204" pitchFamily="34" charset="0"/>
                <a:cs typeface="Arial" panose="020B0604020202020204" pitchFamily="34" charset="0"/>
              </a:rPr>
              <a:t>Moving a box that has bags of fluids in it</a:t>
            </a:r>
          </a:p>
          <a:p>
            <a:pPr>
              <a:defRPr/>
            </a:pPr>
            <a:r>
              <a:rPr lang="en-AU" b="0" dirty="0">
                <a:solidFill>
                  <a:schemeClr val="tx2"/>
                </a:solidFill>
                <a:latin typeface="Arial" panose="020B0604020202020204" pitchFamily="34" charset="0"/>
                <a:cs typeface="Arial" panose="020B0604020202020204" pitchFamily="34" charset="0"/>
              </a:rPr>
              <a:t>Assisting nursing staff to roll a patient</a:t>
            </a:r>
          </a:p>
          <a:p>
            <a:pPr>
              <a:defRPr/>
            </a:pPr>
            <a:r>
              <a:rPr lang="en-AU" b="0" dirty="0">
                <a:solidFill>
                  <a:schemeClr val="tx2"/>
                </a:solidFill>
                <a:latin typeface="Arial" panose="020B0604020202020204" pitchFamily="34" charset="0"/>
                <a:cs typeface="Arial" panose="020B0604020202020204" pitchFamily="34" charset="0"/>
              </a:rPr>
              <a:t>Transferring a patient from trolley to bed</a:t>
            </a:r>
          </a:p>
          <a:p>
            <a:pPr marL="82296" indent="0" algn="ctr">
              <a:defRPr/>
            </a:pPr>
            <a:endParaRPr lang="en-AU" dirty="0">
              <a:solidFill>
                <a:schemeClr val="tx2"/>
              </a:solidFill>
            </a:endParaRPr>
          </a:p>
          <a:p>
            <a:pPr marL="82296" indent="0" algn="ctr">
              <a:defRPr/>
            </a:pPr>
            <a:endParaRPr lang="en-AU" dirty="0"/>
          </a:p>
          <a:p>
            <a:pPr>
              <a:defRPr/>
            </a:pPr>
            <a:endParaRPr lang="en-AU" dirty="0"/>
          </a:p>
        </p:txBody>
      </p:sp>
      <p:sp>
        <p:nvSpPr>
          <p:cNvPr id="98307" name="Title 2">
            <a:extLst>
              <a:ext uri="{FF2B5EF4-FFF2-40B4-BE49-F238E27FC236}">
                <a16:creationId xmlns:a16="http://schemas.microsoft.com/office/drawing/2014/main" id="{3A637089-D21A-46D9-B6DF-CB06B35B1824}"/>
              </a:ext>
            </a:extLst>
          </p:cNvPr>
          <p:cNvSpPr>
            <a:spLocks noGrp="1" noChangeArrowheads="1"/>
          </p:cNvSpPr>
          <p:nvPr>
            <p:ph type="title"/>
          </p:nvPr>
        </p:nvSpPr>
        <p:spPr>
          <a:xfrm>
            <a:off x="1919288" y="404813"/>
            <a:ext cx="5715000" cy="457200"/>
          </a:xfrm>
        </p:spPr>
        <p:txBody>
          <a:bodyPr/>
          <a:lstStyle/>
          <a:p>
            <a:r>
              <a:rPr lang="en-AU" altLang="en-US" sz="2800" b="0">
                <a:solidFill>
                  <a:srgbClr val="0070C0"/>
                </a:solidFill>
                <a:latin typeface="Arial" panose="020B0604020202020204" pitchFamily="34" charset="0"/>
                <a:cs typeface="Arial" panose="020B0604020202020204" pitchFamily="34" charset="0"/>
              </a:rPr>
              <a:t>Preparing for Manual Tasks</a:t>
            </a:r>
          </a:p>
        </p:txBody>
      </p:sp>
      <p:pic>
        <p:nvPicPr>
          <p:cNvPr id="3" name="Picture 2">
            <a:extLst>
              <a:ext uri="{FF2B5EF4-FFF2-40B4-BE49-F238E27FC236}">
                <a16:creationId xmlns:a16="http://schemas.microsoft.com/office/drawing/2014/main" id="{B597E2E6-D7CB-FECF-8CFC-E62DD3924C66}"/>
              </a:ext>
            </a:extLst>
          </p:cNvPr>
          <p:cNvPicPr>
            <a:picLocks noChangeAspect="1"/>
          </p:cNvPicPr>
          <p:nvPr/>
        </p:nvPicPr>
        <p:blipFill>
          <a:blip r:embed="rId2"/>
          <a:srcRect t="11320" b="8160"/>
          <a:stretch/>
        </p:blipFill>
        <p:spPr>
          <a:xfrm>
            <a:off x="4998321" y="4206081"/>
            <a:ext cx="2635967" cy="2122487"/>
          </a:xfrm>
          <a:prstGeom prst="rect">
            <a:avLst/>
          </a:prstGeom>
        </p:spPr>
      </p:pic>
      <p:pic>
        <p:nvPicPr>
          <p:cNvPr id="4" name="Picture 3">
            <a:extLst>
              <a:ext uri="{FF2B5EF4-FFF2-40B4-BE49-F238E27FC236}">
                <a16:creationId xmlns:a16="http://schemas.microsoft.com/office/drawing/2014/main" id="{7940274A-00AA-E435-BFE2-AC4454DEEC71}"/>
              </a:ext>
            </a:extLst>
          </p:cNvPr>
          <p:cNvPicPr>
            <a:picLocks noChangeAspect="1"/>
          </p:cNvPicPr>
          <p:nvPr/>
        </p:nvPicPr>
        <p:blipFill>
          <a:blip r:embed="rId3"/>
          <a:srcRect l="7023"/>
          <a:stretch/>
        </p:blipFill>
        <p:spPr>
          <a:xfrm>
            <a:off x="7899400" y="1509713"/>
            <a:ext cx="3662360" cy="2627313"/>
          </a:xfrm>
          <a:prstGeom prst="rect">
            <a:avLst/>
          </a:prstGeom>
        </p:spPr>
      </p:pic>
      <p:pic>
        <p:nvPicPr>
          <p:cNvPr id="5" name="Picture 4">
            <a:extLst>
              <a:ext uri="{FF2B5EF4-FFF2-40B4-BE49-F238E27FC236}">
                <a16:creationId xmlns:a16="http://schemas.microsoft.com/office/drawing/2014/main" id="{5174C6DB-A359-0873-CC0D-8107DE414309}"/>
              </a:ext>
            </a:extLst>
          </p:cNvPr>
          <p:cNvPicPr>
            <a:picLocks noChangeAspect="1"/>
          </p:cNvPicPr>
          <p:nvPr/>
        </p:nvPicPr>
        <p:blipFill>
          <a:blip r:embed="rId4"/>
          <a:stretch>
            <a:fillRect/>
          </a:stretch>
        </p:blipFill>
        <p:spPr>
          <a:xfrm>
            <a:off x="9082882" y="4410868"/>
            <a:ext cx="1997604" cy="19177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B06087-45B1-7835-33B2-008E1874E182}"/>
              </a:ext>
            </a:extLst>
          </p:cNvPr>
          <p:cNvSpPr>
            <a:spLocks noGrp="1"/>
          </p:cNvSpPr>
          <p:nvPr>
            <p:ph idx="1"/>
          </p:nvPr>
        </p:nvSpPr>
        <p:spPr>
          <a:xfrm>
            <a:off x="217868" y="1143000"/>
            <a:ext cx="9866313" cy="4365625"/>
          </a:xfrm>
        </p:spPr>
        <p:txBody>
          <a:bodyPr>
            <a:normAutofit/>
          </a:bodyPr>
          <a:lstStyle/>
          <a:p>
            <a:pPr marL="82296" indent="0">
              <a:buNone/>
              <a:defRPr/>
            </a:pPr>
            <a:r>
              <a:rPr lang="en-AU" b="0" dirty="0">
                <a:latin typeface="Arial" panose="020B0604020202020204" pitchFamily="34" charset="0"/>
                <a:cs typeface="Arial" panose="020B0604020202020204" pitchFamily="34" charset="0"/>
              </a:rPr>
              <a:t>Lifting and carrying objects in the workplace are the most common cause of lower back and shoulder injuries. </a:t>
            </a:r>
          </a:p>
          <a:p>
            <a:pPr marL="82296" indent="0">
              <a:buNone/>
              <a:defRPr/>
            </a:pPr>
            <a:endParaRPr lang="en-AU" b="0" dirty="0">
              <a:latin typeface="Arial" panose="020B0604020202020204" pitchFamily="34" charset="0"/>
              <a:cs typeface="Arial" panose="020B0604020202020204" pitchFamily="34" charset="0"/>
            </a:endParaRPr>
          </a:p>
          <a:p>
            <a:pPr marL="82296" indent="0">
              <a:buNone/>
              <a:defRPr/>
            </a:pPr>
            <a:r>
              <a:rPr lang="en-AU" dirty="0">
                <a:latin typeface="Arial" panose="020B0604020202020204" pitchFamily="34" charset="0"/>
                <a:cs typeface="Arial" panose="020B0604020202020204" pitchFamily="34" charset="0"/>
              </a:rPr>
              <a:t>The following factors increase this risk:</a:t>
            </a:r>
          </a:p>
          <a:p>
            <a:pPr marL="82296" indent="0">
              <a:buNone/>
              <a:defRPr/>
            </a:pPr>
            <a:endParaRPr lang="en-AU" dirty="0">
              <a:latin typeface="Arial" panose="020B0604020202020204" pitchFamily="34" charset="0"/>
              <a:cs typeface="Arial" panose="020B0604020202020204" pitchFamily="34" charset="0"/>
            </a:endParaRPr>
          </a:p>
          <a:p>
            <a:pPr>
              <a:defRPr/>
            </a:pPr>
            <a:r>
              <a:rPr lang="en-AU" b="0" dirty="0">
                <a:latin typeface="Arial" panose="020B0604020202020204" pitchFamily="34" charset="0"/>
                <a:cs typeface="Arial" panose="020B0604020202020204" pitchFamily="34" charset="0"/>
              </a:rPr>
              <a:t>Combining two activities (twisting and bending)</a:t>
            </a:r>
          </a:p>
          <a:p>
            <a:pPr>
              <a:defRPr/>
            </a:pPr>
            <a:r>
              <a:rPr lang="en-AU" b="0" dirty="0">
                <a:latin typeface="Arial" panose="020B0604020202020204" pitchFamily="34" charset="0"/>
                <a:cs typeface="Arial" panose="020B0604020202020204" pitchFamily="34" charset="0"/>
              </a:rPr>
              <a:t>Handling in awkward postures when combined with load handling</a:t>
            </a:r>
            <a:endParaRPr lang="en-AU" dirty="0">
              <a:latin typeface="Arial" panose="020B0604020202020204" pitchFamily="34" charset="0"/>
              <a:cs typeface="Arial" panose="020B0604020202020204" pitchFamily="34" charset="0"/>
            </a:endParaRPr>
          </a:p>
          <a:p>
            <a:pPr>
              <a:defRPr/>
            </a:pPr>
            <a:r>
              <a:rPr lang="en-AU" b="0" dirty="0">
                <a:latin typeface="Arial" panose="020B0604020202020204" pitchFamily="34" charset="0"/>
                <a:cs typeface="Arial" panose="020B0604020202020204" pitchFamily="34" charset="0"/>
              </a:rPr>
              <a:t>Reaching</a:t>
            </a:r>
          </a:p>
          <a:p>
            <a:pPr>
              <a:defRPr/>
            </a:pPr>
            <a:r>
              <a:rPr lang="en-AU" b="0" dirty="0">
                <a:latin typeface="Arial" panose="020B0604020202020204" pitchFamily="34" charset="0"/>
                <a:cs typeface="Arial" panose="020B0604020202020204" pitchFamily="34" charset="0"/>
              </a:rPr>
              <a:t>Constricted workspace</a:t>
            </a:r>
          </a:p>
          <a:p>
            <a:pPr>
              <a:defRPr/>
            </a:pPr>
            <a:endParaRPr lang="en-AU" b="0" dirty="0">
              <a:latin typeface="Arial" panose="020B0604020202020204" pitchFamily="34" charset="0"/>
              <a:cs typeface="Arial" panose="020B0604020202020204" pitchFamily="34" charset="0"/>
            </a:endParaRPr>
          </a:p>
          <a:p>
            <a:pPr>
              <a:defRPr/>
            </a:pPr>
            <a:endParaRPr lang="en-AU" b="0" dirty="0">
              <a:latin typeface="Arial" panose="020B0604020202020204" pitchFamily="34" charset="0"/>
              <a:cs typeface="Arial" panose="020B0604020202020204" pitchFamily="34" charset="0"/>
            </a:endParaRPr>
          </a:p>
          <a:p>
            <a:pPr>
              <a:defRPr/>
            </a:pPr>
            <a:endParaRPr lang="en-AU" dirty="0"/>
          </a:p>
          <a:p>
            <a:pPr marL="82296" indent="0" algn="ctr">
              <a:defRPr/>
            </a:pPr>
            <a:endParaRPr lang="en-AU" dirty="0"/>
          </a:p>
        </p:txBody>
      </p:sp>
      <p:sp>
        <p:nvSpPr>
          <p:cNvPr id="99331" name="Title 2">
            <a:extLst>
              <a:ext uri="{FF2B5EF4-FFF2-40B4-BE49-F238E27FC236}">
                <a16:creationId xmlns:a16="http://schemas.microsoft.com/office/drawing/2014/main" id="{9684C18E-C093-845D-12D5-656393D44C29}"/>
              </a:ext>
            </a:extLst>
          </p:cNvPr>
          <p:cNvSpPr>
            <a:spLocks noGrp="1" noChangeArrowheads="1"/>
          </p:cNvSpPr>
          <p:nvPr>
            <p:ph type="title"/>
          </p:nvPr>
        </p:nvSpPr>
        <p:spPr>
          <a:xfrm>
            <a:off x="482600" y="360362"/>
            <a:ext cx="7480300" cy="457200"/>
          </a:xfrm>
        </p:spPr>
        <p:txBody>
          <a:bodyPr/>
          <a:lstStyle/>
          <a:p>
            <a:r>
              <a:rPr lang="en-AU" altLang="en-US" sz="2800" dirty="0">
                <a:solidFill>
                  <a:srgbClr val="0070C0"/>
                </a:solidFill>
                <a:latin typeface="Arial" panose="020B0604020202020204" pitchFamily="34" charset="0"/>
                <a:cs typeface="Arial" panose="020B0604020202020204" pitchFamily="34" charset="0"/>
              </a:rPr>
              <a:t>Factors which increase the risk of injury</a:t>
            </a:r>
          </a:p>
        </p:txBody>
      </p:sp>
      <p:pic>
        <p:nvPicPr>
          <p:cNvPr id="5" name="Picture 4">
            <a:extLst>
              <a:ext uri="{FF2B5EF4-FFF2-40B4-BE49-F238E27FC236}">
                <a16:creationId xmlns:a16="http://schemas.microsoft.com/office/drawing/2014/main" id="{2E49F01E-5D1B-62A2-09CB-6762F72BD457}"/>
              </a:ext>
            </a:extLst>
          </p:cNvPr>
          <p:cNvPicPr>
            <a:picLocks noChangeAspect="1"/>
          </p:cNvPicPr>
          <p:nvPr/>
        </p:nvPicPr>
        <p:blipFill>
          <a:blip r:embed="rId2"/>
          <a:srcRect l="9539" t="4167" r="8506"/>
          <a:stretch/>
        </p:blipFill>
        <p:spPr>
          <a:xfrm>
            <a:off x="5143500" y="3263900"/>
            <a:ext cx="6830632" cy="334803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AA605A8F-CA61-7ECB-A462-1AB737F31CE3}"/>
              </a:ext>
            </a:extLst>
          </p:cNvPr>
          <p:cNvSpPr>
            <a:spLocks noGrp="1" noChangeArrowheads="1"/>
          </p:cNvSpPr>
          <p:nvPr>
            <p:ph type="title"/>
          </p:nvPr>
        </p:nvSpPr>
        <p:spPr>
          <a:xfrm>
            <a:off x="2286000" y="1501775"/>
            <a:ext cx="7620000" cy="609600"/>
          </a:xfrm>
        </p:spPr>
        <p:txBody>
          <a:bodyPr/>
          <a:lstStyle/>
          <a:p>
            <a:pPr algn="ctr"/>
            <a:r>
              <a:rPr lang="en-AU" altLang="en-US" sz="2800" b="0" dirty="0">
                <a:solidFill>
                  <a:srgbClr val="0070C0"/>
                </a:solidFill>
              </a:rPr>
              <a:t>What is the main purpose of the Work Health and Safety Act 2011?</a:t>
            </a:r>
          </a:p>
        </p:txBody>
      </p:sp>
      <p:sp>
        <p:nvSpPr>
          <p:cNvPr id="10243" name="Content Placeholder 2">
            <a:extLst>
              <a:ext uri="{FF2B5EF4-FFF2-40B4-BE49-F238E27FC236}">
                <a16:creationId xmlns:a16="http://schemas.microsoft.com/office/drawing/2014/main" id="{A20DC444-8258-963E-64FE-5021E6E019BD}"/>
              </a:ext>
            </a:extLst>
          </p:cNvPr>
          <p:cNvSpPr>
            <a:spLocks noGrp="1" noChangeArrowheads="1"/>
          </p:cNvSpPr>
          <p:nvPr>
            <p:ph idx="1"/>
          </p:nvPr>
        </p:nvSpPr>
        <p:spPr>
          <a:xfrm>
            <a:off x="1919289" y="2708276"/>
            <a:ext cx="8497887" cy="3019425"/>
          </a:xfrm>
        </p:spPr>
        <p:txBody>
          <a:bodyPr/>
          <a:lstStyle/>
          <a:p>
            <a:endParaRPr lang="en-AU" altLang="en-US" b="0" dirty="0"/>
          </a:p>
          <a:p>
            <a:pPr marL="0" indent="0" algn="ctr">
              <a:lnSpc>
                <a:spcPct val="150000"/>
              </a:lnSpc>
              <a:buNone/>
            </a:pPr>
            <a:r>
              <a:rPr lang="en-AU" altLang="en-US" sz="2400" dirty="0"/>
              <a:t>Under the WHS Act 2011, it is required that all workplaces follow safe work practices, and the certain </a:t>
            </a:r>
            <a:r>
              <a:rPr lang="en-AU" altLang="en-US" sz="2400" dirty="0">
                <a:solidFill>
                  <a:srgbClr val="0070C0"/>
                </a:solidFill>
              </a:rPr>
              <a:t>Australian Standards </a:t>
            </a:r>
            <a:r>
              <a:rPr lang="en-AU" altLang="en-US" sz="2400" dirty="0"/>
              <a:t>are maintained for all workers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B61256-1D8B-1AFE-1661-D600EAD7DC7A}"/>
              </a:ext>
            </a:extLst>
          </p:cNvPr>
          <p:cNvSpPr>
            <a:spLocks noGrp="1"/>
          </p:cNvSpPr>
          <p:nvPr>
            <p:ph idx="1"/>
          </p:nvPr>
        </p:nvSpPr>
        <p:spPr>
          <a:xfrm>
            <a:off x="468626" y="1110795"/>
            <a:ext cx="9970774" cy="4194175"/>
          </a:xfrm>
        </p:spPr>
        <p:txBody>
          <a:bodyPr>
            <a:normAutofit/>
          </a:bodyPr>
          <a:lstStyle/>
          <a:p>
            <a:pPr>
              <a:defRPr/>
            </a:pPr>
            <a:endParaRPr lang="en-AU" b="0" dirty="0">
              <a:latin typeface="Calibri" panose="020F0502020204030204" pitchFamily="34" charset="0"/>
            </a:endParaRPr>
          </a:p>
          <a:p>
            <a:pPr>
              <a:defRPr/>
            </a:pPr>
            <a:endParaRPr lang="en-AU" sz="2000" b="0" dirty="0"/>
          </a:p>
          <a:p>
            <a:pPr>
              <a:defRPr/>
            </a:pPr>
            <a:r>
              <a:rPr lang="en-AU" sz="2000" b="0" dirty="0"/>
              <a:t>Musculoskeletal disorder (MSD) is the most common type of workplace injury across Australia.</a:t>
            </a:r>
          </a:p>
          <a:p>
            <a:pPr marL="0" indent="0">
              <a:defRPr/>
            </a:pPr>
            <a:endParaRPr lang="en-AU" sz="2000" b="0" dirty="0"/>
          </a:p>
          <a:p>
            <a:pPr>
              <a:defRPr/>
            </a:pPr>
            <a:r>
              <a:rPr lang="en-AU" sz="2000" b="0" dirty="0"/>
              <a:t>These are injuries to, or a disease of, the musculoskeletal system. </a:t>
            </a:r>
          </a:p>
          <a:p>
            <a:pPr>
              <a:defRPr/>
            </a:pPr>
            <a:endParaRPr lang="en-AU" dirty="0">
              <a:latin typeface="Calibri" panose="020F0502020204030204" pitchFamily="34" charset="0"/>
            </a:endParaRPr>
          </a:p>
          <a:p>
            <a:pPr>
              <a:defRPr/>
            </a:pPr>
            <a:endParaRPr lang="en-AU" b="0" dirty="0">
              <a:latin typeface="Calibri" panose="020F0502020204030204" pitchFamily="34" charset="0"/>
            </a:endParaRPr>
          </a:p>
          <a:p>
            <a:pPr marL="82296" indent="0" algn="ctr">
              <a:defRPr/>
            </a:pPr>
            <a:endParaRPr lang="en-AU" b="0" dirty="0">
              <a:latin typeface="Calibri" panose="020F0502020204030204" pitchFamily="34" charset="0"/>
            </a:endParaRPr>
          </a:p>
          <a:p>
            <a:pPr>
              <a:defRPr/>
            </a:pPr>
            <a:endParaRPr lang="en-AU" dirty="0"/>
          </a:p>
        </p:txBody>
      </p:sp>
      <p:sp>
        <p:nvSpPr>
          <p:cNvPr id="100355" name="Title 2">
            <a:extLst>
              <a:ext uri="{FF2B5EF4-FFF2-40B4-BE49-F238E27FC236}">
                <a16:creationId xmlns:a16="http://schemas.microsoft.com/office/drawing/2014/main" id="{02051FAE-673D-750A-BCCF-6D0DF7741C50}"/>
              </a:ext>
            </a:extLst>
          </p:cNvPr>
          <p:cNvSpPr>
            <a:spLocks noGrp="1" noChangeArrowheads="1"/>
          </p:cNvSpPr>
          <p:nvPr>
            <p:ph type="title"/>
          </p:nvPr>
        </p:nvSpPr>
        <p:spPr>
          <a:xfrm>
            <a:off x="2351088" y="404813"/>
            <a:ext cx="5715000" cy="457200"/>
          </a:xfrm>
        </p:spPr>
        <p:txBody>
          <a:bodyPr/>
          <a:lstStyle/>
          <a:p>
            <a:r>
              <a:rPr lang="en-AU" altLang="en-US" sz="2800">
                <a:solidFill>
                  <a:srgbClr val="0070C0"/>
                </a:solidFill>
                <a:latin typeface="Arial" panose="020B0604020202020204" pitchFamily="34" charset="0"/>
                <a:cs typeface="Arial" panose="020B0604020202020204" pitchFamily="34" charset="0"/>
              </a:rPr>
              <a:t>Musculoskeletal Disorder</a:t>
            </a:r>
          </a:p>
        </p:txBody>
      </p:sp>
      <p:sp>
        <p:nvSpPr>
          <p:cNvPr id="3" name="TextBox 2">
            <a:extLst>
              <a:ext uri="{FF2B5EF4-FFF2-40B4-BE49-F238E27FC236}">
                <a16:creationId xmlns:a16="http://schemas.microsoft.com/office/drawing/2014/main" id="{B5F6DCC3-6363-1D45-A717-F2D3720DC906}"/>
              </a:ext>
            </a:extLst>
          </p:cNvPr>
          <p:cNvSpPr txBox="1"/>
          <p:nvPr/>
        </p:nvSpPr>
        <p:spPr>
          <a:xfrm>
            <a:off x="584200" y="5141009"/>
            <a:ext cx="6096000" cy="646331"/>
          </a:xfrm>
          <a:prstGeom prst="rect">
            <a:avLst/>
          </a:prstGeom>
          <a:noFill/>
        </p:spPr>
        <p:txBody>
          <a:bodyPr wrap="square">
            <a:spAutoFit/>
          </a:bodyPr>
          <a:lstStyle/>
          <a:p>
            <a:r>
              <a:rPr lang="en-AU" dirty="0">
                <a:hlinkClick r:id="rId2"/>
              </a:rPr>
              <a:t>Manual handling 101: A guide for employers and workers in every industry</a:t>
            </a:r>
            <a:r>
              <a:rPr lang="en-AU" dirty="0"/>
              <a:t> view 2.30min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0E76052B-BF43-7C84-D72D-F3C622FB6362}"/>
              </a:ext>
            </a:extLst>
          </p:cNvPr>
          <p:cNvSpPr>
            <a:spLocks noGrp="1" noChangeArrowheads="1"/>
          </p:cNvSpPr>
          <p:nvPr>
            <p:ph type="title"/>
          </p:nvPr>
        </p:nvSpPr>
        <p:spPr>
          <a:xfrm>
            <a:off x="1919288" y="333375"/>
            <a:ext cx="5715000" cy="457200"/>
          </a:xfrm>
        </p:spPr>
        <p:txBody>
          <a:bodyPr/>
          <a:lstStyle/>
          <a:p>
            <a:r>
              <a:rPr lang="en-AU" altLang="en-US" sz="2800">
                <a:solidFill>
                  <a:srgbClr val="0070C0"/>
                </a:solidFill>
                <a:latin typeface="Arial" panose="020B0604020202020204" pitchFamily="34" charset="0"/>
                <a:cs typeface="Arial" panose="020B0604020202020204" pitchFamily="34" charset="0"/>
              </a:rPr>
              <a:t>Musculoskeletal Disorder</a:t>
            </a:r>
          </a:p>
        </p:txBody>
      </p:sp>
      <p:sp>
        <p:nvSpPr>
          <p:cNvPr id="101379" name="Content Placeholder 2">
            <a:extLst>
              <a:ext uri="{FF2B5EF4-FFF2-40B4-BE49-F238E27FC236}">
                <a16:creationId xmlns:a16="http://schemas.microsoft.com/office/drawing/2014/main" id="{85208E25-8458-3C72-15FC-926681686416}"/>
              </a:ext>
            </a:extLst>
          </p:cNvPr>
          <p:cNvSpPr>
            <a:spLocks noGrp="1" noChangeArrowheads="1"/>
          </p:cNvSpPr>
          <p:nvPr>
            <p:ph idx="1"/>
          </p:nvPr>
        </p:nvSpPr>
        <p:spPr>
          <a:xfrm>
            <a:off x="888206" y="1594971"/>
            <a:ext cx="10393687" cy="4319587"/>
          </a:xfrm>
        </p:spPr>
        <p:txBody>
          <a:bodyPr/>
          <a:lstStyle/>
          <a:p>
            <a:r>
              <a:rPr lang="en-AU" altLang="en-US" sz="2000" b="0" dirty="0">
                <a:latin typeface="Arial" panose="020B0604020202020204" pitchFamily="34" charset="0"/>
                <a:cs typeface="Arial" panose="020B0604020202020204" pitchFamily="34" charset="0"/>
              </a:rPr>
              <a:t>MSD can occur as a result of repetitive use of the same body parts causing gradual wear and tear to joints, ligaments, muscles and inter-vertebral discs. </a:t>
            </a:r>
          </a:p>
          <a:p>
            <a:endParaRPr lang="en-AU" altLang="en-US" sz="2000" b="0" dirty="0">
              <a:latin typeface="Arial" panose="020B0604020202020204" pitchFamily="34" charset="0"/>
              <a:cs typeface="Arial" panose="020B0604020202020204" pitchFamily="34" charset="0"/>
            </a:endParaRPr>
          </a:p>
          <a:p>
            <a:r>
              <a:rPr lang="en-AU" altLang="en-US" sz="2000" b="0" dirty="0">
                <a:latin typeface="Arial" panose="020B0604020202020204" pitchFamily="34" charset="0"/>
                <a:cs typeface="Arial" panose="020B0604020202020204" pitchFamily="34" charset="0"/>
              </a:rPr>
              <a:t>It can also be sudden damaged caused by a strenuous activity or unexpected movements.</a:t>
            </a:r>
          </a:p>
          <a:p>
            <a:pPr marL="0" indent="0">
              <a:buNone/>
            </a:pPr>
            <a:endParaRPr lang="en-AU" altLang="en-US" dirty="0"/>
          </a:p>
        </p:txBody>
      </p:sp>
      <p:pic>
        <p:nvPicPr>
          <p:cNvPr id="2" name="Picture 1">
            <a:extLst>
              <a:ext uri="{FF2B5EF4-FFF2-40B4-BE49-F238E27FC236}">
                <a16:creationId xmlns:a16="http://schemas.microsoft.com/office/drawing/2014/main" id="{0B34D3B1-FFBB-C07F-B598-9FBCAE712100}"/>
              </a:ext>
            </a:extLst>
          </p:cNvPr>
          <p:cNvPicPr>
            <a:picLocks noChangeAspect="1"/>
          </p:cNvPicPr>
          <p:nvPr/>
        </p:nvPicPr>
        <p:blipFill>
          <a:blip r:embed="rId2"/>
          <a:stretch>
            <a:fillRect/>
          </a:stretch>
        </p:blipFill>
        <p:spPr>
          <a:xfrm>
            <a:off x="3155322" y="3354361"/>
            <a:ext cx="6216203" cy="317026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684BB34E-9177-5D76-A0D0-A797E36BBDC4}"/>
              </a:ext>
            </a:extLst>
          </p:cNvPr>
          <p:cNvSpPr>
            <a:spLocks noGrp="1" noChangeArrowheads="1"/>
          </p:cNvSpPr>
          <p:nvPr>
            <p:ph type="title"/>
          </p:nvPr>
        </p:nvSpPr>
        <p:spPr>
          <a:xfrm>
            <a:off x="2135188" y="487363"/>
            <a:ext cx="5715000" cy="457200"/>
          </a:xfrm>
        </p:spPr>
        <p:txBody>
          <a:bodyPr/>
          <a:lstStyle/>
          <a:p>
            <a:r>
              <a:rPr lang="en-AU" altLang="en-US" sz="2700">
                <a:solidFill>
                  <a:srgbClr val="0070C0"/>
                </a:solidFill>
                <a:latin typeface="Arial" panose="020B0604020202020204" pitchFamily="34" charset="0"/>
                <a:cs typeface="Arial" panose="020B0604020202020204" pitchFamily="34" charset="0"/>
              </a:rPr>
              <a:t>Musculoskeletal Disorder</a:t>
            </a:r>
          </a:p>
        </p:txBody>
      </p:sp>
      <p:sp>
        <p:nvSpPr>
          <p:cNvPr id="102403" name="Content Placeholder 2">
            <a:extLst>
              <a:ext uri="{FF2B5EF4-FFF2-40B4-BE49-F238E27FC236}">
                <a16:creationId xmlns:a16="http://schemas.microsoft.com/office/drawing/2014/main" id="{5CB5125A-D03F-443A-569F-FC21A8C4E062}"/>
              </a:ext>
            </a:extLst>
          </p:cNvPr>
          <p:cNvSpPr>
            <a:spLocks noGrp="1" noChangeArrowheads="1"/>
          </p:cNvSpPr>
          <p:nvPr>
            <p:ph idx="1"/>
          </p:nvPr>
        </p:nvSpPr>
        <p:spPr>
          <a:xfrm>
            <a:off x="635000" y="1268414"/>
            <a:ext cx="9493250" cy="5113337"/>
          </a:xfrm>
        </p:spPr>
        <p:txBody>
          <a:bodyPr/>
          <a:lstStyle/>
          <a:p>
            <a:pPr marL="0" indent="0">
              <a:buNone/>
            </a:pPr>
            <a:r>
              <a:rPr lang="en-AU" altLang="en-US" sz="2000" dirty="0">
                <a:latin typeface="Arial" panose="020B0604020202020204" pitchFamily="34" charset="0"/>
                <a:cs typeface="Arial" panose="020B0604020202020204" pitchFamily="34" charset="0"/>
              </a:rPr>
              <a:t>MSDs include: </a:t>
            </a:r>
          </a:p>
          <a:p>
            <a:endParaRPr lang="en-AU" altLang="en-US" sz="2000" dirty="0">
              <a:latin typeface="Arial" panose="020B0604020202020204" pitchFamily="34" charset="0"/>
              <a:cs typeface="Arial" panose="020B0604020202020204" pitchFamily="34" charset="0"/>
            </a:endParaRPr>
          </a:p>
          <a:p>
            <a:r>
              <a:rPr lang="en-AU" altLang="en-US" sz="2000" dirty="0">
                <a:latin typeface="Arial" panose="020B0604020202020204" pitchFamily="34" charset="0"/>
                <a:cs typeface="Arial" panose="020B0604020202020204" pitchFamily="34" charset="0"/>
              </a:rPr>
              <a:t>Sprains and strains of muscles, ligaments and tendons</a:t>
            </a:r>
          </a:p>
          <a:p>
            <a:r>
              <a:rPr lang="en-AU" altLang="en-US" sz="2000" dirty="0">
                <a:latin typeface="Arial" panose="020B0604020202020204" pitchFamily="34" charset="0"/>
                <a:cs typeface="Arial" panose="020B0604020202020204" pitchFamily="34" charset="0"/>
              </a:rPr>
              <a:t>Back injuries</a:t>
            </a:r>
          </a:p>
          <a:p>
            <a:r>
              <a:rPr lang="en-AU" altLang="en-US" sz="2000" dirty="0">
                <a:latin typeface="Arial" panose="020B0604020202020204" pitchFamily="34" charset="0"/>
                <a:cs typeface="Arial" panose="020B0604020202020204" pitchFamily="34" charset="0"/>
              </a:rPr>
              <a:t>Joint and bone injuries or degeneration. </a:t>
            </a:r>
          </a:p>
          <a:p>
            <a:r>
              <a:rPr lang="en-AU" altLang="en-US" sz="2000" dirty="0">
                <a:latin typeface="Arial" panose="020B0604020202020204" pitchFamily="34" charset="0"/>
                <a:cs typeface="Arial" panose="020B0604020202020204" pitchFamily="34" charset="0"/>
              </a:rPr>
              <a:t>Nerve injuries or compression </a:t>
            </a:r>
          </a:p>
          <a:p>
            <a:endParaRPr lang="en-AU" altLang="en-US" sz="2000" dirty="0">
              <a:latin typeface="Arial" panose="020B0604020202020204" pitchFamily="34" charset="0"/>
              <a:cs typeface="Arial" panose="020B0604020202020204" pitchFamily="34" charset="0"/>
            </a:endParaRPr>
          </a:p>
          <a:p>
            <a:pPr marL="0" indent="0">
              <a:buNone/>
            </a:pPr>
            <a:r>
              <a:rPr lang="en-AU" altLang="en-US" sz="2000" dirty="0">
                <a:latin typeface="Arial" panose="020B0604020202020204" pitchFamily="34" charset="0"/>
                <a:cs typeface="Arial" panose="020B0604020202020204" pitchFamily="34" charset="0"/>
              </a:rPr>
              <a:t>Muscular and vascular disorders as a result of:</a:t>
            </a:r>
          </a:p>
          <a:p>
            <a:r>
              <a:rPr lang="en-AU" altLang="en-US" sz="2000" dirty="0">
                <a:latin typeface="Arial" panose="020B0604020202020204" pitchFamily="34" charset="0"/>
                <a:cs typeface="Arial" panose="020B0604020202020204" pitchFamily="34" charset="0"/>
              </a:rPr>
              <a:t>hand-arm vibration</a:t>
            </a:r>
          </a:p>
          <a:p>
            <a:r>
              <a:rPr lang="en-AU" altLang="en-US" sz="2000" dirty="0">
                <a:latin typeface="Arial" panose="020B0604020202020204" pitchFamily="34" charset="0"/>
                <a:cs typeface="Arial" panose="020B0604020202020204" pitchFamily="34" charset="0"/>
              </a:rPr>
              <a:t>Soft tissue hernias</a:t>
            </a:r>
          </a:p>
          <a:p>
            <a:r>
              <a:rPr lang="en-AU" altLang="en-US" sz="2000" dirty="0">
                <a:latin typeface="Arial" panose="020B0604020202020204" pitchFamily="34" charset="0"/>
                <a:cs typeface="Arial" panose="020B0604020202020204" pitchFamily="34" charset="0"/>
              </a:rPr>
              <a:t>Chronic pain</a:t>
            </a:r>
          </a:p>
        </p:txBody>
      </p:sp>
      <p:pic>
        <p:nvPicPr>
          <p:cNvPr id="2" name="Picture 1">
            <a:extLst>
              <a:ext uri="{FF2B5EF4-FFF2-40B4-BE49-F238E27FC236}">
                <a16:creationId xmlns:a16="http://schemas.microsoft.com/office/drawing/2014/main" id="{0A416139-E5EE-ED70-49DD-76BA87CBBCA6}"/>
              </a:ext>
            </a:extLst>
          </p:cNvPr>
          <p:cNvPicPr>
            <a:picLocks noChangeAspect="1"/>
          </p:cNvPicPr>
          <p:nvPr/>
        </p:nvPicPr>
        <p:blipFill>
          <a:blip r:embed="rId2"/>
          <a:stretch>
            <a:fillRect/>
          </a:stretch>
        </p:blipFill>
        <p:spPr>
          <a:xfrm>
            <a:off x="8112139" y="1852414"/>
            <a:ext cx="2597121" cy="3737172"/>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CBE57492-A2C1-23D1-705D-87A9D1F943E0}"/>
              </a:ext>
            </a:extLst>
          </p:cNvPr>
          <p:cNvSpPr>
            <a:spLocks noGrp="1" noChangeArrowheads="1"/>
          </p:cNvSpPr>
          <p:nvPr>
            <p:ph type="title"/>
          </p:nvPr>
        </p:nvSpPr>
        <p:spPr>
          <a:xfrm>
            <a:off x="1195388" y="530226"/>
            <a:ext cx="5715000" cy="457200"/>
          </a:xfrm>
        </p:spPr>
        <p:txBody>
          <a:bodyPr/>
          <a:lstStyle/>
          <a:p>
            <a:r>
              <a:rPr lang="en-AU" altLang="en-US" sz="2800" dirty="0">
                <a:solidFill>
                  <a:srgbClr val="0070C0"/>
                </a:solidFill>
                <a:latin typeface="Arial" panose="020B0604020202020204" pitchFamily="34" charset="0"/>
                <a:cs typeface="Arial" panose="020B0604020202020204" pitchFamily="34" charset="0"/>
              </a:rPr>
              <a:t>Basic facts of the human bo</a:t>
            </a:r>
            <a:r>
              <a:rPr lang="en-AU" altLang="en-US" sz="2700" dirty="0">
                <a:solidFill>
                  <a:srgbClr val="0070C0"/>
                </a:solidFill>
                <a:latin typeface="Arial" panose="020B0604020202020204" pitchFamily="34" charset="0"/>
                <a:cs typeface="Arial" panose="020B0604020202020204" pitchFamily="34" charset="0"/>
              </a:rPr>
              <a:t>dy</a:t>
            </a:r>
          </a:p>
        </p:txBody>
      </p:sp>
      <p:sp>
        <p:nvSpPr>
          <p:cNvPr id="103427" name="Content Placeholder 2">
            <a:extLst>
              <a:ext uri="{FF2B5EF4-FFF2-40B4-BE49-F238E27FC236}">
                <a16:creationId xmlns:a16="http://schemas.microsoft.com/office/drawing/2014/main" id="{57553649-AB8F-C23F-692F-9145610A32E7}"/>
              </a:ext>
            </a:extLst>
          </p:cNvPr>
          <p:cNvSpPr>
            <a:spLocks noGrp="1" noChangeArrowheads="1"/>
          </p:cNvSpPr>
          <p:nvPr>
            <p:ph idx="1"/>
          </p:nvPr>
        </p:nvSpPr>
        <p:spPr>
          <a:xfrm>
            <a:off x="647700" y="1701800"/>
            <a:ext cx="7881938" cy="1295400"/>
          </a:xfrm>
        </p:spPr>
        <p:txBody>
          <a:bodyPr/>
          <a:lstStyle/>
          <a:p>
            <a:pPr>
              <a:buFontTx/>
              <a:buChar char="•"/>
            </a:pPr>
            <a:r>
              <a:rPr lang="en-AU" altLang="en-US" sz="2000" dirty="0"/>
              <a:t>A basic understand of the functions of the human body help when conducting manual tasks safely. </a:t>
            </a:r>
          </a:p>
          <a:p>
            <a:pPr>
              <a:buFontTx/>
              <a:buChar char="•"/>
            </a:pPr>
            <a:r>
              <a:rPr lang="en-AU" altLang="en-US" sz="2000" dirty="0"/>
              <a:t>Body posture and the spine are closely related. </a:t>
            </a:r>
          </a:p>
          <a:p>
            <a:pPr>
              <a:buFontTx/>
              <a:buChar char="•"/>
            </a:pPr>
            <a:r>
              <a:rPr lang="en-AU" altLang="en-US" sz="2000" dirty="0"/>
              <a:t>The spine is responsible for a number of functions including</a:t>
            </a:r>
          </a:p>
        </p:txBody>
      </p:sp>
      <p:graphicFrame>
        <p:nvGraphicFramePr>
          <p:cNvPr id="4" name="Diagram 3">
            <a:extLst>
              <a:ext uri="{FF2B5EF4-FFF2-40B4-BE49-F238E27FC236}">
                <a16:creationId xmlns:a16="http://schemas.microsoft.com/office/drawing/2014/main" id="{3735D1A0-DC61-5D3B-64BC-D293C62F5252}"/>
              </a:ext>
            </a:extLst>
          </p:cNvPr>
          <p:cNvGraphicFramePr/>
          <p:nvPr>
            <p:extLst>
              <p:ext uri="{D42A27DB-BD31-4B8C-83A1-F6EECF244321}">
                <p14:modId xmlns:p14="http://schemas.microsoft.com/office/powerpoint/2010/main" val="1118858117"/>
              </p:ext>
            </p:extLst>
          </p:nvPr>
        </p:nvGraphicFramePr>
        <p:xfrm>
          <a:off x="419100" y="3441700"/>
          <a:ext cx="7556500" cy="283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FC4718F-9CFE-A2FF-D4A5-8A24FB9175CC}"/>
              </a:ext>
            </a:extLst>
          </p:cNvPr>
          <p:cNvPicPr>
            <a:picLocks noChangeAspect="1"/>
          </p:cNvPicPr>
          <p:nvPr/>
        </p:nvPicPr>
        <p:blipFill>
          <a:blip r:embed="rId7"/>
          <a:srcRect l="12785" t="17414" r="11666" b="12226"/>
          <a:stretch/>
        </p:blipFill>
        <p:spPr>
          <a:xfrm>
            <a:off x="7975600" y="2247900"/>
            <a:ext cx="4054625" cy="38989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2917B064-CA8B-748F-E6BB-CE0038DCA288}"/>
              </a:ext>
            </a:extLst>
          </p:cNvPr>
          <p:cNvSpPr>
            <a:spLocks noGrp="1" noChangeArrowheads="1"/>
          </p:cNvSpPr>
          <p:nvPr>
            <p:ph type="title"/>
          </p:nvPr>
        </p:nvSpPr>
        <p:spPr>
          <a:xfrm>
            <a:off x="2157413" y="473075"/>
            <a:ext cx="5715000" cy="457200"/>
          </a:xfrm>
        </p:spPr>
        <p:txBody>
          <a:bodyPr/>
          <a:lstStyle/>
          <a:p>
            <a:r>
              <a:rPr lang="en-AU" altLang="en-US" sz="2800">
                <a:solidFill>
                  <a:srgbClr val="0070C0"/>
                </a:solidFill>
                <a:latin typeface="Arial" panose="020B0604020202020204" pitchFamily="34" charset="0"/>
                <a:cs typeface="Arial" panose="020B0604020202020204" pitchFamily="34" charset="0"/>
              </a:rPr>
              <a:t>Basic facts about your body</a:t>
            </a:r>
          </a:p>
        </p:txBody>
      </p:sp>
      <p:sp>
        <p:nvSpPr>
          <p:cNvPr id="104451" name="Content Placeholder 2">
            <a:extLst>
              <a:ext uri="{FF2B5EF4-FFF2-40B4-BE49-F238E27FC236}">
                <a16:creationId xmlns:a16="http://schemas.microsoft.com/office/drawing/2014/main" id="{B1CB06BD-A633-AFA2-627A-B1060E6996C7}"/>
              </a:ext>
            </a:extLst>
          </p:cNvPr>
          <p:cNvSpPr>
            <a:spLocks noGrp="1" noChangeArrowheads="1"/>
          </p:cNvSpPr>
          <p:nvPr>
            <p:ph idx="1"/>
          </p:nvPr>
        </p:nvSpPr>
        <p:spPr>
          <a:xfrm>
            <a:off x="495300" y="1007611"/>
            <a:ext cx="10020300" cy="2452687"/>
          </a:xfrm>
        </p:spPr>
        <p:txBody>
          <a:bodyPr/>
          <a:lstStyle/>
          <a:p>
            <a:pPr marL="0" indent="0">
              <a:lnSpc>
                <a:spcPct val="150000"/>
              </a:lnSpc>
              <a:buNone/>
            </a:pPr>
            <a:r>
              <a:rPr lang="en-AU" altLang="en-US" b="0" dirty="0">
                <a:latin typeface="Arial" panose="020B0604020202020204" pitchFamily="34" charset="0"/>
                <a:cs typeface="Arial" panose="020B0604020202020204" pitchFamily="34" charset="0"/>
              </a:rPr>
              <a:t>Bad posture leads to muscle and ligament</a:t>
            </a:r>
          </a:p>
          <a:p>
            <a:pPr marL="0" indent="0">
              <a:lnSpc>
                <a:spcPct val="150000"/>
              </a:lnSpc>
              <a:buNone/>
            </a:pPr>
            <a:r>
              <a:rPr lang="en-AU" altLang="en-US" b="0" dirty="0">
                <a:latin typeface="Arial" panose="020B0604020202020204" pitchFamily="34" charset="0"/>
                <a:cs typeface="Arial" panose="020B0604020202020204" pitchFamily="34" charset="0"/>
              </a:rPr>
              <a:t>imbalances which impacts the spine’s ability to perform these important functions </a:t>
            </a:r>
          </a:p>
          <a:p>
            <a:pPr marL="0" indent="0">
              <a:lnSpc>
                <a:spcPct val="150000"/>
              </a:lnSpc>
              <a:buNone/>
            </a:pPr>
            <a:r>
              <a:rPr lang="en-AU" altLang="en-US" dirty="0">
                <a:latin typeface="Arial" panose="020B0604020202020204" pitchFamily="34" charset="0"/>
                <a:cs typeface="Arial" panose="020B0604020202020204" pitchFamily="34" charset="0"/>
              </a:rPr>
              <a:t>C</a:t>
            </a:r>
            <a:r>
              <a:rPr lang="en-AU" altLang="en-US" b="0" dirty="0">
                <a:latin typeface="Arial" panose="020B0604020202020204" pitchFamily="34" charset="0"/>
                <a:cs typeface="Arial" panose="020B0604020202020204" pitchFamily="34" charset="0"/>
              </a:rPr>
              <a:t>an cause a variety of problems including:</a:t>
            </a:r>
          </a:p>
          <a:p>
            <a:pPr>
              <a:defRPr/>
            </a:pPr>
            <a:r>
              <a:rPr lang="en-AU" b="0" dirty="0">
                <a:latin typeface="Arial" panose="020B0604020202020204" pitchFamily="34" charset="0"/>
                <a:cs typeface="Arial" panose="020B0604020202020204" pitchFamily="34" charset="0"/>
              </a:rPr>
              <a:t>Bad circulation </a:t>
            </a:r>
          </a:p>
          <a:p>
            <a:pPr>
              <a:defRPr/>
            </a:pPr>
            <a:r>
              <a:rPr lang="en-AU" b="0" dirty="0">
                <a:latin typeface="Arial" panose="020B0604020202020204" pitchFamily="34" charset="0"/>
                <a:cs typeface="Arial" panose="020B0604020202020204" pitchFamily="34" charset="0"/>
              </a:rPr>
              <a:t>Vertebrae deterioration</a:t>
            </a:r>
          </a:p>
          <a:p>
            <a:pPr>
              <a:defRPr/>
            </a:pPr>
            <a:r>
              <a:rPr lang="en-AU" b="0" dirty="0">
                <a:latin typeface="Arial" panose="020B0604020202020204" pitchFamily="34" charset="0"/>
                <a:cs typeface="Arial" panose="020B0604020202020204" pitchFamily="34" charset="0"/>
              </a:rPr>
              <a:t>Chronic fatigue </a:t>
            </a:r>
          </a:p>
          <a:p>
            <a:pPr>
              <a:defRPr/>
            </a:pPr>
            <a:r>
              <a:rPr lang="en-AU" b="0" dirty="0">
                <a:latin typeface="Arial" panose="020B0604020202020204" pitchFamily="34" charset="0"/>
                <a:cs typeface="Arial" panose="020B0604020202020204" pitchFamily="34" charset="0"/>
              </a:rPr>
              <a:t>Chronic back, neck and shoulder pain </a:t>
            </a:r>
          </a:p>
          <a:p>
            <a:pPr>
              <a:defRPr/>
            </a:pPr>
            <a:r>
              <a:rPr lang="en-AU" b="0" dirty="0">
                <a:latin typeface="Arial" panose="020B0604020202020204" pitchFamily="34" charset="0"/>
                <a:cs typeface="Arial" panose="020B0604020202020204" pitchFamily="34" charset="0"/>
              </a:rPr>
              <a:t>Herniated disc </a:t>
            </a:r>
          </a:p>
          <a:p>
            <a:pPr>
              <a:defRPr/>
            </a:pPr>
            <a:r>
              <a:rPr lang="en-AU" b="0" dirty="0">
                <a:latin typeface="Arial" panose="020B0604020202020204" pitchFamily="34" charset="0"/>
                <a:cs typeface="Arial" panose="020B0604020202020204" pitchFamily="34" charset="0"/>
              </a:rPr>
              <a:t>Foot, knee, hip and back injuries </a:t>
            </a:r>
          </a:p>
          <a:p>
            <a:pPr>
              <a:defRPr/>
            </a:pPr>
            <a:r>
              <a:rPr lang="en-AU" b="0" dirty="0">
                <a:latin typeface="Arial" panose="020B0604020202020204" pitchFamily="34" charset="0"/>
                <a:cs typeface="Arial" panose="020B0604020202020204" pitchFamily="34" charset="0"/>
              </a:rPr>
              <a:t>Headaches </a:t>
            </a:r>
          </a:p>
          <a:p>
            <a:pPr>
              <a:defRPr/>
            </a:pPr>
            <a:r>
              <a:rPr lang="en-AU" b="0" dirty="0">
                <a:latin typeface="Arial" panose="020B0604020202020204" pitchFamily="34" charset="0"/>
                <a:cs typeface="Arial" panose="020B0604020202020204" pitchFamily="34" charset="0"/>
              </a:rPr>
              <a:t>Stiffness </a:t>
            </a:r>
          </a:p>
          <a:p>
            <a:pPr>
              <a:lnSpc>
                <a:spcPct val="150000"/>
              </a:lnSpc>
            </a:pPr>
            <a:endParaRPr lang="en-AU" altLang="en-US" b="0" dirty="0">
              <a:latin typeface="Arial" panose="020B0604020202020204" pitchFamily="34" charset="0"/>
              <a:cs typeface="Arial" panose="020B0604020202020204" pitchFamily="34" charset="0"/>
            </a:endParaRPr>
          </a:p>
        </p:txBody>
      </p:sp>
      <p:pic>
        <p:nvPicPr>
          <p:cNvPr id="104452" name="Picture 3" descr="C:\Users\catherine\AppData\Local\Microsoft\Windows\Temporary Internet Files\Content.IE5\NZTEMF3T\15_back_pain_tips_4441_13[1].jpg">
            <a:extLst>
              <a:ext uri="{FF2B5EF4-FFF2-40B4-BE49-F238E27FC236}">
                <a16:creationId xmlns:a16="http://schemas.microsoft.com/office/drawing/2014/main" id="{2671DAB2-F392-211B-3F5B-3D183635A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3700" y="3537634"/>
            <a:ext cx="2120900" cy="275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42B4FF4E-4369-E7FC-F89F-6F1801AAB7FE}"/>
              </a:ext>
            </a:extLst>
          </p:cNvPr>
          <p:cNvSpPr>
            <a:spLocks noGrp="1" noChangeArrowheads="1"/>
          </p:cNvSpPr>
          <p:nvPr>
            <p:ph type="title"/>
          </p:nvPr>
        </p:nvSpPr>
        <p:spPr>
          <a:xfrm>
            <a:off x="1919288" y="487363"/>
            <a:ext cx="5715000" cy="457200"/>
          </a:xfrm>
        </p:spPr>
        <p:txBody>
          <a:bodyPr/>
          <a:lstStyle/>
          <a:p>
            <a:r>
              <a:rPr lang="en-AU" altLang="en-US" sz="2700">
                <a:solidFill>
                  <a:srgbClr val="0070C0"/>
                </a:solidFill>
                <a:latin typeface="Arial" panose="020B0604020202020204" pitchFamily="34" charset="0"/>
                <a:cs typeface="Arial" panose="020B0604020202020204" pitchFamily="34" charset="0"/>
              </a:rPr>
              <a:t>Signs &amp; Symptoms</a:t>
            </a:r>
          </a:p>
        </p:txBody>
      </p:sp>
      <p:sp>
        <p:nvSpPr>
          <p:cNvPr id="106499" name="Content Placeholder 2">
            <a:extLst>
              <a:ext uri="{FF2B5EF4-FFF2-40B4-BE49-F238E27FC236}">
                <a16:creationId xmlns:a16="http://schemas.microsoft.com/office/drawing/2014/main" id="{715C8754-4183-6E0D-6833-E1C9D873905F}"/>
              </a:ext>
            </a:extLst>
          </p:cNvPr>
          <p:cNvSpPr>
            <a:spLocks noGrp="1" noChangeArrowheads="1"/>
          </p:cNvSpPr>
          <p:nvPr>
            <p:ph idx="1"/>
          </p:nvPr>
        </p:nvSpPr>
        <p:spPr>
          <a:xfrm>
            <a:off x="673101" y="2057499"/>
            <a:ext cx="5715000" cy="3240087"/>
          </a:xfrm>
        </p:spPr>
        <p:txBody>
          <a:bodyPr/>
          <a:lstStyle/>
          <a:p>
            <a:pPr>
              <a:buFont typeface="Wingdings" panose="05000000000000000000" pitchFamily="2" charset="2"/>
              <a:buChar char="Ø"/>
            </a:pPr>
            <a:endParaRPr lang="en-AU" altLang="en-US" b="0" dirty="0"/>
          </a:p>
          <a:p>
            <a:pPr>
              <a:buFontTx/>
              <a:buChar char="•"/>
            </a:pPr>
            <a:r>
              <a:rPr lang="en-AU" altLang="en-US" sz="2000" b="0" dirty="0">
                <a:latin typeface="Arial" panose="020B0604020202020204" pitchFamily="34" charset="0"/>
                <a:cs typeface="Arial" panose="020B0604020202020204" pitchFamily="34" charset="0"/>
              </a:rPr>
              <a:t>Muscle atrophy and weakness </a:t>
            </a:r>
          </a:p>
          <a:p>
            <a:pPr>
              <a:buFontTx/>
              <a:buChar char="•"/>
            </a:pPr>
            <a:r>
              <a:rPr lang="en-AU" altLang="en-US" sz="2000" b="0" dirty="0">
                <a:latin typeface="Arial" panose="020B0604020202020204" pitchFamily="34" charset="0"/>
                <a:cs typeface="Arial" panose="020B0604020202020204" pitchFamily="34" charset="0"/>
              </a:rPr>
              <a:t>Difficulty breathing </a:t>
            </a:r>
          </a:p>
          <a:p>
            <a:pPr>
              <a:buFontTx/>
              <a:buChar char="•"/>
            </a:pPr>
            <a:r>
              <a:rPr lang="en-AU" altLang="en-US" sz="2000" b="0" dirty="0">
                <a:latin typeface="Arial" panose="020B0604020202020204" pitchFamily="34" charset="0"/>
                <a:cs typeface="Arial" panose="020B0604020202020204" pitchFamily="34" charset="0"/>
              </a:rPr>
              <a:t>Digestion issues </a:t>
            </a:r>
          </a:p>
          <a:p>
            <a:pPr>
              <a:buFontTx/>
              <a:buChar char="•"/>
            </a:pPr>
            <a:r>
              <a:rPr lang="en-AU" altLang="en-US" sz="2000" b="0" dirty="0">
                <a:latin typeface="Arial" panose="020B0604020202020204" pitchFamily="34" charset="0"/>
                <a:cs typeface="Arial" panose="020B0604020202020204" pitchFamily="34" charset="0"/>
              </a:rPr>
              <a:t>Impingement and nerve compression </a:t>
            </a:r>
          </a:p>
          <a:p>
            <a:pPr>
              <a:buFontTx/>
              <a:buChar char="•"/>
            </a:pPr>
            <a:r>
              <a:rPr lang="en-AU" altLang="en-US" sz="2000" b="0" dirty="0">
                <a:latin typeface="Arial" panose="020B0604020202020204" pitchFamily="34" charset="0"/>
                <a:cs typeface="Arial" panose="020B0604020202020204" pitchFamily="34" charset="0"/>
              </a:rPr>
              <a:t>Sciatica </a:t>
            </a:r>
          </a:p>
          <a:p>
            <a:pPr>
              <a:buFontTx/>
              <a:buChar char="•"/>
            </a:pPr>
            <a:r>
              <a:rPr lang="en-AU" altLang="en-US" sz="2000" b="0" dirty="0">
                <a:latin typeface="Arial" panose="020B0604020202020204" pitchFamily="34" charset="0"/>
                <a:cs typeface="Arial" panose="020B0604020202020204" pitchFamily="34" charset="0"/>
              </a:rPr>
              <a:t>Carpal tunnel syndrome</a:t>
            </a:r>
          </a:p>
        </p:txBody>
      </p:sp>
      <p:pic>
        <p:nvPicPr>
          <p:cNvPr id="106500" name="Picture 10" descr="C:\Users\catherine\AppData\Local\Microsoft\Windows\Temporary Internet Files\Content.IE5\KVAHNKCD\publicdomainq-0015523rcd[1].jpg">
            <a:extLst>
              <a:ext uri="{FF2B5EF4-FFF2-40B4-BE49-F238E27FC236}">
                <a16:creationId xmlns:a16="http://schemas.microsoft.com/office/drawing/2014/main" id="{B24167D9-4562-A92F-8B0C-24ADA7F48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476" y="1240791"/>
            <a:ext cx="2903537" cy="487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Rectangle 4">
            <a:extLst>
              <a:ext uri="{FF2B5EF4-FFF2-40B4-BE49-F238E27FC236}">
                <a16:creationId xmlns:a16="http://schemas.microsoft.com/office/drawing/2014/main" id="{3A16744E-4CFD-63B7-B2C7-D0FE650FEFCF}"/>
              </a:ext>
            </a:extLst>
          </p:cNvPr>
          <p:cNvSpPr>
            <a:spLocks noChangeArrowheads="1"/>
          </p:cNvSpPr>
          <p:nvPr/>
        </p:nvSpPr>
        <p:spPr bwMode="auto">
          <a:xfrm>
            <a:off x="7162800" y="5997586"/>
            <a:ext cx="4591050" cy="74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lgn="ctr" eaLnBrk="1" hangingPunct="1">
              <a:lnSpc>
                <a:spcPct val="125000"/>
              </a:lnSpc>
              <a:spcBef>
                <a:spcPct val="0"/>
              </a:spcBef>
            </a:pPr>
            <a:r>
              <a:rPr lang="en-AU" altLang="en-US" sz="1800" b="0" dirty="0">
                <a:solidFill>
                  <a:srgbClr val="FF0000"/>
                </a:solidFill>
                <a:latin typeface="Verdana" panose="020B0604030504040204" pitchFamily="34" charset="0"/>
              </a:rPr>
              <a:t>If you start to experience any of these symptoms don’t ignore them!</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2">
            <a:extLst>
              <a:ext uri="{FF2B5EF4-FFF2-40B4-BE49-F238E27FC236}">
                <a16:creationId xmlns:a16="http://schemas.microsoft.com/office/drawing/2014/main" id="{0B49D0C9-810E-BC38-2D74-B30166717E4D}"/>
              </a:ext>
            </a:extLst>
          </p:cNvPr>
          <p:cNvSpPr>
            <a:spLocks noGrp="1" noChangeArrowheads="1"/>
          </p:cNvSpPr>
          <p:nvPr>
            <p:ph type="title"/>
          </p:nvPr>
        </p:nvSpPr>
        <p:spPr>
          <a:xfrm>
            <a:off x="763588" y="487363"/>
            <a:ext cx="5715000" cy="457200"/>
          </a:xfrm>
        </p:spPr>
        <p:txBody>
          <a:bodyPr/>
          <a:lstStyle/>
          <a:p>
            <a:r>
              <a:rPr lang="en-AU" altLang="en-US" sz="2800" dirty="0">
                <a:solidFill>
                  <a:srgbClr val="0070C0"/>
                </a:solidFill>
                <a:latin typeface="Arial" panose="020B0604020202020204" pitchFamily="34" charset="0"/>
                <a:cs typeface="Arial" panose="020B0604020202020204" pitchFamily="34" charset="0"/>
              </a:rPr>
              <a:t>Issues of the spine</a:t>
            </a:r>
          </a:p>
        </p:txBody>
      </p:sp>
      <p:pic>
        <p:nvPicPr>
          <p:cNvPr id="107523" name="Picture 9" descr="Whole_Spine2">
            <a:extLst>
              <a:ext uri="{FF2B5EF4-FFF2-40B4-BE49-F238E27FC236}">
                <a16:creationId xmlns:a16="http://schemas.microsoft.com/office/drawing/2014/main" id="{CB1E122C-3FEE-DDDA-A418-2A911E9F1AC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963863" y="1504951"/>
            <a:ext cx="2874962" cy="4246563"/>
          </a:xfrm>
        </p:spPr>
      </p:pic>
      <p:sp>
        <p:nvSpPr>
          <p:cNvPr id="3" name="TextBox 2">
            <a:extLst>
              <a:ext uri="{FF2B5EF4-FFF2-40B4-BE49-F238E27FC236}">
                <a16:creationId xmlns:a16="http://schemas.microsoft.com/office/drawing/2014/main" id="{F3D1193E-1D09-1090-7C88-0459750563AE}"/>
              </a:ext>
            </a:extLst>
          </p:cNvPr>
          <p:cNvSpPr txBox="1"/>
          <p:nvPr/>
        </p:nvSpPr>
        <p:spPr>
          <a:xfrm>
            <a:off x="388144" y="1366074"/>
            <a:ext cx="7747000" cy="3970318"/>
          </a:xfrm>
          <a:prstGeom prst="rect">
            <a:avLst/>
          </a:prstGeom>
          <a:noFill/>
        </p:spPr>
        <p:txBody>
          <a:bodyPr wrap="square">
            <a:spAutoFit/>
          </a:bodyPr>
          <a:lstStyle/>
          <a:p>
            <a:r>
              <a:rPr lang="en-AU" b="1" dirty="0">
                <a:solidFill>
                  <a:schemeClr val="tx2"/>
                </a:solidFill>
              </a:rPr>
              <a:t>Problems of the spine include</a:t>
            </a:r>
          </a:p>
          <a:p>
            <a:endParaRPr lang="en-AU" dirty="0">
              <a:solidFill>
                <a:schemeClr val="tx2"/>
              </a:solidFill>
            </a:endParaRPr>
          </a:p>
          <a:p>
            <a:r>
              <a:rPr lang="en-AU" b="1" dirty="0">
                <a:solidFill>
                  <a:schemeClr val="tx2"/>
                </a:solidFill>
              </a:rPr>
              <a:t>Spinal stenosis</a:t>
            </a:r>
            <a:r>
              <a:rPr lang="en-AU" dirty="0">
                <a:solidFill>
                  <a:schemeClr val="tx2"/>
                </a:solidFill>
              </a:rPr>
              <a:t>: a condition where the space in the spinal canal decreases, causing pressure on the nerves and pain, tingling, numbness, or weakness.</a:t>
            </a:r>
          </a:p>
          <a:p>
            <a:endParaRPr lang="en-AU" dirty="0">
              <a:solidFill>
                <a:schemeClr val="tx2"/>
              </a:solidFill>
            </a:endParaRPr>
          </a:p>
          <a:p>
            <a:r>
              <a:rPr lang="en-AU" b="1" dirty="0">
                <a:solidFill>
                  <a:schemeClr val="tx2"/>
                </a:solidFill>
              </a:rPr>
              <a:t>Scoliosis: </a:t>
            </a:r>
            <a:r>
              <a:rPr lang="en-AU" dirty="0">
                <a:solidFill>
                  <a:schemeClr val="tx2"/>
                </a:solidFill>
              </a:rPr>
              <a:t>a sideways curve in the spine that usually develops during adolescence and can affect posture, balance, and breathing.</a:t>
            </a:r>
          </a:p>
          <a:p>
            <a:r>
              <a:rPr lang="en-AU" dirty="0">
                <a:solidFill>
                  <a:schemeClr val="tx2"/>
                </a:solidFill>
              </a:rPr>
              <a:t>Cervical spondylosis: a degeneration of the disks and joints in the neck, which can cause stiffness, pain, and nerve problems.</a:t>
            </a:r>
          </a:p>
          <a:p>
            <a:endParaRPr lang="en-AU" dirty="0">
              <a:solidFill>
                <a:schemeClr val="tx2"/>
              </a:solidFill>
            </a:endParaRPr>
          </a:p>
          <a:p>
            <a:r>
              <a:rPr lang="en-AU" b="1" dirty="0">
                <a:solidFill>
                  <a:schemeClr val="tx2"/>
                </a:solidFill>
              </a:rPr>
              <a:t>Spinal osteoarthritis: </a:t>
            </a:r>
            <a:r>
              <a:rPr lang="en-AU" dirty="0">
                <a:solidFill>
                  <a:schemeClr val="tx2"/>
                </a:solidFill>
              </a:rPr>
              <a:t>a wear-and-tear of the cartilage and bones in the spine, which can cause inflammation, pain, and reduced mobility.</a:t>
            </a:r>
          </a:p>
          <a:p>
            <a:endParaRPr lang="en-AU" dirty="0">
              <a:solidFill>
                <a:schemeClr val="tx2"/>
              </a:solidFill>
            </a:endParaRPr>
          </a:p>
        </p:txBody>
      </p:sp>
      <p:pic>
        <p:nvPicPr>
          <p:cNvPr id="5" name="Picture 4">
            <a:extLst>
              <a:ext uri="{FF2B5EF4-FFF2-40B4-BE49-F238E27FC236}">
                <a16:creationId xmlns:a16="http://schemas.microsoft.com/office/drawing/2014/main" id="{D929BFEE-D517-749C-D598-1AA9337F4B24}"/>
              </a:ext>
            </a:extLst>
          </p:cNvPr>
          <p:cNvPicPr>
            <a:picLocks noChangeAspect="1"/>
          </p:cNvPicPr>
          <p:nvPr/>
        </p:nvPicPr>
        <p:blipFill>
          <a:blip r:embed="rId3"/>
          <a:stretch>
            <a:fillRect/>
          </a:stretch>
        </p:blipFill>
        <p:spPr>
          <a:xfrm>
            <a:off x="7964340" y="1956986"/>
            <a:ext cx="4080816" cy="3794528"/>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8127576C-C48A-3C69-0C29-2499C5BABB1C}"/>
              </a:ext>
            </a:extLst>
          </p:cNvPr>
          <p:cNvSpPr>
            <a:spLocks noGrp="1" noChangeArrowheads="1"/>
          </p:cNvSpPr>
          <p:nvPr>
            <p:ph type="title"/>
          </p:nvPr>
        </p:nvSpPr>
        <p:spPr>
          <a:xfrm>
            <a:off x="696912" y="423038"/>
            <a:ext cx="6757987" cy="457200"/>
          </a:xfrm>
        </p:spPr>
        <p:txBody>
          <a:bodyPr/>
          <a:lstStyle/>
          <a:p>
            <a:r>
              <a:rPr lang="en-AU" altLang="en-US" sz="2800" dirty="0">
                <a:solidFill>
                  <a:srgbClr val="0070C0"/>
                </a:solidFill>
                <a:latin typeface="Arial" panose="020B0604020202020204" pitchFamily="34" charset="0"/>
                <a:cs typeface="Arial" panose="020B0604020202020204" pitchFamily="34" charset="0"/>
              </a:rPr>
              <a:t>Issues of the spine - Ruptured disc</a:t>
            </a:r>
          </a:p>
        </p:txBody>
      </p:sp>
      <p:pic>
        <p:nvPicPr>
          <p:cNvPr id="108547" name="Picture 2" descr="C:\Users\catherine\AppData\Local\Microsoft\Windows\Temporary Internet Files\Content.IE5\JTIQOK51\230px-Blausen_0319_Discectomy[1].png">
            <a:extLst>
              <a:ext uri="{FF2B5EF4-FFF2-40B4-BE49-F238E27FC236}">
                <a16:creationId xmlns:a16="http://schemas.microsoft.com/office/drawing/2014/main" id="{F1CB442D-3381-1797-C6E2-DB13DB45A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1" y="1285811"/>
            <a:ext cx="3543300" cy="472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8146362-2511-9384-F684-52AD5E6398C3}"/>
              </a:ext>
            </a:extLst>
          </p:cNvPr>
          <p:cNvSpPr txBox="1"/>
          <p:nvPr/>
        </p:nvSpPr>
        <p:spPr>
          <a:xfrm>
            <a:off x="4849813" y="2370435"/>
            <a:ext cx="6096000" cy="1015663"/>
          </a:xfrm>
          <a:prstGeom prst="rect">
            <a:avLst/>
          </a:prstGeom>
          <a:noFill/>
        </p:spPr>
        <p:txBody>
          <a:bodyPr wrap="square">
            <a:spAutoFit/>
          </a:bodyPr>
          <a:lstStyle/>
          <a:p>
            <a:r>
              <a:rPr lang="en-AU" sz="2000" b="1" dirty="0">
                <a:solidFill>
                  <a:schemeClr val="tx2"/>
                </a:solidFill>
              </a:rPr>
              <a:t>Herniated disk: </a:t>
            </a:r>
            <a:r>
              <a:rPr lang="en-AU" sz="2000" dirty="0">
                <a:solidFill>
                  <a:schemeClr val="tx2"/>
                </a:solidFill>
              </a:rPr>
              <a:t>an injury to the disks between the vertebrae, which can cause pain, inflammation, and nerve compression.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B64E88E7-6B87-1BAB-9AEF-CED4201C64D0}"/>
              </a:ext>
            </a:extLst>
          </p:cNvPr>
          <p:cNvSpPr>
            <a:spLocks noGrp="1" noChangeArrowheads="1"/>
          </p:cNvSpPr>
          <p:nvPr>
            <p:ph type="title"/>
          </p:nvPr>
        </p:nvSpPr>
        <p:spPr>
          <a:xfrm>
            <a:off x="1774825" y="515938"/>
            <a:ext cx="5715000" cy="457200"/>
          </a:xfrm>
        </p:spPr>
        <p:txBody>
          <a:bodyPr/>
          <a:lstStyle/>
          <a:p>
            <a:r>
              <a:rPr lang="en-AU" altLang="en-US" sz="2800">
                <a:solidFill>
                  <a:srgbClr val="0070C0"/>
                </a:solidFill>
                <a:latin typeface="Arial" panose="020B0604020202020204" pitchFamily="34" charset="0"/>
                <a:cs typeface="Arial" panose="020B0604020202020204" pitchFamily="34" charset="0"/>
              </a:rPr>
              <a:t>3 types of muscle of the body</a:t>
            </a:r>
          </a:p>
        </p:txBody>
      </p:sp>
      <p:graphicFrame>
        <p:nvGraphicFramePr>
          <p:cNvPr id="4" name="Content Placeholder 3">
            <a:extLst>
              <a:ext uri="{FF2B5EF4-FFF2-40B4-BE49-F238E27FC236}">
                <a16:creationId xmlns:a16="http://schemas.microsoft.com/office/drawing/2014/main" id="{91F03945-07E4-03FF-20CF-A0D33FD6A43B}"/>
              </a:ext>
            </a:extLst>
          </p:cNvPr>
          <p:cNvGraphicFramePr>
            <a:graphicFrameLocks noGrp="1"/>
          </p:cNvGraphicFramePr>
          <p:nvPr>
            <p:ph idx="1"/>
            <p:extLst>
              <p:ext uri="{D42A27DB-BD31-4B8C-83A1-F6EECF244321}">
                <p14:modId xmlns:p14="http://schemas.microsoft.com/office/powerpoint/2010/main" val="3175477161"/>
              </p:ext>
            </p:extLst>
          </p:nvPr>
        </p:nvGraphicFramePr>
        <p:xfrm>
          <a:off x="782458" y="1883904"/>
          <a:ext cx="9758542" cy="3942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2">
            <a:extLst>
              <a:ext uri="{FF2B5EF4-FFF2-40B4-BE49-F238E27FC236}">
                <a16:creationId xmlns:a16="http://schemas.microsoft.com/office/drawing/2014/main" id="{87C1D5F1-2251-C938-6D7D-F35366B65C84}"/>
              </a:ext>
            </a:extLst>
          </p:cNvPr>
          <p:cNvSpPr>
            <a:spLocks noGrp="1" noChangeArrowheads="1"/>
          </p:cNvSpPr>
          <p:nvPr>
            <p:ph type="title"/>
          </p:nvPr>
        </p:nvSpPr>
        <p:spPr>
          <a:xfrm>
            <a:off x="730250" y="588962"/>
            <a:ext cx="5545138" cy="457200"/>
          </a:xfrm>
        </p:spPr>
        <p:txBody>
          <a:bodyPr/>
          <a:lstStyle/>
          <a:p>
            <a:r>
              <a:rPr lang="en-AU" altLang="en-US" sz="2800" dirty="0">
                <a:solidFill>
                  <a:srgbClr val="0070C0"/>
                </a:solidFill>
                <a:latin typeface="Arial" panose="020B0604020202020204" pitchFamily="34" charset="0"/>
                <a:cs typeface="Arial" panose="020B0604020202020204" pitchFamily="34" charset="0"/>
              </a:rPr>
              <a:t>Manual Handling exercises  </a:t>
            </a:r>
          </a:p>
        </p:txBody>
      </p:sp>
      <p:sp>
        <p:nvSpPr>
          <p:cNvPr id="6" name="Text Box 4">
            <a:extLst>
              <a:ext uri="{FF2B5EF4-FFF2-40B4-BE49-F238E27FC236}">
                <a16:creationId xmlns:a16="http://schemas.microsoft.com/office/drawing/2014/main" id="{BAB95385-E716-E202-9BF1-782A6215F37F}"/>
              </a:ext>
            </a:extLst>
          </p:cNvPr>
          <p:cNvSpPr>
            <a:spLocks noGrp="1" noChangeArrowheads="1"/>
          </p:cNvSpPr>
          <p:nvPr>
            <p:ph idx="1"/>
          </p:nvPr>
        </p:nvSpPr>
        <p:spPr>
          <a:xfrm>
            <a:off x="862012" y="1200150"/>
            <a:ext cx="9945687" cy="6638544"/>
          </a:xfrm>
        </p:spPr>
        <p:txBody>
          <a:bodyPr wrap="square">
            <a:spAutoFit/>
          </a:bodyPr>
          <a:lstStyle/>
          <a:p>
            <a:pPr marL="0" indent="0">
              <a:spcBef>
                <a:spcPct val="50000"/>
              </a:spcBef>
              <a:buNone/>
            </a:pPr>
            <a:r>
              <a:rPr lang="en-AU" altLang="en-US" dirty="0">
                <a:latin typeface="Arial" panose="020B0604020202020204" pitchFamily="34" charset="0"/>
                <a:cs typeface="Arial" panose="020B0604020202020204" pitchFamily="34" charset="0"/>
              </a:rPr>
              <a:t>Your back is particularly vulnerable to manual task injuries.  </a:t>
            </a:r>
          </a:p>
          <a:p>
            <a:pPr>
              <a:spcBef>
                <a:spcPct val="50000"/>
              </a:spcBef>
            </a:pPr>
            <a:endParaRPr lang="en-AU" altLang="en-US" dirty="0">
              <a:latin typeface="Arial" panose="020B0604020202020204" pitchFamily="34" charset="0"/>
              <a:cs typeface="Arial" panose="020B0604020202020204" pitchFamily="34" charset="0"/>
            </a:endParaRPr>
          </a:p>
          <a:p>
            <a:pPr marL="0" indent="0">
              <a:spcBef>
                <a:spcPct val="50000"/>
              </a:spcBef>
              <a:buNone/>
            </a:pPr>
            <a:r>
              <a:rPr lang="en-AU" altLang="en-US" dirty="0">
                <a:latin typeface="Arial" panose="020B0604020202020204" pitchFamily="34" charset="0"/>
                <a:cs typeface="Arial" panose="020B0604020202020204" pitchFamily="34" charset="0"/>
              </a:rPr>
              <a:t>Suggestions to protect your back include:</a:t>
            </a:r>
          </a:p>
        </p:txBody>
      </p:sp>
      <p:sp>
        <p:nvSpPr>
          <p:cNvPr id="7" name="Rectangle 5">
            <a:extLst>
              <a:ext uri="{FF2B5EF4-FFF2-40B4-BE49-F238E27FC236}">
                <a16:creationId xmlns:a16="http://schemas.microsoft.com/office/drawing/2014/main" id="{14B6FF4F-3D0B-68F3-EA9B-3541F6B296F0}"/>
              </a:ext>
            </a:extLst>
          </p:cNvPr>
          <p:cNvSpPr txBox="1">
            <a:spLocks noChangeArrowheads="1"/>
          </p:cNvSpPr>
          <p:nvPr/>
        </p:nvSpPr>
        <p:spPr bwMode="auto">
          <a:xfrm>
            <a:off x="730250" y="2870200"/>
            <a:ext cx="9398000" cy="29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ct val="20000"/>
              </a:spcBef>
              <a:defRPr sz="2800" b="1">
                <a:solidFill>
                  <a:srgbClr val="03202F"/>
                </a:solidFill>
                <a:latin typeface="Arial Rounded MT Bold" panose="020F0704030504030204" pitchFamily="34" charset="0"/>
              </a:defRPr>
            </a:lvl1pPr>
            <a:lvl2pPr marL="620713" indent="-22860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858838" indent="-228600">
              <a:spcBef>
                <a:spcPct val="20000"/>
              </a:spcBef>
              <a:buChar char="•"/>
              <a:defRPr sz="1600">
                <a:solidFill>
                  <a:srgbClr val="03202F"/>
                </a:solidFill>
                <a:latin typeface="Arial Rounded MT Bold" panose="020F0704030504030204" pitchFamily="34" charset="0"/>
              </a:defRPr>
            </a:lvl3pPr>
            <a:lvl4pPr marL="1143000" indent="-228600">
              <a:spcBef>
                <a:spcPct val="20000"/>
              </a:spcBef>
              <a:buChar char="–"/>
              <a:defRPr sz="1200">
                <a:solidFill>
                  <a:srgbClr val="03202F"/>
                </a:solidFill>
                <a:latin typeface="Arial Rounded MT Bold" panose="020F0704030504030204" pitchFamily="34" charset="0"/>
              </a:defRPr>
            </a:lvl4pPr>
            <a:lvl5pPr marL="1371600" indent="-228600">
              <a:spcBef>
                <a:spcPct val="20000"/>
              </a:spcBef>
              <a:defRPr sz="1000">
                <a:solidFill>
                  <a:srgbClr val="03202F"/>
                </a:solidFill>
                <a:latin typeface="Arial Rounded MT Bold" panose="020F0704030504030204" pitchFamily="34" charset="0"/>
              </a:defRPr>
            </a:lvl5pPr>
            <a:lvl6pPr marL="18288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2860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27432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2004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spcBef>
                <a:spcPts val="300"/>
              </a:spcBef>
              <a:buSzPct val="68000"/>
              <a:buFont typeface="Wingdings" panose="05000000000000000000" pitchFamily="2" charset="2"/>
              <a:buChar char="ü"/>
            </a:pPr>
            <a:r>
              <a:rPr lang="en-AU" altLang="en-US" sz="2000" b="0" dirty="0">
                <a:solidFill>
                  <a:schemeClr val="tx2"/>
                </a:solidFill>
                <a:latin typeface="Arial" panose="020B0604020202020204" pitchFamily="34" charset="0"/>
              </a:rPr>
              <a:t>Warm up cold muscles thoroughly before engaging in any manual work</a:t>
            </a:r>
          </a:p>
          <a:p>
            <a:pPr>
              <a:spcBef>
                <a:spcPts val="300"/>
              </a:spcBef>
              <a:buSzPct val="68000"/>
              <a:buFont typeface="Wingdings" panose="05000000000000000000" pitchFamily="2" charset="2"/>
              <a:buChar char="ü"/>
            </a:pPr>
            <a:r>
              <a:rPr lang="en-AU" altLang="en-US" sz="2000" b="0" dirty="0">
                <a:solidFill>
                  <a:schemeClr val="tx2"/>
                </a:solidFill>
                <a:latin typeface="Arial" panose="020B0604020202020204" pitchFamily="34" charset="0"/>
              </a:rPr>
              <a:t>Lift and carry heavy loads correctly, by keeping the load close to the body and lifting with the thigh muscles</a:t>
            </a:r>
          </a:p>
          <a:p>
            <a:pPr>
              <a:spcBef>
                <a:spcPts val="300"/>
              </a:spcBef>
              <a:buSzPct val="68000"/>
              <a:buFont typeface="Wingdings" panose="05000000000000000000" pitchFamily="2" charset="2"/>
              <a:buChar char="ü"/>
            </a:pPr>
            <a:r>
              <a:rPr lang="en-AU" altLang="en-US" sz="2000" b="0" dirty="0">
                <a:solidFill>
                  <a:schemeClr val="tx2"/>
                </a:solidFill>
                <a:latin typeface="Arial" panose="020B0604020202020204" pitchFamily="34" charset="0"/>
              </a:rPr>
              <a:t>Never attempt to carry or lift loads in excess of the recommended maximum limit for one person</a:t>
            </a:r>
          </a:p>
          <a:p>
            <a:pPr>
              <a:spcBef>
                <a:spcPts val="300"/>
              </a:spcBef>
              <a:buSzPct val="68000"/>
              <a:buFont typeface="Wingdings" panose="05000000000000000000" pitchFamily="2" charset="2"/>
              <a:buChar char="ü"/>
            </a:pPr>
            <a:r>
              <a:rPr lang="en-AU" altLang="en-US" sz="2000" b="0" dirty="0">
                <a:solidFill>
                  <a:schemeClr val="tx2"/>
                </a:solidFill>
                <a:latin typeface="Arial" panose="020B0604020202020204" pitchFamily="34" charset="0"/>
              </a:rPr>
              <a:t>Maintain correct posture and the natural curves of the spine</a:t>
            </a:r>
          </a:p>
          <a:p>
            <a:pPr>
              <a:spcBef>
                <a:spcPts val="300"/>
              </a:spcBef>
              <a:buSzPct val="68000"/>
              <a:buFont typeface="Wingdings" panose="05000000000000000000" pitchFamily="2" charset="2"/>
              <a:buChar char="ü"/>
            </a:pPr>
            <a:r>
              <a:rPr lang="en-AU" altLang="en-US" sz="2000" b="0" dirty="0">
                <a:solidFill>
                  <a:schemeClr val="tx2"/>
                </a:solidFill>
                <a:latin typeface="Arial" panose="020B0604020202020204" pitchFamily="34" charset="0"/>
              </a:rPr>
              <a:t>Take frequent breaks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200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par>
                          <p:cTn id="10" fill="hold" nodeType="afterGroup">
                            <p:stCondLst>
                              <p:cond delay="4160"/>
                            </p:stCondLst>
                            <p:childTnLst>
                              <p:par>
                                <p:cTn id="11" presetID="27" presetClass="entr" presetSubtype="0" fill="hold" nodeType="afterEffect">
                                  <p:stCondLst>
                                    <p:cond delay="6000"/>
                                  </p:stCondLst>
                                  <p:iterate type="lt">
                                    <p:tmPct val="50000"/>
                                  </p:iterate>
                                  <p:childTnLst>
                                    <p:set>
                                      <p:cBhvr>
                                        <p:cTn id="12"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13"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6">
                                            <p:txEl>
                                              <p:pRg st="2" end="2"/>
                                            </p:txEl>
                                          </p:spTgt>
                                        </p:tgtEl>
                                        <p:attrNameLst>
                                          <p:attrName>fill.type</p:attrName>
                                        </p:attrNameLst>
                                      </p:cBhvr>
                                      <p:to>
                                        <p:strVal val="solid"/>
                                      </p:to>
                                    </p:set>
                                  </p:childTnLst>
                                </p:cTn>
                              </p:par>
                            </p:childTnLst>
                          </p:cTn>
                        </p:par>
                        <p:par>
                          <p:cTn id="16" fill="hold" nodeType="afterGroup">
                            <p:stCondLst>
                              <p:cond delay="11640"/>
                            </p:stCondLst>
                            <p:childTnLst>
                              <p:par>
                                <p:cTn id="17" presetID="3" presetClass="entr" presetSubtype="10" fill="hold" nodeType="afterEffect">
                                  <p:stCondLst>
                                    <p:cond delay="300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linds(horizontal)">
                                      <p:cBhvr>
                                        <p:cTn id="19" dur="1000"/>
                                        <p:tgtEl>
                                          <p:spTgt spid="7">
                                            <p:txEl>
                                              <p:pRg st="0" end="0"/>
                                            </p:txEl>
                                          </p:spTgt>
                                        </p:tgtEl>
                                      </p:cBhvr>
                                    </p:animEffect>
                                  </p:childTnLst>
                                </p:cTn>
                              </p:par>
                            </p:childTnLst>
                          </p:cTn>
                        </p:par>
                        <p:par>
                          <p:cTn id="20" fill="hold" nodeType="afterGroup">
                            <p:stCondLst>
                              <p:cond delay="15640"/>
                            </p:stCondLst>
                            <p:childTnLst>
                              <p:par>
                                <p:cTn id="21" presetID="3" presetClass="entr" presetSubtype="10" fill="hold" nodeType="afterEffect">
                                  <p:stCondLst>
                                    <p:cond delay="300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blinds(horizontal)">
                                      <p:cBhvr>
                                        <p:cTn id="23" dur="1000"/>
                                        <p:tgtEl>
                                          <p:spTgt spid="7">
                                            <p:txEl>
                                              <p:pRg st="1" end="1"/>
                                            </p:txEl>
                                          </p:spTgt>
                                        </p:tgtEl>
                                      </p:cBhvr>
                                    </p:animEffect>
                                  </p:childTnLst>
                                </p:cTn>
                              </p:par>
                            </p:childTnLst>
                          </p:cTn>
                        </p:par>
                        <p:par>
                          <p:cTn id="24" fill="hold" nodeType="afterGroup">
                            <p:stCondLst>
                              <p:cond delay="19640"/>
                            </p:stCondLst>
                            <p:childTnLst>
                              <p:par>
                                <p:cTn id="25" presetID="3" presetClass="entr" presetSubtype="10" fill="hold" nodeType="afterEffect">
                                  <p:stCondLst>
                                    <p:cond delay="300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1000"/>
                                        <p:tgtEl>
                                          <p:spTgt spid="7">
                                            <p:txEl>
                                              <p:pRg st="2" end="2"/>
                                            </p:txEl>
                                          </p:spTgt>
                                        </p:tgtEl>
                                      </p:cBhvr>
                                    </p:animEffect>
                                  </p:childTnLst>
                                </p:cTn>
                              </p:par>
                            </p:childTnLst>
                          </p:cTn>
                        </p:par>
                        <p:par>
                          <p:cTn id="28" fill="hold" nodeType="afterGroup">
                            <p:stCondLst>
                              <p:cond delay="23640"/>
                            </p:stCondLst>
                            <p:childTnLst>
                              <p:par>
                                <p:cTn id="29" presetID="3" presetClass="entr" presetSubtype="10" fill="hold" nodeType="afterEffect">
                                  <p:stCondLst>
                                    <p:cond delay="300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blinds(horizontal)">
                                      <p:cBhvr>
                                        <p:cTn id="31" dur="1000"/>
                                        <p:tgtEl>
                                          <p:spTgt spid="7">
                                            <p:txEl>
                                              <p:pRg st="3" end="3"/>
                                            </p:txEl>
                                          </p:spTgt>
                                        </p:tgtEl>
                                      </p:cBhvr>
                                    </p:animEffect>
                                  </p:childTnLst>
                                </p:cTn>
                              </p:par>
                            </p:childTnLst>
                          </p:cTn>
                        </p:par>
                        <p:par>
                          <p:cTn id="32" fill="hold" nodeType="afterGroup">
                            <p:stCondLst>
                              <p:cond delay="27640"/>
                            </p:stCondLst>
                            <p:childTnLst>
                              <p:par>
                                <p:cTn id="33" presetID="3" presetClass="entr" presetSubtype="10" fill="hold" nodeType="afterEffect">
                                  <p:stCondLst>
                                    <p:cond delay="300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blinds(horizontal)">
                                      <p:cBhvr>
                                        <p:cTn id="35"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6C6FCE1C-641E-302A-612F-313F4BD3E87E}"/>
              </a:ext>
            </a:extLst>
          </p:cNvPr>
          <p:cNvSpPr>
            <a:spLocks noGrp="1" noChangeArrowheads="1"/>
          </p:cNvSpPr>
          <p:nvPr>
            <p:ph type="title"/>
          </p:nvPr>
        </p:nvSpPr>
        <p:spPr>
          <a:xfrm>
            <a:off x="537528" y="1018540"/>
            <a:ext cx="7772400" cy="863600"/>
          </a:xfrm>
        </p:spPr>
        <p:txBody>
          <a:bodyPr/>
          <a:lstStyle/>
          <a:p>
            <a:pPr algn="ctr" eaLnBrk="1" hangingPunct="1"/>
            <a:r>
              <a:rPr lang="en-AU" altLang="en-US" sz="2800" b="0" dirty="0">
                <a:solidFill>
                  <a:srgbClr val="0070C0"/>
                </a:solidFill>
              </a:rPr>
              <a:t>What does the WHS Act do?</a:t>
            </a:r>
            <a:br>
              <a:rPr lang="en-AU" altLang="en-US" sz="2800" b="0" dirty="0">
                <a:solidFill>
                  <a:srgbClr val="0070C0"/>
                </a:solidFill>
              </a:rPr>
            </a:br>
            <a:endParaRPr lang="en-AU" altLang="en-US" sz="2800" b="0" dirty="0">
              <a:solidFill>
                <a:srgbClr val="0070C0"/>
              </a:solidFill>
            </a:endParaRPr>
          </a:p>
        </p:txBody>
      </p:sp>
      <p:sp>
        <p:nvSpPr>
          <p:cNvPr id="6147" name="Content Placeholder 2">
            <a:extLst>
              <a:ext uri="{FF2B5EF4-FFF2-40B4-BE49-F238E27FC236}">
                <a16:creationId xmlns:a16="http://schemas.microsoft.com/office/drawing/2014/main" id="{BF5E01FE-D886-3634-0BC9-644A5B5CC0A9}"/>
              </a:ext>
            </a:extLst>
          </p:cNvPr>
          <p:cNvSpPr>
            <a:spLocks noGrp="1"/>
          </p:cNvSpPr>
          <p:nvPr>
            <p:ph idx="1"/>
          </p:nvPr>
        </p:nvSpPr>
        <p:spPr>
          <a:xfrm>
            <a:off x="790832" y="1691907"/>
            <a:ext cx="10226675" cy="4581893"/>
          </a:xfrm>
        </p:spPr>
        <p:txBody>
          <a:bodyPr/>
          <a:lstStyle/>
          <a:p>
            <a:pPr>
              <a:defRPr/>
            </a:pPr>
            <a:endParaRPr lang="en-AU" altLang="en-US" sz="2400" dirty="0"/>
          </a:p>
          <a:p>
            <a:pPr>
              <a:defRPr/>
            </a:pPr>
            <a:endParaRPr lang="en-AU" altLang="en-US" sz="2400" dirty="0"/>
          </a:p>
          <a:p>
            <a:pPr>
              <a:defRPr/>
            </a:pPr>
            <a:r>
              <a:rPr lang="en-AU" altLang="en-US" sz="2400" dirty="0"/>
              <a:t>Section  3: </a:t>
            </a:r>
            <a:r>
              <a:rPr lang="en-AU" altLang="en-US" sz="2400" b="0" i="1" dirty="0"/>
              <a:t>The main aim of the </a:t>
            </a:r>
            <a:r>
              <a:rPr lang="en-AU" altLang="en-US" sz="2400" i="1" dirty="0"/>
              <a:t>WHS Act</a:t>
            </a:r>
            <a:r>
              <a:rPr lang="en-AU" altLang="en-US" sz="2400" b="0" i="1" dirty="0"/>
              <a:t>  is to</a:t>
            </a:r>
          </a:p>
          <a:p>
            <a:pPr marL="457200" indent="-457200">
              <a:defRPr/>
            </a:pPr>
            <a:endParaRPr lang="en-AU" altLang="en-US" b="0" dirty="0"/>
          </a:p>
          <a:p>
            <a:pPr marL="457200" indent="-457200" algn="just">
              <a:defRPr/>
            </a:pPr>
            <a:r>
              <a:rPr lang="en-AU" altLang="en-US" sz="2400" dirty="0"/>
              <a:t>Protect the health and safety of workers and other  people by eliminating or minimising risks arising from work or workplaces</a:t>
            </a:r>
          </a:p>
          <a:p>
            <a:pPr marL="457200" indent="-457200" algn="just">
              <a:defRPr/>
            </a:pPr>
            <a:endParaRPr lang="en-AU" altLang="en-US" sz="2400" dirty="0"/>
          </a:p>
          <a:p>
            <a:pPr marL="457200" indent="-457200">
              <a:defRPr/>
            </a:pPr>
            <a:r>
              <a:rPr lang="en-AU" altLang="en-US" sz="2400" dirty="0"/>
              <a:t>Ensure fair and Effective representation, consultation,  &amp; co-operation to resolve health and safety issues in the workplace</a:t>
            </a:r>
          </a:p>
          <a:p>
            <a:pPr>
              <a:buFontTx/>
              <a:buChar char="•"/>
              <a:defRPr/>
            </a:pPr>
            <a:endParaRPr lang="en-AU" altLang="en-US" sz="2400" dirty="0"/>
          </a:p>
        </p:txBody>
      </p:sp>
    </p:spTree>
  </p:cSld>
  <p:clrMapOvr>
    <a:masterClrMapping/>
  </p:clrMapOvr>
  <p:transition spd="slow">
    <p:circl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2">
            <a:extLst>
              <a:ext uri="{FF2B5EF4-FFF2-40B4-BE49-F238E27FC236}">
                <a16:creationId xmlns:a16="http://schemas.microsoft.com/office/drawing/2014/main" id="{68C98578-2FC9-5E0D-D5EC-87784C793CC8}"/>
              </a:ext>
            </a:extLst>
          </p:cNvPr>
          <p:cNvSpPr>
            <a:spLocks noGrp="1" noChangeArrowheads="1"/>
          </p:cNvSpPr>
          <p:nvPr>
            <p:ph type="title"/>
          </p:nvPr>
        </p:nvSpPr>
        <p:spPr>
          <a:xfrm>
            <a:off x="763588" y="530226"/>
            <a:ext cx="7046912" cy="457200"/>
          </a:xfrm>
        </p:spPr>
        <p:txBody>
          <a:bodyPr/>
          <a:lstStyle/>
          <a:p>
            <a:r>
              <a:rPr lang="en-AU" altLang="en-US" sz="2800" dirty="0">
                <a:solidFill>
                  <a:srgbClr val="0070C0"/>
                </a:solidFill>
                <a:latin typeface="Arial" panose="020B0604020202020204" pitchFamily="34" charset="0"/>
                <a:cs typeface="Arial" panose="020B0604020202020204" pitchFamily="34" charset="0"/>
              </a:rPr>
              <a:t>Manual Handling Injuries - The Spine</a:t>
            </a:r>
          </a:p>
        </p:txBody>
      </p:sp>
      <p:sp>
        <p:nvSpPr>
          <p:cNvPr id="8" name="Rectangle 3">
            <a:extLst>
              <a:ext uri="{FF2B5EF4-FFF2-40B4-BE49-F238E27FC236}">
                <a16:creationId xmlns:a16="http://schemas.microsoft.com/office/drawing/2014/main" id="{4222E1A2-8CD0-120A-87BF-77C68A95A275}"/>
              </a:ext>
            </a:extLst>
          </p:cNvPr>
          <p:cNvSpPr txBox="1">
            <a:spLocks noChangeArrowheads="1"/>
          </p:cNvSpPr>
          <p:nvPr/>
        </p:nvSpPr>
        <p:spPr bwMode="auto">
          <a:xfrm>
            <a:off x="635000" y="1739900"/>
            <a:ext cx="10414000" cy="398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ct val="20000"/>
              </a:spcBef>
              <a:defRPr sz="2800" b="1">
                <a:solidFill>
                  <a:srgbClr val="03202F"/>
                </a:solidFill>
                <a:latin typeface="Arial Rounded MT Bold" panose="020F0704030504030204" pitchFamily="34" charset="0"/>
              </a:defRPr>
            </a:lvl1pPr>
            <a:lvl2pPr marL="620713" indent="-22860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858838" indent="-228600">
              <a:spcBef>
                <a:spcPct val="20000"/>
              </a:spcBef>
              <a:buChar char="•"/>
              <a:defRPr sz="1600">
                <a:solidFill>
                  <a:srgbClr val="03202F"/>
                </a:solidFill>
                <a:latin typeface="Arial Rounded MT Bold" panose="020F0704030504030204" pitchFamily="34" charset="0"/>
              </a:defRPr>
            </a:lvl3pPr>
            <a:lvl4pPr marL="1143000" indent="-228600">
              <a:spcBef>
                <a:spcPct val="20000"/>
              </a:spcBef>
              <a:buChar char="–"/>
              <a:defRPr sz="1200">
                <a:solidFill>
                  <a:srgbClr val="03202F"/>
                </a:solidFill>
                <a:latin typeface="Arial Rounded MT Bold" panose="020F0704030504030204" pitchFamily="34" charset="0"/>
              </a:defRPr>
            </a:lvl4pPr>
            <a:lvl5pPr marL="1371600" indent="-228600">
              <a:spcBef>
                <a:spcPct val="20000"/>
              </a:spcBef>
              <a:defRPr sz="1000">
                <a:solidFill>
                  <a:srgbClr val="03202F"/>
                </a:solidFill>
                <a:latin typeface="Arial Rounded MT Bold" panose="020F0704030504030204" pitchFamily="34" charset="0"/>
              </a:defRPr>
            </a:lvl5pPr>
            <a:lvl6pPr marL="18288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2860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27432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2004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spcBef>
                <a:spcPts val="300"/>
              </a:spcBef>
              <a:buSzPct val="68000"/>
              <a:buFontTx/>
              <a:buChar char="•"/>
            </a:pPr>
            <a:r>
              <a:rPr lang="en-AU" altLang="en-US" sz="2100" b="0" dirty="0">
                <a:solidFill>
                  <a:schemeClr val="tx2"/>
                </a:solidFill>
                <a:latin typeface="Arial" panose="020B0604020202020204" pitchFamily="34" charset="0"/>
              </a:rPr>
              <a:t>Organise the work area to reduce the amount of bending, twisting and stretching required</a:t>
            </a:r>
          </a:p>
          <a:p>
            <a:pPr marL="109537" indent="0">
              <a:spcBef>
                <a:spcPts val="300"/>
              </a:spcBef>
              <a:buSzPct val="68000"/>
            </a:pPr>
            <a:endParaRPr lang="en-AU" altLang="en-US" sz="2100" b="0" dirty="0">
              <a:solidFill>
                <a:schemeClr val="tx2"/>
              </a:solidFill>
              <a:latin typeface="Arial" panose="020B0604020202020204" pitchFamily="34" charset="0"/>
            </a:endParaRPr>
          </a:p>
          <a:p>
            <a:pPr>
              <a:spcBef>
                <a:spcPts val="300"/>
              </a:spcBef>
              <a:buSzPct val="68000"/>
              <a:buFontTx/>
              <a:buChar char="•"/>
            </a:pPr>
            <a:r>
              <a:rPr lang="en-AU" altLang="en-US" sz="2100" b="0" dirty="0">
                <a:solidFill>
                  <a:schemeClr val="tx2"/>
                </a:solidFill>
                <a:latin typeface="Arial" panose="020B0604020202020204" pitchFamily="34" charset="0"/>
              </a:rPr>
              <a:t>Get help to lift or carry a heavy load whenever possible, using another worker or appropriate mechanical aids</a:t>
            </a:r>
          </a:p>
          <a:p>
            <a:pPr>
              <a:spcBef>
                <a:spcPts val="300"/>
              </a:spcBef>
              <a:buSzPct val="68000"/>
              <a:buFontTx/>
              <a:buChar char="•"/>
            </a:pPr>
            <a:endParaRPr lang="en-AU" altLang="en-US" sz="2100" b="0" dirty="0">
              <a:solidFill>
                <a:schemeClr val="tx2"/>
              </a:solidFill>
              <a:latin typeface="Arial" panose="020B0604020202020204" pitchFamily="34" charset="0"/>
            </a:endParaRPr>
          </a:p>
          <a:p>
            <a:pPr>
              <a:spcBef>
                <a:spcPts val="300"/>
              </a:spcBef>
              <a:buSzPct val="68000"/>
              <a:buFontTx/>
              <a:buChar char="•"/>
            </a:pPr>
            <a:r>
              <a:rPr lang="en-AU" altLang="en-US" sz="2100" b="0" dirty="0">
                <a:solidFill>
                  <a:schemeClr val="tx2"/>
                </a:solidFill>
                <a:latin typeface="Arial" panose="020B0604020202020204" pitchFamily="34" charset="0"/>
              </a:rPr>
              <a:t>Cool down after heavy work with gentle, sustained stretches</a:t>
            </a:r>
          </a:p>
          <a:p>
            <a:pPr marL="109537" indent="0">
              <a:spcBef>
                <a:spcPts val="300"/>
              </a:spcBef>
              <a:buSzPct val="68000"/>
            </a:pPr>
            <a:endParaRPr lang="en-AU" altLang="en-US" sz="2100" b="0" dirty="0">
              <a:solidFill>
                <a:schemeClr val="tx2"/>
              </a:solidFill>
              <a:latin typeface="Arial" panose="020B0604020202020204" pitchFamily="34" charset="0"/>
            </a:endParaRPr>
          </a:p>
          <a:p>
            <a:pPr>
              <a:spcBef>
                <a:spcPts val="300"/>
              </a:spcBef>
              <a:buSzPct val="68000"/>
              <a:buFontTx/>
              <a:buChar char="•"/>
            </a:pPr>
            <a:r>
              <a:rPr lang="en-AU" altLang="en-US" sz="2100" b="0" dirty="0">
                <a:solidFill>
                  <a:schemeClr val="tx2"/>
                </a:solidFill>
                <a:latin typeface="Arial" panose="020B0604020202020204" pitchFamily="34" charset="0"/>
              </a:rPr>
              <a:t>Exercise regularly to strengthen muscles &amp; ligaments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11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1000"/>
                                        <p:tgtEl>
                                          <p:spTgt spid="8">
                                            <p:txEl>
                                              <p:pRg st="0" end="0"/>
                                            </p:txEl>
                                          </p:spTgt>
                                        </p:tgtEl>
                                      </p:cBhvr>
                                    </p:animEffect>
                                  </p:childTnLst>
                                </p:cTn>
                              </p:par>
                            </p:childTnLst>
                          </p:cTn>
                        </p:par>
                        <p:par>
                          <p:cTn id="8" fill="hold" nodeType="afterGroup">
                            <p:stCondLst>
                              <p:cond delay="12500"/>
                            </p:stCondLst>
                            <p:childTnLst>
                              <p:par>
                                <p:cTn id="9" presetID="3" presetClass="entr" presetSubtype="10" fill="hold" nodeType="afterEffect">
                                  <p:stCondLst>
                                    <p:cond delay="1150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blinds(horizontal)">
                                      <p:cBhvr>
                                        <p:cTn id="11" dur="1000"/>
                                        <p:tgtEl>
                                          <p:spTgt spid="8">
                                            <p:txEl>
                                              <p:pRg st="2" end="2"/>
                                            </p:txEl>
                                          </p:spTgt>
                                        </p:tgtEl>
                                      </p:cBhvr>
                                    </p:animEffect>
                                  </p:childTnLst>
                                </p:cTn>
                              </p:par>
                            </p:childTnLst>
                          </p:cTn>
                        </p:par>
                        <p:par>
                          <p:cTn id="12" fill="hold" nodeType="afterGroup">
                            <p:stCondLst>
                              <p:cond delay="25000"/>
                            </p:stCondLst>
                            <p:childTnLst>
                              <p:par>
                                <p:cTn id="13" presetID="3" presetClass="entr" presetSubtype="10" fill="hold" nodeType="afterEffect">
                                  <p:stCondLst>
                                    <p:cond delay="11500"/>
                                  </p:stCondLst>
                                  <p:childTnLst>
                                    <p:set>
                                      <p:cBhvr>
                                        <p:cTn id="14" dur="1" fill="hold">
                                          <p:stCondLst>
                                            <p:cond delay="0"/>
                                          </p:stCondLst>
                                        </p:cTn>
                                        <p:tgtEl>
                                          <p:spTgt spid="8">
                                            <p:txEl>
                                              <p:pRg st="4" end="4"/>
                                            </p:txEl>
                                          </p:spTgt>
                                        </p:tgtEl>
                                        <p:attrNameLst>
                                          <p:attrName>style.visibility</p:attrName>
                                        </p:attrNameLst>
                                      </p:cBhvr>
                                      <p:to>
                                        <p:strVal val="visible"/>
                                      </p:to>
                                    </p:set>
                                    <p:animEffect transition="in" filter="blinds(horizontal)">
                                      <p:cBhvr>
                                        <p:cTn id="15" dur="1000"/>
                                        <p:tgtEl>
                                          <p:spTgt spid="8">
                                            <p:txEl>
                                              <p:pRg st="4" end="4"/>
                                            </p:txEl>
                                          </p:spTgt>
                                        </p:tgtEl>
                                      </p:cBhvr>
                                    </p:animEffect>
                                  </p:childTnLst>
                                </p:cTn>
                              </p:par>
                            </p:childTnLst>
                          </p:cTn>
                        </p:par>
                        <p:par>
                          <p:cTn id="16" fill="hold" nodeType="afterGroup">
                            <p:stCondLst>
                              <p:cond delay="37500"/>
                            </p:stCondLst>
                            <p:childTnLst>
                              <p:par>
                                <p:cTn id="17" presetID="3" presetClass="entr" presetSubtype="10" fill="hold" nodeType="afterEffect">
                                  <p:stCondLst>
                                    <p:cond delay="11500"/>
                                  </p:stCondLst>
                                  <p:childTnLst>
                                    <p:set>
                                      <p:cBhvr>
                                        <p:cTn id="18" dur="1" fill="hold">
                                          <p:stCondLst>
                                            <p:cond delay="0"/>
                                          </p:stCondLst>
                                        </p:cTn>
                                        <p:tgtEl>
                                          <p:spTgt spid="8">
                                            <p:txEl>
                                              <p:pRg st="6" end="6"/>
                                            </p:txEl>
                                          </p:spTgt>
                                        </p:tgtEl>
                                        <p:attrNameLst>
                                          <p:attrName>style.visibility</p:attrName>
                                        </p:attrNameLst>
                                      </p:cBhvr>
                                      <p:to>
                                        <p:strVal val="visible"/>
                                      </p:to>
                                    </p:set>
                                    <p:animEffect transition="in" filter="blinds(horizontal)">
                                      <p:cBhvr>
                                        <p:cTn id="19"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1">
            <a:extLst>
              <a:ext uri="{FF2B5EF4-FFF2-40B4-BE49-F238E27FC236}">
                <a16:creationId xmlns:a16="http://schemas.microsoft.com/office/drawing/2014/main" id="{EC2BF035-2561-3589-FF2E-56A80DA316B9}"/>
              </a:ext>
            </a:extLst>
          </p:cNvPr>
          <p:cNvSpPr>
            <a:spLocks noGrp="1" noChangeArrowheads="1"/>
          </p:cNvSpPr>
          <p:nvPr>
            <p:ph idx="1"/>
          </p:nvPr>
        </p:nvSpPr>
        <p:spPr>
          <a:xfrm>
            <a:off x="781051" y="1939926"/>
            <a:ext cx="9950449" cy="4176712"/>
          </a:xfrm>
        </p:spPr>
        <p:txBody>
          <a:bodyPr/>
          <a:lstStyle/>
          <a:p>
            <a:pPr>
              <a:buFontTx/>
              <a:buChar char="•"/>
            </a:pPr>
            <a:r>
              <a:rPr lang="en-AU" altLang="en-US" sz="2400" dirty="0">
                <a:latin typeface="Arial" panose="020B0604020202020204" pitchFamily="34" charset="0"/>
                <a:cs typeface="Arial" panose="020B0604020202020204" pitchFamily="34" charset="0"/>
              </a:rPr>
              <a:t>Incorrect manual handling techniques can lead to muscle injuries. Skeletal muscles are the muscles used to make our bodies move. </a:t>
            </a:r>
          </a:p>
          <a:p>
            <a:pPr>
              <a:buFontTx/>
              <a:buChar char="•"/>
            </a:pPr>
            <a:endParaRPr lang="en-AU" altLang="en-US" sz="2400" dirty="0">
              <a:latin typeface="Arial" panose="020B0604020202020204" pitchFamily="34" charset="0"/>
              <a:cs typeface="Arial" panose="020B0604020202020204" pitchFamily="34" charset="0"/>
            </a:endParaRPr>
          </a:p>
          <a:p>
            <a:pPr>
              <a:buFontTx/>
              <a:buChar char="•"/>
            </a:pPr>
            <a:r>
              <a:rPr lang="en-AU" altLang="en-US" sz="2400" dirty="0">
                <a:latin typeface="Arial" panose="020B0604020202020204" pitchFamily="34" charset="0"/>
                <a:cs typeface="Arial" panose="020B0604020202020204" pitchFamily="34" charset="0"/>
              </a:rPr>
              <a:t>Skeletal muscles are attached to bones by tendons. </a:t>
            </a:r>
          </a:p>
          <a:p>
            <a:pPr>
              <a:buFontTx/>
              <a:buChar char="•"/>
            </a:pPr>
            <a:endParaRPr lang="en-AU" altLang="en-US" sz="2400" dirty="0">
              <a:latin typeface="Arial" panose="020B0604020202020204" pitchFamily="34" charset="0"/>
              <a:cs typeface="Arial" panose="020B0604020202020204" pitchFamily="34" charset="0"/>
            </a:endParaRPr>
          </a:p>
          <a:p>
            <a:pPr>
              <a:buFontTx/>
              <a:buChar char="•"/>
            </a:pPr>
            <a:r>
              <a:rPr lang="en-AU" altLang="en-US" sz="2400" dirty="0">
                <a:latin typeface="Arial" panose="020B0604020202020204" pitchFamily="34" charset="0"/>
                <a:cs typeface="Arial" panose="020B0604020202020204" pitchFamily="34" charset="0"/>
              </a:rPr>
              <a:t>Muscles and tendons can be damaged by strenuous activity, force or repetition. </a:t>
            </a:r>
          </a:p>
        </p:txBody>
      </p:sp>
      <p:sp>
        <p:nvSpPr>
          <p:cNvPr id="112643" name="Title 2">
            <a:extLst>
              <a:ext uri="{FF2B5EF4-FFF2-40B4-BE49-F238E27FC236}">
                <a16:creationId xmlns:a16="http://schemas.microsoft.com/office/drawing/2014/main" id="{01744776-79F0-BC87-183B-00BE3E4FB2AB}"/>
              </a:ext>
            </a:extLst>
          </p:cNvPr>
          <p:cNvSpPr>
            <a:spLocks noGrp="1" noChangeArrowheads="1"/>
          </p:cNvSpPr>
          <p:nvPr>
            <p:ph type="title"/>
          </p:nvPr>
        </p:nvSpPr>
        <p:spPr>
          <a:xfrm>
            <a:off x="874712" y="536575"/>
            <a:ext cx="7456487" cy="457200"/>
          </a:xfrm>
        </p:spPr>
        <p:txBody>
          <a:bodyPr/>
          <a:lstStyle/>
          <a:p>
            <a:r>
              <a:rPr lang="en-AU" altLang="en-US" sz="2800" dirty="0">
                <a:solidFill>
                  <a:srgbClr val="0070C0"/>
                </a:solidFill>
                <a:latin typeface="Arial" panose="020B0604020202020204" pitchFamily="34" charset="0"/>
                <a:cs typeface="Arial" panose="020B0604020202020204" pitchFamily="34" charset="0"/>
              </a:rPr>
              <a:t>Manual Handling Injuries – Muscles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DD691B-FEBE-1E24-E3C9-3BD522262783}"/>
              </a:ext>
            </a:extLst>
          </p:cNvPr>
          <p:cNvSpPr>
            <a:spLocks noGrp="1"/>
          </p:cNvSpPr>
          <p:nvPr>
            <p:ph idx="1"/>
          </p:nvPr>
        </p:nvSpPr>
        <p:spPr>
          <a:xfrm>
            <a:off x="700089" y="1768478"/>
            <a:ext cx="10234611" cy="4338637"/>
          </a:xfrm>
        </p:spPr>
        <p:txBody>
          <a:bodyPr>
            <a:normAutofit/>
          </a:bodyPr>
          <a:lstStyle/>
          <a:p>
            <a:pPr marL="82296" indent="0">
              <a:buNone/>
              <a:defRPr/>
            </a:pPr>
            <a:r>
              <a:rPr lang="en-AU" sz="2000" dirty="0">
                <a:solidFill>
                  <a:schemeClr val="tx2"/>
                </a:solidFill>
                <a:latin typeface="Arial" panose="020B0604020202020204" pitchFamily="34" charset="0"/>
                <a:cs typeface="Arial" panose="020B0604020202020204" pitchFamily="34" charset="0"/>
              </a:rPr>
              <a:t>The following manual handling techniques help to prevent injury:</a:t>
            </a:r>
          </a:p>
          <a:p>
            <a:pPr marL="82296" indent="0">
              <a:defRPr/>
            </a:pPr>
            <a:endParaRPr lang="en-AU" sz="2000" dirty="0">
              <a:solidFill>
                <a:schemeClr val="tx2"/>
              </a:solidFill>
              <a:latin typeface="Arial" panose="020B0604020202020204" pitchFamily="34" charset="0"/>
              <a:cs typeface="Arial" panose="020B0604020202020204" pitchFamily="34" charset="0"/>
            </a:endParaRPr>
          </a:p>
          <a:p>
            <a:pPr>
              <a:defRPr/>
            </a:pPr>
            <a:r>
              <a:rPr lang="en-AU" sz="2000" b="0" dirty="0">
                <a:solidFill>
                  <a:schemeClr val="tx2"/>
                </a:solidFill>
                <a:latin typeface="Arial" panose="020B0604020202020204" pitchFamily="34" charset="0"/>
                <a:cs typeface="Arial" panose="020B0604020202020204" pitchFamily="34" charset="0"/>
              </a:rPr>
              <a:t>Keep your neck straight</a:t>
            </a:r>
          </a:p>
          <a:p>
            <a:pPr>
              <a:defRPr/>
            </a:pPr>
            <a:r>
              <a:rPr lang="en-AU" sz="2000" b="0" dirty="0">
                <a:solidFill>
                  <a:schemeClr val="tx2"/>
                </a:solidFill>
                <a:latin typeface="Arial" panose="020B0604020202020204" pitchFamily="34" charset="0"/>
                <a:cs typeface="Arial" panose="020B0604020202020204" pitchFamily="34" charset="0"/>
              </a:rPr>
              <a:t>Always bend at your knees and not your hips</a:t>
            </a:r>
          </a:p>
          <a:p>
            <a:pPr>
              <a:defRPr/>
            </a:pPr>
            <a:r>
              <a:rPr lang="en-AU" sz="2000" b="0" dirty="0">
                <a:solidFill>
                  <a:schemeClr val="tx2"/>
                </a:solidFill>
                <a:latin typeface="Arial" panose="020B0604020202020204" pitchFamily="34" charset="0"/>
                <a:cs typeface="Arial" panose="020B0604020202020204" pitchFamily="34" charset="0"/>
              </a:rPr>
              <a:t>Have feet slightly apart and weight centred</a:t>
            </a:r>
          </a:p>
          <a:p>
            <a:pPr>
              <a:defRPr/>
            </a:pPr>
            <a:r>
              <a:rPr lang="en-AU" sz="2000" b="0" dirty="0">
                <a:solidFill>
                  <a:schemeClr val="tx2"/>
                </a:solidFill>
                <a:latin typeface="Arial" panose="020B0604020202020204" pitchFamily="34" charset="0"/>
                <a:cs typeface="Arial" panose="020B0604020202020204" pitchFamily="34" charset="0"/>
              </a:rPr>
              <a:t>Always hold the object close to your body</a:t>
            </a:r>
          </a:p>
          <a:p>
            <a:pPr>
              <a:defRPr/>
            </a:pPr>
            <a:r>
              <a:rPr lang="en-AU" sz="2000" b="0" dirty="0">
                <a:solidFill>
                  <a:schemeClr val="tx2"/>
                </a:solidFill>
                <a:latin typeface="Arial" panose="020B0604020202020204" pitchFamily="34" charset="0"/>
                <a:cs typeface="Arial" panose="020B0604020202020204" pitchFamily="34" charset="0"/>
              </a:rPr>
              <a:t>Where possible, avoid travelling long distances</a:t>
            </a:r>
          </a:p>
          <a:p>
            <a:pPr marL="82296" indent="0">
              <a:defRPr/>
            </a:pPr>
            <a:endParaRPr lang="en-AU" b="0" dirty="0">
              <a:latin typeface="Arial" panose="020B0604020202020204" pitchFamily="34" charset="0"/>
              <a:cs typeface="Arial" panose="020B0604020202020204" pitchFamily="34" charset="0"/>
            </a:endParaRPr>
          </a:p>
        </p:txBody>
      </p:sp>
      <p:sp>
        <p:nvSpPr>
          <p:cNvPr id="113667" name="Title 2">
            <a:extLst>
              <a:ext uri="{FF2B5EF4-FFF2-40B4-BE49-F238E27FC236}">
                <a16:creationId xmlns:a16="http://schemas.microsoft.com/office/drawing/2014/main" id="{9895BF5E-F6FA-88B6-6951-D962CE1751C7}"/>
              </a:ext>
            </a:extLst>
          </p:cNvPr>
          <p:cNvSpPr>
            <a:spLocks noGrp="1" noChangeArrowheads="1"/>
          </p:cNvSpPr>
          <p:nvPr>
            <p:ph type="title"/>
          </p:nvPr>
        </p:nvSpPr>
        <p:spPr>
          <a:xfrm>
            <a:off x="458788" y="536574"/>
            <a:ext cx="6121400" cy="457200"/>
          </a:xfrm>
        </p:spPr>
        <p:txBody>
          <a:bodyPr/>
          <a:lstStyle/>
          <a:p>
            <a:r>
              <a:rPr lang="en-AU" altLang="en-US" sz="2800" dirty="0">
                <a:solidFill>
                  <a:srgbClr val="0070C0"/>
                </a:solidFill>
                <a:latin typeface="Arial" panose="020B0604020202020204" pitchFamily="34" charset="0"/>
                <a:cs typeface="Arial" panose="020B0604020202020204" pitchFamily="34" charset="0"/>
              </a:rPr>
              <a:t>Safe Manual Handling Techniques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1436A13E-2386-9DE2-28EC-753F4C10D8F8}"/>
              </a:ext>
            </a:extLst>
          </p:cNvPr>
          <p:cNvSpPr>
            <a:spLocks noGrp="1" noChangeArrowheads="1"/>
          </p:cNvSpPr>
          <p:nvPr>
            <p:ph type="title"/>
          </p:nvPr>
        </p:nvSpPr>
        <p:spPr>
          <a:xfrm>
            <a:off x="-205581" y="631826"/>
            <a:ext cx="5715000" cy="457200"/>
          </a:xfrm>
        </p:spPr>
        <p:txBody>
          <a:bodyPr/>
          <a:lstStyle/>
          <a:p>
            <a:pPr algn="ctr"/>
            <a:r>
              <a:rPr lang="en-AU" altLang="en-US" sz="2700" dirty="0">
                <a:solidFill>
                  <a:srgbClr val="0070C0"/>
                </a:solidFill>
                <a:latin typeface="Arial" panose="020B0604020202020204" pitchFamily="34" charset="0"/>
                <a:cs typeface="Arial" panose="020B0604020202020204" pitchFamily="34" charset="0"/>
              </a:rPr>
              <a:t>Policy &amp; Procedures</a:t>
            </a:r>
          </a:p>
        </p:txBody>
      </p:sp>
      <p:pic>
        <p:nvPicPr>
          <p:cNvPr id="114691" name="Picture 2">
            <a:extLst>
              <a:ext uri="{FF2B5EF4-FFF2-40B4-BE49-F238E27FC236}">
                <a16:creationId xmlns:a16="http://schemas.microsoft.com/office/drawing/2014/main" id="{A23A23A8-B62F-795C-0EF0-A3F212259D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84700" y="2887664"/>
            <a:ext cx="3017838" cy="26828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8A396F12-7DD6-BB04-3CC7-ECE0D79F65A9}"/>
              </a:ext>
            </a:extLst>
          </p:cNvPr>
          <p:cNvPicPr>
            <a:picLocks noChangeAspect="1"/>
          </p:cNvPicPr>
          <p:nvPr/>
        </p:nvPicPr>
        <p:blipFill>
          <a:blip r:embed="rId3"/>
          <a:stretch>
            <a:fillRect/>
          </a:stretch>
        </p:blipFill>
        <p:spPr>
          <a:xfrm>
            <a:off x="378619" y="1998287"/>
            <a:ext cx="3898900" cy="3465688"/>
          </a:xfrm>
          <a:prstGeom prst="rect">
            <a:avLst/>
          </a:prstGeom>
        </p:spPr>
      </p:pic>
      <p:sp>
        <p:nvSpPr>
          <p:cNvPr id="4" name="TextBox 3">
            <a:extLst>
              <a:ext uri="{FF2B5EF4-FFF2-40B4-BE49-F238E27FC236}">
                <a16:creationId xmlns:a16="http://schemas.microsoft.com/office/drawing/2014/main" id="{9832992D-E5BA-4A91-FD32-CDFFD91A65B5}"/>
              </a:ext>
            </a:extLst>
          </p:cNvPr>
          <p:cNvSpPr txBox="1"/>
          <p:nvPr/>
        </p:nvSpPr>
        <p:spPr>
          <a:xfrm>
            <a:off x="4864099" y="1089026"/>
            <a:ext cx="6705601" cy="5940088"/>
          </a:xfrm>
          <a:prstGeom prst="rect">
            <a:avLst/>
          </a:prstGeom>
          <a:noFill/>
        </p:spPr>
        <p:txBody>
          <a:bodyPr wrap="square">
            <a:spAutoFit/>
          </a:bodyPr>
          <a:lstStyle/>
          <a:p>
            <a:pPr marL="0" indent="0">
              <a:buNone/>
              <a:defRPr/>
            </a:pPr>
            <a:r>
              <a:rPr lang="en-AU" sz="2000" b="1" dirty="0">
                <a:solidFill>
                  <a:schemeClr val="tx2"/>
                </a:solidFill>
                <a:cs typeface="Arial" panose="020B0604020202020204" pitchFamily="34" charset="0"/>
              </a:rPr>
              <a:t>Policies</a:t>
            </a:r>
            <a:endParaRPr lang="en-AU" sz="2000" dirty="0">
              <a:solidFill>
                <a:schemeClr val="tx2"/>
              </a:solidFill>
              <a:cs typeface="Arial" panose="020B0604020202020204" pitchFamily="34" charset="0"/>
            </a:endParaRPr>
          </a:p>
          <a:p>
            <a:pPr>
              <a:defRPr/>
            </a:pPr>
            <a:r>
              <a:rPr lang="en-AU" sz="2000" dirty="0">
                <a:solidFill>
                  <a:schemeClr val="tx2"/>
                </a:solidFill>
                <a:cs typeface="Arial" panose="020B0604020202020204" pitchFamily="34" charset="0"/>
              </a:rPr>
              <a:t>Policies are clear, simple statements of how your organisation intends to conduct its services, actions or business. </a:t>
            </a:r>
          </a:p>
          <a:p>
            <a:pPr>
              <a:defRPr/>
            </a:pPr>
            <a:endParaRPr lang="en-AU" sz="2000" dirty="0">
              <a:solidFill>
                <a:schemeClr val="tx2"/>
              </a:solidFill>
              <a:cs typeface="Arial" panose="020B0604020202020204" pitchFamily="34" charset="0"/>
            </a:endParaRPr>
          </a:p>
          <a:p>
            <a:pPr>
              <a:defRPr/>
            </a:pPr>
            <a:r>
              <a:rPr lang="en-AU" sz="2000" dirty="0">
                <a:solidFill>
                  <a:schemeClr val="tx2"/>
                </a:solidFill>
                <a:cs typeface="Arial" panose="020B0604020202020204" pitchFamily="34" charset="0"/>
              </a:rPr>
              <a:t>They provide a set of guiding principles to help with decision making.</a:t>
            </a:r>
          </a:p>
          <a:p>
            <a:pPr>
              <a:defRPr/>
            </a:pPr>
            <a:endParaRPr lang="en-AU" sz="2000" dirty="0">
              <a:solidFill>
                <a:schemeClr val="tx2"/>
              </a:solidFill>
              <a:cs typeface="Arial" panose="020B0604020202020204" pitchFamily="34" charset="0"/>
            </a:endParaRPr>
          </a:p>
          <a:p>
            <a:pPr marL="0" indent="0">
              <a:buNone/>
              <a:defRPr/>
            </a:pPr>
            <a:r>
              <a:rPr lang="en-AU" sz="2000" b="1" dirty="0">
                <a:solidFill>
                  <a:schemeClr val="tx2"/>
                </a:solidFill>
                <a:cs typeface="Arial" panose="020B0604020202020204" pitchFamily="34" charset="0"/>
              </a:rPr>
              <a:t>Procedures</a:t>
            </a:r>
            <a:endParaRPr lang="en-AU" sz="2000" dirty="0">
              <a:solidFill>
                <a:schemeClr val="tx2"/>
              </a:solidFill>
            </a:endParaRPr>
          </a:p>
          <a:p>
            <a:pPr marL="0" indent="0">
              <a:buNone/>
              <a:defRPr/>
            </a:pPr>
            <a:r>
              <a:rPr lang="en-AU" sz="2000" dirty="0">
                <a:solidFill>
                  <a:schemeClr val="tx2"/>
                </a:solidFill>
                <a:cs typeface="Arial" panose="020B0604020202020204" pitchFamily="34" charset="0"/>
              </a:rPr>
              <a:t>Procedures describe how each policy will be put into action in your organisation. </a:t>
            </a:r>
          </a:p>
          <a:p>
            <a:pPr>
              <a:defRPr/>
            </a:pPr>
            <a:endParaRPr lang="en-AU" sz="2000" dirty="0">
              <a:solidFill>
                <a:schemeClr val="tx2"/>
              </a:solidFill>
              <a:cs typeface="Arial" panose="020B0604020202020204" pitchFamily="34" charset="0"/>
            </a:endParaRPr>
          </a:p>
          <a:p>
            <a:pPr>
              <a:defRPr/>
            </a:pPr>
            <a:r>
              <a:rPr lang="en-AU" sz="2000" dirty="0">
                <a:solidFill>
                  <a:schemeClr val="tx2"/>
                </a:solidFill>
                <a:cs typeface="Arial" panose="020B0604020202020204" pitchFamily="34" charset="0"/>
              </a:rPr>
              <a:t>Each procedure should outline:</a:t>
            </a:r>
          </a:p>
          <a:p>
            <a:pPr>
              <a:defRPr/>
            </a:pPr>
            <a:r>
              <a:rPr lang="en-AU" sz="2000" dirty="0">
                <a:solidFill>
                  <a:schemeClr val="tx2"/>
                </a:solidFill>
                <a:cs typeface="Arial" panose="020B0604020202020204" pitchFamily="34" charset="0"/>
              </a:rPr>
              <a:t>Who will do what</a:t>
            </a:r>
          </a:p>
          <a:p>
            <a:pPr>
              <a:defRPr/>
            </a:pPr>
            <a:r>
              <a:rPr lang="en-AU" sz="2000" dirty="0">
                <a:solidFill>
                  <a:schemeClr val="tx2"/>
                </a:solidFill>
                <a:cs typeface="Arial" panose="020B0604020202020204" pitchFamily="34" charset="0"/>
              </a:rPr>
              <a:t>What steps they need to take</a:t>
            </a:r>
          </a:p>
          <a:p>
            <a:pPr>
              <a:defRPr/>
            </a:pPr>
            <a:r>
              <a:rPr lang="en-AU" sz="2000" dirty="0">
                <a:solidFill>
                  <a:schemeClr val="tx2"/>
                </a:solidFill>
                <a:cs typeface="Arial" panose="020B0604020202020204" pitchFamily="34" charset="0"/>
              </a:rPr>
              <a:t>Which forms or documents to us</a:t>
            </a:r>
            <a:r>
              <a:rPr lang="en-AU" sz="2000" dirty="0">
                <a:cs typeface="Arial" panose="020B0604020202020204" pitchFamily="34" charset="0"/>
              </a:rPr>
              <a:t>e.</a:t>
            </a:r>
          </a:p>
          <a:p>
            <a:pPr>
              <a:defRPr/>
            </a:pPr>
            <a:endParaRPr lang="en-US" altLang="en-US" sz="2000" dirty="0"/>
          </a:p>
          <a:p>
            <a:pPr>
              <a:defRPr/>
            </a:pPr>
            <a:endParaRPr lang="en-US" altLang="en-US" sz="40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E73CE0-0F23-8508-7659-77EA4490A9C2}"/>
              </a:ext>
            </a:extLst>
          </p:cNvPr>
          <p:cNvSpPr>
            <a:spLocks noGrp="1"/>
          </p:cNvSpPr>
          <p:nvPr>
            <p:ph idx="1"/>
          </p:nvPr>
        </p:nvSpPr>
        <p:spPr>
          <a:xfrm>
            <a:off x="611188" y="1133478"/>
            <a:ext cx="10704512" cy="4410075"/>
          </a:xfrm>
        </p:spPr>
        <p:txBody>
          <a:bodyPr>
            <a:normAutofit/>
          </a:bodyPr>
          <a:lstStyle/>
          <a:p>
            <a:pPr>
              <a:defRPr/>
            </a:pPr>
            <a:r>
              <a:rPr lang="en-AU" sz="2000" b="0" dirty="0">
                <a:latin typeface="Arial" panose="020B0604020202020204" pitchFamily="34" charset="0"/>
                <a:cs typeface="Arial" panose="020B0604020202020204" pitchFamily="34" charset="0"/>
              </a:rPr>
              <a:t>As an HSA it is your responsibility to make yourself familiar with your organisations policies and procedures.</a:t>
            </a:r>
          </a:p>
          <a:p>
            <a:pPr>
              <a:defRPr/>
            </a:pPr>
            <a:endParaRPr lang="en-AU" sz="2000" b="0" dirty="0">
              <a:latin typeface="Arial" panose="020B0604020202020204" pitchFamily="34" charset="0"/>
              <a:cs typeface="Arial" panose="020B0604020202020204" pitchFamily="34" charset="0"/>
            </a:endParaRPr>
          </a:p>
          <a:p>
            <a:pPr>
              <a:defRPr/>
            </a:pPr>
            <a:r>
              <a:rPr lang="en-AU" sz="2000" b="0" dirty="0">
                <a:latin typeface="Arial" panose="020B0604020202020204" pitchFamily="34" charset="0"/>
                <a:cs typeface="Arial" panose="020B0604020202020204" pitchFamily="34" charset="0"/>
              </a:rPr>
              <a:t>Not complying with your organisations policies and procedures can lead to disciplinary action and potentially termination of employment.</a:t>
            </a:r>
          </a:p>
          <a:p>
            <a:pPr>
              <a:defRPr/>
            </a:pPr>
            <a:endParaRPr lang="en-AU" sz="2000" b="0" dirty="0">
              <a:latin typeface="Arial" panose="020B0604020202020204" pitchFamily="34" charset="0"/>
              <a:cs typeface="Arial" panose="020B0604020202020204" pitchFamily="34" charset="0"/>
            </a:endParaRPr>
          </a:p>
          <a:p>
            <a:pPr>
              <a:defRPr/>
            </a:pPr>
            <a:r>
              <a:rPr lang="en-AU" sz="2000" b="0" dirty="0">
                <a:latin typeface="Arial" panose="020B0604020202020204" pitchFamily="34" charset="0"/>
                <a:cs typeface="Arial" panose="020B0604020202020204" pitchFamily="34" charset="0"/>
              </a:rPr>
              <a:t>It is your responsibility to know where to find your organisations policies and procedures</a:t>
            </a:r>
            <a:r>
              <a:rPr lang="en-AU" sz="2000" dirty="0">
                <a:latin typeface="Arial" panose="020B0604020202020204" pitchFamily="34" charset="0"/>
                <a:cs typeface="Arial" panose="020B0604020202020204" pitchFamily="34" charset="0"/>
              </a:rPr>
              <a:t>.</a:t>
            </a:r>
          </a:p>
          <a:p>
            <a:pPr>
              <a:defRPr/>
            </a:pPr>
            <a:r>
              <a:rPr lang="en-AU" sz="2000" b="0" dirty="0">
                <a:latin typeface="Arial" panose="020B0604020202020204" pitchFamily="34" charset="0"/>
                <a:cs typeface="Arial" panose="020B0604020202020204" pitchFamily="34" charset="0"/>
              </a:rPr>
              <a:t>There are many policies &amp; procedures, they should be reviewed and updated regularly.</a:t>
            </a:r>
          </a:p>
          <a:p>
            <a:pPr>
              <a:defRPr/>
            </a:pPr>
            <a:endParaRPr lang="en-AU" sz="2000" b="0" dirty="0">
              <a:latin typeface="Arial" panose="020B0604020202020204" pitchFamily="34" charset="0"/>
              <a:cs typeface="Arial" panose="020B0604020202020204" pitchFamily="34" charset="0"/>
            </a:endParaRPr>
          </a:p>
          <a:p>
            <a:pPr>
              <a:defRPr/>
            </a:pPr>
            <a:r>
              <a:rPr lang="en-AU" sz="2000" b="0" dirty="0">
                <a:latin typeface="Arial" panose="020B0604020202020204" pitchFamily="34" charset="0"/>
                <a:cs typeface="Arial" panose="020B0604020202020204" pitchFamily="34" charset="0"/>
              </a:rPr>
              <a:t>Policies &amp; Procedures are not written by law, however most are developed by organisations in order to comply with the law by operating their business in a safe manner.</a:t>
            </a:r>
          </a:p>
          <a:p>
            <a:pPr>
              <a:defRPr/>
            </a:pPr>
            <a:endParaRPr lang="en-AU" sz="2000" dirty="0">
              <a:latin typeface="Arial" panose="020B0604020202020204" pitchFamily="34" charset="0"/>
              <a:cs typeface="Arial" panose="020B0604020202020204" pitchFamily="34" charset="0"/>
            </a:endParaRPr>
          </a:p>
          <a:p>
            <a:pPr marL="0" indent="0">
              <a:defRPr/>
            </a:pPr>
            <a:endParaRPr lang="en-US" altLang="en-US" dirty="0"/>
          </a:p>
        </p:txBody>
      </p:sp>
      <p:sp>
        <p:nvSpPr>
          <p:cNvPr id="117763" name="Title 1">
            <a:extLst>
              <a:ext uri="{FF2B5EF4-FFF2-40B4-BE49-F238E27FC236}">
                <a16:creationId xmlns:a16="http://schemas.microsoft.com/office/drawing/2014/main" id="{FE23B659-F717-F5CB-7B6C-61DA0010ABE1}"/>
              </a:ext>
            </a:extLst>
          </p:cNvPr>
          <p:cNvSpPr>
            <a:spLocks noGrp="1" noChangeArrowheads="1"/>
          </p:cNvSpPr>
          <p:nvPr>
            <p:ph type="title"/>
          </p:nvPr>
        </p:nvSpPr>
        <p:spPr>
          <a:xfrm>
            <a:off x="242888" y="476250"/>
            <a:ext cx="5715000" cy="457200"/>
          </a:xfrm>
        </p:spPr>
        <p:txBody>
          <a:bodyPr/>
          <a:lstStyle/>
          <a:p>
            <a:pPr algn="ctr"/>
            <a:r>
              <a:rPr lang="en-AU" altLang="en-US" sz="2800" dirty="0">
                <a:solidFill>
                  <a:srgbClr val="0070C0"/>
                </a:solidFill>
                <a:latin typeface="Arial" panose="020B0604020202020204" pitchFamily="34" charset="0"/>
                <a:cs typeface="Arial" panose="020B0604020202020204" pitchFamily="34" charset="0"/>
              </a:rPr>
              <a:t>Policies &amp; Procedures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93917E-D21F-9D39-C160-2CAF7F56683E}"/>
              </a:ext>
            </a:extLst>
          </p:cNvPr>
          <p:cNvSpPr>
            <a:spLocks noGrp="1"/>
          </p:cNvSpPr>
          <p:nvPr>
            <p:ph idx="1"/>
          </p:nvPr>
        </p:nvSpPr>
        <p:spPr>
          <a:xfrm>
            <a:off x="914400" y="1196975"/>
            <a:ext cx="9429751" cy="5111750"/>
          </a:xfrm>
        </p:spPr>
        <p:txBody>
          <a:bodyPr>
            <a:normAutofit/>
          </a:bodyPr>
          <a:lstStyle/>
          <a:p>
            <a:pPr marL="0" indent="0">
              <a:buNone/>
              <a:defRPr/>
            </a:pPr>
            <a:r>
              <a:rPr lang="en-AU" dirty="0">
                <a:latin typeface="Arial" panose="020B0604020202020204" pitchFamily="34" charset="0"/>
                <a:cs typeface="Arial" panose="020B0604020202020204" pitchFamily="34" charset="0"/>
              </a:rPr>
              <a:t>Common Policies &amp; Procedures in Hospitals:</a:t>
            </a:r>
          </a:p>
          <a:p>
            <a:pPr marL="0" indent="0">
              <a:buNone/>
              <a:defRPr/>
            </a:pPr>
            <a:endParaRPr lang="en-AU" dirty="0">
              <a:latin typeface="Arial" panose="020B0604020202020204" pitchFamily="34" charset="0"/>
              <a:cs typeface="Arial" panose="020B0604020202020204" pitchFamily="34" charset="0"/>
            </a:endParaRPr>
          </a:p>
          <a:p>
            <a:pPr>
              <a:defRPr/>
            </a:pPr>
            <a:r>
              <a:rPr lang="en-AU" b="0" dirty="0">
                <a:latin typeface="Arial" panose="020B0604020202020204" pitchFamily="34" charset="0"/>
                <a:cs typeface="Arial" panose="020B0604020202020204" pitchFamily="34" charset="0"/>
              </a:rPr>
              <a:t>Falls</a:t>
            </a:r>
          </a:p>
          <a:p>
            <a:pPr>
              <a:defRPr/>
            </a:pPr>
            <a:r>
              <a:rPr lang="en-AU" b="0" dirty="0">
                <a:latin typeface="Arial" panose="020B0604020202020204" pitchFamily="34" charset="0"/>
                <a:cs typeface="Arial" panose="020B0604020202020204" pitchFamily="34" charset="0"/>
              </a:rPr>
              <a:t>Cleaning &amp; Sanitising</a:t>
            </a:r>
          </a:p>
          <a:p>
            <a:pPr>
              <a:defRPr/>
            </a:pPr>
            <a:r>
              <a:rPr lang="en-AU" b="0" dirty="0">
                <a:latin typeface="Arial" panose="020B0604020202020204" pitchFamily="34" charset="0"/>
                <a:cs typeface="Arial" panose="020B0604020202020204" pitchFamily="34" charset="0"/>
              </a:rPr>
              <a:t>Consent</a:t>
            </a:r>
          </a:p>
          <a:p>
            <a:pPr>
              <a:defRPr/>
            </a:pPr>
            <a:r>
              <a:rPr lang="en-AU" b="0" dirty="0">
                <a:latin typeface="Arial" panose="020B0604020202020204" pitchFamily="34" charset="0"/>
                <a:cs typeface="Arial" panose="020B0604020202020204" pitchFamily="34" charset="0"/>
              </a:rPr>
              <a:t>Behaviours of Concern</a:t>
            </a:r>
          </a:p>
          <a:p>
            <a:pPr>
              <a:defRPr/>
            </a:pPr>
            <a:r>
              <a:rPr lang="en-AU" b="0" dirty="0">
                <a:latin typeface="Arial" panose="020B0604020202020204" pitchFamily="34" charset="0"/>
                <a:cs typeface="Arial" panose="020B0604020202020204" pitchFamily="34" charset="0"/>
              </a:rPr>
              <a:t>Incident/Accident Reporting</a:t>
            </a:r>
          </a:p>
          <a:p>
            <a:pPr>
              <a:defRPr/>
            </a:pPr>
            <a:r>
              <a:rPr lang="en-AU" b="0" dirty="0">
                <a:latin typeface="Arial" panose="020B0604020202020204" pitchFamily="34" charset="0"/>
                <a:cs typeface="Arial" panose="020B0604020202020204" pitchFamily="34" charset="0"/>
              </a:rPr>
              <a:t>Manual Handling</a:t>
            </a:r>
          </a:p>
          <a:p>
            <a:pPr>
              <a:defRPr/>
            </a:pPr>
            <a:r>
              <a:rPr lang="en-AU" b="0" dirty="0">
                <a:latin typeface="Arial" panose="020B0604020202020204" pitchFamily="34" charset="0"/>
                <a:cs typeface="Arial" panose="020B0604020202020204" pitchFamily="34" charset="0"/>
              </a:rPr>
              <a:t>Documentation</a:t>
            </a:r>
          </a:p>
          <a:p>
            <a:pPr>
              <a:defRPr/>
            </a:pPr>
            <a:r>
              <a:rPr lang="en-AU" b="0" dirty="0">
                <a:latin typeface="Arial" panose="020B0604020202020204" pitchFamily="34" charset="0"/>
                <a:cs typeface="Arial" panose="020B0604020202020204" pitchFamily="34" charset="0"/>
              </a:rPr>
              <a:t>Moving clients</a:t>
            </a:r>
          </a:p>
          <a:p>
            <a:pPr>
              <a:defRPr/>
            </a:pPr>
            <a:r>
              <a:rPr lang="en-AU" b="0" dirty="0">
                <a:latin typeface="Arial" panose="020B0604020202020204" pitchFamily="34" charset="0"/>
                <a:cs typeface="Arial" panose="020B0604020202020204" pitchFamily="34" charset="0"/>
              </a:rPr>
              <a:t>Emergency Response</a:t>
            </a:r>
          </a:p>
          <a:p>
            <a:pPr marL="0" indent="0">
              <a:defRPr/>
            </a:pPr>
            <a:endParaRPr lang="en-US" altLang="en-US" dirty="0"/>
          </a:p>
        </p:txBody>
      </p:sp>
      <p:sp>
        <p:nvSpPr>
          <p:cNvPr id="119811" name="Title 1">
            <a:extLst>
              <a:ext uri="{FF2B5EF4-FFF2-40B4-BE49-F238E27FC236}">
                <a16:creationId xmlns:a16="http://schemas.microsoft.com/office/drawing/2014/main" id="{FA6D5265-B830-E0F1-2628-9E1E25DC6B05}"/>
              </a:ext>
            </a:extLst>
          </p:cNvPr>
          <p:cNvSpPr>
            <a:spLocks noGrp="1" noChangeArrowheads="1"/>
          </p:cNvSpPr>
          <p:nvPr>
            <p:ph type="title"/>
          </p:nvPr>
        </p:nvSpPr>
        <p:spPr>
          <a:xfrm>
            <a:off x="561182" y="549275"/>
            <a:ext cx="5715000" cy="457200"/>
          </a:xfrm>
        </p:spPr>
        <p:txBody>
          <a:bodyPr/>
          <a:lstStyle/>
          <a:p>
            <a:pPr algn="ctr"/>
            <a:r>
              <a:rPr lang="en-AU" altLang="en-US" sz="2800" dirty="0">
                <a:solidFill>
                  <a:srgbClr val="0070C0"/>
                </a:solidFill>
                <a:latin typeface="Arial" panose="020B0604020202020204" pitchFamily="34" charset="0"/>
                <a:cs typeface="Arial" panose="020B0604020202020204" pitchFamily="34" charset="0"/>
              </a:rPr>
              <a:t>Policies &amp; Procedures</a:t>
            </a:r>
          </a:p>
        </p:txBody>
      </p:sp>
      <p:pic>
        <p:nvPicPr>
          <p:cNvPr id="119812" name="Picture 3">
            <a:extLst>
              <a:ext uri="{FF2B5EF4-FFF2-40B4-BE49-F238E27FC236}">
                <a16:creationId xmlns:a16="http://schemas.microsoft.com/office/drawing/2014/main" id="{CC6E9F3C-A89A-CE30-8432-69CBF8AE7C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8262" y="1803400"/>
            <a:ext cx="5199457" cy="4021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Content Placeholder 1">
            <a:extLst>
              <a:ext uri="{FF2B5EF4-FFF2-40B4-BE49-F238E27FC236}">
                <a16:creationId xmlns:a16="http://schemas.microsoft.com/office/drawing/2014/main" id="{CB494498-95D1-9703-B518-9CBF41756C0D}"/>
              </a:ext>
            </a:extLst>
          </p:cNvPr>
          <p:cNvSpPr>
            <a:spLocks noGrp="1" noChangeArrowheads="1"/>
          </p:cNvSpPr>
          <p:nvPr>
            <p:ph idx="1"/>
          </p:nvPr>
        </p:nvSpPr>
        <p:spPr>
          <a:xfrm>
            <a:off x="353219" y="1393829"/>
            <a:ext cx="8334375" cy="2517772"/>
          </a:xfrm>
        </p:spPr>
        <p:txBody>
          <a:bodyPr/>
          <a:lstStyle/>
          <a:p>
            <a:r>
              <a:rPr lang="en-AU" altLang="en-US" sz="2000" b="0" dirty="0">
                <a:latin typeface="Arial" panose="020B0604020202020204" pitchFamily="34" charset="0"/>
                <a:cs typeface="Arial" panose="020B0604020202020204" pitchFamily="34" charset="0"/>
              </a:rPr>
              <a:t>The use of equipment can help make an employee's job safer.</a:t>
            </a:r>
          </a:p>
          <a:p>
            <a:r>
              <a:rPr lang="en-AU" altLang="en-US" sz="2000" b="0" dirty="0">
                <a:latin typeface="Arial" panose="020B0604020202020204" pitchFamily="34" charset="0"/>
                <a:cs typeface="Arial" panose="020B0604020202020204" pitchFamily="34" charset="0"/>
              </a:rPr>
              <a:t>Equipment can be industry specific.</a:t>
            </a:r>
          </a:p>
          <a:p>
            <a:r>
              <a:rPr lang="en-AU" altLang="en-US" sz="2000" b="0" dirty="0">
                <a:latin typeface="Arial" panose="020B0604020202020204" pitchFamily="34" charset="0"/>
                <a:cs typeface="Arial" panose="020B0604020202020204" pitchFamily="34" charset="0"/>
              </a:rPr>
              <a:t>Equipment can include PPE, Mechanical, non-mechanical, policies and procedures.</a:t>
            </a:r>
          </a:p>
          <a:p>
            <a:endParaRPr lang="en-AU" altLang="en-US" dirty="0"/>
          </a:p>
        </p:txBody>
      </p:sp>
      <p:sp>
        <p:nvSpPr>
          <p:cNvPr id="120835" name="Title 2">
            <a:extLst>
              <a:ext uri="{FF2B5EF4-FFF2-40B4-BE49-F238E27FC236}">
                <a16:creationId xmlns:a16="http://schemas.microsoft.com/office/drawing/2014/main" id="{4EB7219B-0B00-5736-FDD7-7C26E01F3DE3}"/>
              </a:ext>
            </a:extLst>
          </p:cNvPr>
          <p:cNvSpPr>
            <a:spLocks noGrp="1" noChangeArrowheads="1"/>
          </p:cNvSpPr>
          <p:nvPr>
            <p:ph type="title"/>
          </p:nvPr>
        </p:nvSpPr>
        <p:spPr>
          <a:xfrm>
            <a:off x="-382587" y="442911"/>
            <a:ext cx="5715000" cy="457200"/>
          </a:xfrm>
        </p:spPr>
        <p:txBody>
          <a:bodyPr/>
          <a:lstStyle/>
          <a:p>
            <a:pPr algn="ctr"/>
            <a:r>
              <a:rPr lang="en-AU" altLang="en-US" sz="2800" dirty="0">
                <a:solidFill>
                  <a:srgbClr val="0070C0"/>
                </a:solidFill>
                <a:latin typeface="Arial" panose="020B0604020202020204" pitchFamily="34" charset="0"/>
                <a:cs typeface="Arial" panose="020B0604020202020204" pitchFamily="34" charset="0"/>
              </a:rPr>
              <a:t>Equipment Use</a:t>
            </a:r>
          </a:p>
        </p:txBody>
      </p:sp>
      <p:pic>
        <p:nvPicPr>
          <p:cNvPr id="120836" name="Picture 2">
            <a:extLst>
              <a:ext uri="{FF2B5EF4-FFF2-40B4-BE49-F238E27FC236}">
                <a16:creationId xmlns:a16="http://schemas.microsoft.com/office/drawing/2014/main" id="{2698CAAF-9926-BE5F-7F8F-B7370CD5C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394" y="2870200"/>
            <a:ext cx="4321440" cy="328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49AF28D-A32A-A149-EA43-979AC420A19C}"/>
              </a:ext>
            </a:extLst>
          </p:cNvPr>
          <p:cNvSpPr>
            <a:spLocks noGrp="1"/>
          </p:cNvSpPr>
          <p:nvPr>
            <p:ph idx="1"/>
          </p:nvPr>
        </p:nvSpPr>
        <p:spPr>
          <a:xfrm>
            <a:off x="596900" y="1598836"/>
            <a:ext cx="9906000" cy="4644516"/>
          </a:xfrm>
        </p:spPr>
        <p:txBody>
          <a:bodyPr numCol="2">
            <a:normAutofit/>
          </a:bodyPr>
          <a:lstStyle/>
          <a:p>
            <a:pPr marL="0" indent="0">
              <a:defRPr/>
            </a:pPr>
            <a:r>
              <a:rPr lang="en-AU" dirty="0" err="1">
                <a:latin typeface="Arial" panose="020B0604020202020204" pitchFamily="34" charset="0"/>
                <a:cs typeface="Arial" panose="020B0604020202020204" pitchFamily="34" charset="0"/>
              </a:rPr>
              <a:t>tems</a:t>
            </a:r>
            <a:r>
              <a:rPr lang="en-AU" dirty="0">
                <a:latin typeface="Arial" panose="020B0604020202020204" pitchFamily="34" charset="0"/>
                <a:cs typeface="Arial" panose="020B0604020202020204" pitchFamily="34" charset="0"/>
              </a:rPr>
              <a:t> include:</a:t>
            </a:r>
          </a:p>
          <a:p>
            <a:pPr marL="0" indent="0">
              <a:defRPr/>
            </a:pPr>
            <a:endParaRPr lang="en-AU" b="0" dirty="0">
              <a:latin typeface="Arial" panose="020B0604020202020204" pitchFamily="34" charset="0"/>
              <a:cs typeface="Arial" panose="020B0604020202020204" pitchFamily="34" charset="0"/>
            </a:endParaRPr>
          </a:p>
          <a:p>
            <a:pPr>
              <a:defRPr/>
            </a:pPr>
            <a:r>
              <a:rPr lang="en-AU" b="0" dirty="0">
                <a:latin typeface="Arial" panose="020B0604020202020204" pitchFamily="34" charset="0"/>
                <a:cs typeface="Arial" panose="020B0604020202020204" pitchFamily="34" charset="0"/>
              </a:rPr>
              <a:t>Hoist Machines</a:t>
            </a:r>
          </a:p>
          <a:p>
            <a:pPr>
              <a:defRPr/>
            </a:pPr>
            <a:r>
              <a:rPr lang="en-AU" b="0" dirty="0">
                <a:latin typeface="Arial" panose="020B0604020202020204" pitchFamily="34" charset="0"/>
                <a:cs typeface="Arial" panose="020B0604020202020204" pitchFamily="34" charset="0"/>
              </a:rPr>
              <a:t>Slides Sheets</a:t>
            </a:r>
          </a:p>
          <a:p>
            <a:pPr>
              <a:defRPr/>
            </a:pPr>
            <a:r>
              <a:rPr lang="en-AU" b="0" dirty="0">
                <a:latin typeface="Arial" panose="020B0604020202020204" pitchFamily="34" charset="0"/>
                <a:cs typeface="Arial" panose="020B0604020202020204" pitchFamily="34" charset="0"/>
              </a:rPr>
              <a:t>Sharps containers</a:t>
            </a:r>
          </a:p>
          <a:p>
            <a:pPr>
              <a:defRPr/>
            </a:pPr>
            <a:r>
              <a:rPr lang="en-AU" b="0" dirty="0">
                <a:latin typeface="Arial" panose="020B0604020202020204" pitchFamily="34" charset="0"/>
                <a:cs typeface="Arial" panose="020B0604020202020204" pitchFamily="34" charset="0"/>
              </a:rPr>
              <a:t>Gloves</a:t>
            </a:r>
          </a:p>
          <a:p>
            <a:pPr>
              <a:defRPr/>
            </a:pPr>
            <a:r>
              <a:rPr lang="en-AU" b="0" dirty="0">
                <a:latin typeface="Arial" panose="020B0604020202020204" pitchFamily="34" charset="0"/>
                <a:cs typeface="Arial" panose="020B0604020202020204" pitchFamily="34" charset="0"/>
              </a:rPr>
              <a:t>Gowns</a:t>
            </a:r>
          </a:p>
          <a:p>
            <a:pPr>
              <a:defRPr/>
            </a:pPr>
            <a:r>
              <a:rPr lang="en-AU" b="0" dirty="0">
                <a:latin typeface="Arial" panose="020B0604020202020204" pitchFamily="34" charset="0"/>
                <a:cs typeface="Arial" panose="020B0604020202020204" pitchFamily="34" charset="0"/>
              </a:rPr>
              <a:t>Wheelchairs</a:t>
            </a:r>
          </a:p>
          <a:p>
            <a:pPr>
              <a:defRPr/>
            </a:pPr>
            <a:r>
              <a:rPr lang="en-AU" b="0" dirty="0">
                <a:latin typeface="Arial" panose="020B0604020202020204" pitchFamily="34" charset="0"/>
                <a:cs typeface="Arial" panose="020B0604020202020204" pitchFamily="34" charset="0"/>
              </a:rPr>
              <a:t>Standing machines</a:t>
            </a:r>
          </a:p>
          <a:p>
            <a:pPr>
              <a:defRPr/>
            </a:pPr>
            <a:endParaRPr lang="en-AU" b="0" dirty="0">
              <a:latin typeface="Arial" panose="020B0604020202020204" pitchFamily="34" charset="0"/>
              <a:cs typeface="Arial" panose="020B0604020202020204" pitchFamily="34" charset="0"/>
            </a:endParaRPr>
          </a:p>
          <a:p>
            <a:pPr>
              <a:defRPr/>
            </a:pPr>
            <a:endParaRPr lang="en-AU" b="0" dirty="0">
              <a:latin typeface="Arial" panose="020B0604020202020204" pitchFamily="34" charset="0"/>
              <a:cs typeface="Arial" panose="020B0604020202020204" pitchFamily="34" charset="0"/>
            </a:endParaRPr>
          </a:p>
          <a:p>
            <a:pPr>
              <a:defRPr/>
            </a:pPr>
            <a:endParaRPr lang="en-AU" b="0" dirty="0">
              <a:latin typeface="Arial" panose="020B0604020202020204" pitchFamily="34" charset="0"/>
              <a:cs typeface="Arial" panose="020B0604020202020204" pitchFamily="34" charset="0"/>
            </a:endParaRPr>
          </a:p>
          <a:p>
            <a:pPr>
              <a:defRPr/>
            </a:pPr>
            <a:r>
              <a:rPr lang="en-AU" b="0" dirty="0">
                <a:latin typeface="Arial" panose="020B0604020202020204" pitchFamily="34" charset="0"/>
                <a:cs typeface="Arial" panose="020B0604020202020204" pitchFamily="34" charset="0"/>
              </a:rPr>
              <a:t>Height adjustable beds</a:t>
            </a:r>
          </a:p>
          <a:p>
            <a:pPr>
              <a:defRPr/>
            </a:pPr>
            <a:r>
              <a:rPr lang="en-AU" b="0" dirty="0">
                <a:latin typeface="Arial" panose="020B0604020202020204" pitchFamily="34" charset="0"/>
                <a:cs typeface="Arial" panose="020B0604020202020204" pitchFamily="34" charset="0"/>
              </a:rPr>
              <a:t>Commode Chairs</a:t>
            </a:r>
          </a:p>
          <a:p>
            <a:pPr>
              <a:defRPr/>
            </a:pPr>
            <a:r>
              <a:rPr lang="en-AU" b="0" dirty="0">
                <a:latin typeface="Arial" panose="020B0604020202020204" pitchFamily="34" charset="0"/>
                <a:cs typeface="Arial" panose="020B0604020202020204" pitchFamily="34" charset="0"/>
              </a:rPr>
              <a:t>Glasses/Goggles</a:t>
            </a:r>
          </a:p>
          <a:p>
            <a:pPr>
              <a:defRPr/>
            </a:pPr>
            <a:r>
              <a:rPr lang="en-AU" b="0" dirty="0">
                <a:latin typeface="Arial" panose="020B0604020202020204" pitchFamily="34" charset="0"/>
                <a:cs typeface="Arial" panose="020B0604020202020204" pitchFamily="34" charset="0"/>
              </a:rPr>
              <a:t>Trolleys</a:t>
            </a:r>
          </a:p>
          <a:p>
            <a:pPr>
              <a:defRPr/>
            </a:pPr>
            <a:r>
              <a:rPr lang="en-AU" b="0" dirty="0">
                <a:latin typeface="Arial" panose="020B0604020202020204" pitchFamily="34" charset="0"/>
                <a:cs typeface="Arial" panose="020B0604020202020204" pitchFamily="34" charset="0"/>
              </a:rPr>
              <a:t>Hand rails in bathrooms</a:t>
            </a:r>
          </a:p>
          <a:p>
            <a:pPr>
              <a:defRPr/>
            </a:pPr>
            <a:r>
              <a:rPr lang="en-AU" b="0" dirty="0">
                <a:latin typeface="Arial" panose="020B0604020202020204" pitchFamily="34" charset="0"/>
                <a:cs typeface="Arial" panose="020B0604020202020204" pitchFamily="34" charset="0"/>
              </a:rPr>
              <a:t>Linen skips on wheels</a:t>
            </a:r>
          </a:p>
          <a:p>
            <a:pPr>
              <a:defRPr/>
            </a:pPr>
            <a:r>
              <a:rPr lang="en-AU" b="0" dirty="0">
                <a:latin typeface="Arial" panose="020B0604020202020204" pitchFamily="34" charset="0"/>
                <a:cs typeface="Arial" panose="020B0604020202020204" pitchFamily="34" charset="0"/>
              </a:rPr>
              <a:t>Pivot stands</a:t>
            </a:r>
          </a:p>
        </p:txBody>
      </p:sp>
      <p:sp>
        <p:nvSpPr>
          <p:cNvPr id="121859" name="Title 1">
            <a:extLst>
              <a:ext uri="{FF2B5EF4-FFF2-40B4-BE49-F238E27FC236}">
                <a16:creationId xmlns:a16="http://schemas.microsoft.com/office/drawing/2014/main" id="{CCD9E7FB-FDA3-B503-9D66-FC9D5C7238E2}"/>
              </a:ext>
            </a:extLst>
          </p:cNvPr>
          <p:cNvSpPr>
            <a:spLocks noGrp="1" noChangeArrowheads="1"/>
          </p:cNvSpPr>
          <p:nvPr>
            <p:ph type="title"/>
          </p:nvPr>
        </p:nvSpPr>
        <p:spPr>
          <a:xfrm>
            <a:off x="1992313" y="260350"/>
            <a:ext cx="5715000" cy="457200"/>
          </a:xfrm>
        </p:spPr>
        <p:txBody>
          <a:bodyPr/>
          <a:lstStyle/>
          <a:p>
            <a:pPr algn="ctr"/>
            <a:r>
              <a:rPr lang="en-AU" altLang="en-US" sz="2700" dirty="0">
                <a:solidFill>
                  <a:srgbClr val="0070C0"/>
                </a:solidFill>
                <a:latin typeface="Arial" panose="020B0604020202020204" pitchFamily="34" charset="0"/>
                <a:cs typeface="Arial" panose="020B0604020202020204" pitchFamily="34" charset="0"/>
              </a:rPr>
              <a:t>Health Care Equipment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Content Placeholder 2">
            <a:extLst>
              <a:ext uri="{FF2B5EF4-FFF2-40B4-BE49-F238E27FC236}">
                <a16:creationId xmlns:a16="http://schemas.microsoft.com/office/drawing/2014/main" id="{1E82F797-A102-BBA4-04A8-3C1A1072E7B0}"/>
              </a:ext>
            </a:extLst>
          </p:cNvPr>
          <p:cNvSpPr txBox="1">
            <a:spLocks/>
          </p:cNvSpPr>
          <p:nvPr/>
        </p:nvSpPr>
        <p:spPr bwMode="auto">
          <a:xfrm>
            <a:off x="1284289" y="1644650"/>
            <a:ext cx="813752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spcBef>
                <a:spcPct val="20000"/>
              </a:spcBef>
              <a:defRPr sz="2800" b="1">
                <a:solidFill>
                  <a:srgbClr val="03202F"/>
                </a:solidFill>
                <a:latin typeface="Arial Rounded MT Bold" panose="020F0704030504030204" pitchFamily="34" charset="0"/>
              </a:defRPr>
            </a:lvl1pPr>
            <a:lvl2pPr marL="620713" indent="-22860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858838" indent="-228600">
              <a:spcBef>
                <a:spcPct val="20000"/>
              </a:spcBef>
              <a:buChar char="•"/>
              <a:defRPr sz="1600">
                <a:solidFill>
                  <a:srgbClr val="03202F"/>
                </a:solidFill>
                <a:latin typeface="Arial Rounded MT Bold" panose="020F0704030504030204" pitchFamily="34" charset="0"/>
              </a:defRPr>
            </a:lvl3pPr>
            <a:lvl4pPr marL="1143000" indent="-228600">
              <a:spcBef>
                <a:spcPct val="20000"/>
              </a:spcBef>
              <a:buChar char="–"/>
              <a:defRPr sz="1200">
                <a:solidFill>
                  <a:srgbClr val="03202F"/>
                </a:solidFill>
                <a:latin typeface="Arial Rounded MT Bold" panose="020F0704030504030204" pitchFamily="34" charset="0"/>
              </a:defRPr>
            </a:lvl4pPr>
            <a:lvl5pPr marL="1371600" indent="-228600">
              <a:spcBef>
                <a:spcPct val="20000"/>
              </a:spcBef>
              <a:defRPr sz="1000">
                <a:solidFill>
                  <a:srgbClr val="03202F"/>
                </a:solidFill>
                <a:latin typeface="Arial Rounded MT Bold" panose="020F0704030504030204" pitchFamily="34" charset="0"/>
              </a:defRPr>
            </a:lvl5pPr>
            <a:lvl6pPr marL="18288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2860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27432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2004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lgn="ctr">
              <a:lnSpc>
                <a:spcPct val="80000"/>
              </a:lnSpc>
              <a:spcBef>
                <a:spcPts val="300"/>
              </a:spcBef>
              <a:buClr>
                <a:schemeClr val="accent1"/>
              </a:buClr>
              <a:buSzPct val="68000"/>
            </a:pPr>
            <a:endParaRPr lang="en-AU" altLang="en-US" sz="2400" b="0" dirty="0">
              <a:solidFill>
                <a:schemeClr val="tx1"/>
              </a:solidFill>
              <a:latin typeface="Arial" panose="020B0604020202020204" pitchFamily="34" charset="0"/>
            </a:endParaRPr>
          </a:p>
          <a:p>
            <a:pPr algn="ctr">
              <a:lnSpc>
                <a:spcPct val="80000"/>
              </a:lnSpc>
              <a:spcBef>
                <a:spcPts val="300"/>
              </a:spcBef>
              <a:buClr>
                <a:schemeClr val="accent1"/>
              </a:buClr>
              <a:buSzPct val="68000"/>
            </a:pPr>
            <a:endParaRPr lang="en-AU" altLang="en-US" sz="2400" b="0" dirty="0">
              <a:solidFill>
                <a:schemeClr val="tx1"/>
              </a:solidFill>
              <a:latin typeface="Arial" panose="020B0604020202020204" pitchFamily="34" charset="0"/>
            </a:endParaRPr>
          </a:p>
          <a:p>
            <a:pPr algn="ctr">
              <a:lnSpc>
                <a:spcPct val="80000"/>
              </a:lnSpc>
              <a:spcBef>
                <a:spcPts val="300"/>
              </a:spcBef>
              <a:buClr>
                <a:schemeClr val="accent1"/>
              </a:buClr>
              <a:buSzPct val="68000"/>
            </a:pPr>
            <a:r>
              <a:rPr lang="en-AU" altLang="en-US" sz="2400" b="0" dirty="0">
                <a:solidFill>
                  <a:schemeClr val="tx2"/>
                </a:solidFill>
                <a:latin typeface="Arial" panose="020B0604020202020204" pitchFamily="34" charset="0"/>
              </a:rPr>
              <a:t>PPE Personal Protective Equipment</a:t>
            </a:r>
          </a:p>
          <a:p>
            <a:pPr algn="ctr">
              <a:lnSpc>
                <a:spcPct val="80000"/>
              </a:lnSpc>
              <a:spcBef>
                <a:spcPts val="300"/>
              </a:spcBef>
              <a:buClr>
                <a:schemeClr val="accent1"/>
              </a:buClr>
              <a:buSzPct val="68000"/>
            </a:pPr>
            <a:endParaRPr lang="en-US" altLang="en-US" sz="2400" b="0" dirty="0">
              <a:solidFill>
                <a:schemeClr val="tx2"/>
              </a:solidFill>
              <a:latin typeface="Arial" panose="020B0604020202020204" pitchFamily="34" charset="0"/>
            </a:endParaRPr>
          </a:p>
          <a:p>
            <a:pPr algn="ctr">
              <a:lnSpc>
                <a:spcPct val="80000"/>
              </a:lnSpc>
              <a:spcBef>
                <a:spcPts val="300"/>
              </a:spcBef>
              <a:buClr>
                <a:schemeClr val="accent1"/>
              </a:buClr>
              <a:buSzPct val="68000"/>
            </a:pPr>
            <a:endParaRPr lang="en-US" altLang="en-US" sz="2400" b="0" dirty="0">
              <a:solidFill>
                <a:schemeClr val="tx2"/>
              </a:solidFill>
              <a:latin typeface="Arial" panose="020B0604020202020204" pitchFamily="34" charset="0"/>
            </a:endParaRPr>
          </a:p>
          <a:p>
            <a:pPr algn="ctr">
              <a:lnSpc>
                <a:spcPct val="80000"/>
              </a:lnSpc>
              <a:spcBef>
                <a:spcPts val="300"/>
              </a:spcBef>
              <a:buClr>
                <a:schemeClr val="accent1"/>
              </a:buClr>
              <a:buSzPct val="68000"/>
            </a:pPr>
            <a:endParaRPr lang="en-AU" altLang="en-US" sz="2400" b="0" dirty="0">
              <a:solidFill>
                <a:schemeClr val="tx2"/>
              </a:solidFill>
              <a:latin typeface="Arial" panose="020B0604020202020204" pitchFamily="34" charset="0"/>
            </a:endParaRPr>
          </a:p>
          <a:p>
            <a:pPr algn="ctr">
              <a:lnSpc>
                <a:spcPct val="80000"/>
              </a:lnSpc>
              <a:spcBef>
                <a:spcPts val="300"/>
              </a:spcBef>
              <a:buClr>
                <a:schemeClr val="accent1"/>
              </a:buClr>
              <a:buSzPct val="68000"/>
            </a:pPr>
            <a:endParaRPr lang="en-AU" altLang="en-US" sz="2400" b="0" dirty="0">
              <a:solidFill>
                <a:schemeClr val="tx2"/>
              </a:solidFill>
              <a:latin typeface="Arial" panose="020B0604020202020204" pitchFamily="34" charset="0"/>
            </a:endParaRPr>
          </a:p>
          <a:p>
            <a:pPr algn="ctr">
              <a:lnSpc>
                <a:spcPct val="80000"/>
              </a:lnSpc>
              <a:spcBef>
                <a:spcPts val="300"/>
              </a:spcBef>
              <a:buClr>
                <a:schemeClr val="accent1"/>
              </a:buClr>
              <a:buSzPct val="68000"/>
            </a:pPr>
            <a:r>
              <a:rPr lang="en-AU" altLang="en-US" sz="2400" b="0" dirty="0">
                <a:solidFill>
                  <a:schemeClr val="tx2"/>
                </a:solidFill>
                <a:latin typeface="Arial" panose="020B0604020202020204" pitchFamily="34" charset="0"/>
              </a:rPr>
              <a:t>Health Care workers use PPE to help protect themselves and others from pathogens</a:t>
            </a:r>
          </a:p>
        </p:txBody>
      </p:sp>
      <p:sp>
        <p:nvSpPr>
          <p:cNvPr id="122883" name="Title 1">
            <a:extLst>
              <a:ext uri="{FF2B5EF4-FFF2-40B4-BE49-F238E27FC236}">
                <a16:creationId xmlns:a16="http://schemas.microsoft.com/office/drawing/2014/main" id="{331E93E9-FA15-8B69-259F-F53989DDA6B9}"/>
              </a:ext>
            </a:extLst>
          </p:cNvPr>
          <p:cNvSpPr>
            <a:spLocks noGrp="1" noChangeArrowheads="1"/>
          </p:cNvSpPr>
          <p:nvPr>
            <p:ph type="title"/>
          </p:nvPr>
        </p:nvSpPr>
        <p:spPr>
          <a:xfrm>
            <a:off x="2135188" y="404813"/>
            <a:ext cx="5715000" cy="457200"/>
          </a:xfrm>
        </p:spPr>
        <p:txBody>
          <a:bodyPr/>
          <a:lstStyle/>
          <a:p>
            <a:pPr algn="ctr"/>
            <a:r>
              <a:rPr lang="en-AU" altLang="en-US" sz="2800">
                <a:solidFill>
                  <a:srgbClr val="0070C0"/>
                </a:solidFill>
                <a:latin typeface="Arial" panose="020B0604020202020204" pitchFamily="34" charset="0"/>
                <a:cs typeface="Arial" panose="020B0604020202020204" pitchFamily="34" charset="0"/>
              </a:rPr>
              <a:t>PPE</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F9C6167D-3726-B416-AA6B-4AA44250AB87}"/>
              </a:ext>
            </a:extLst>
          </p:cNvPr>
          <p:cNvSpPr>
            <a:spLocks noGrp="1" noChangeArrowheads="1"/>
          </p:cNvSpPr>
          <p:nvPr>
            <p:ph type="title"/>
          </p:nvPr>
        </p:nvSpPr>
        <p:spPr>
          <a:xfrm>
            <a:off x="1703388" y="260350"/>
            <a:ext cx="7620000" cy="609600"/>
          </a:xfrm>
        </p:spPr>
        <p:txBody>
          <a:bodyPr/>
          <a:lstStyle/>
          <a:p>
            <a:pPr algn="ctr"/>
            <a:r>
              <a:rPr lang="en-AU" altLang="en-US" sz="2800" b="0">
                <a:solidFill>
                  <a:srgbClr val="0070C0"/>
                </a:solidFill>
              </a:rPr>
              <a:t>Infection prevention and control </a:t>
            </a:r>
            <a:br>
              <a:rPr lang="en-AU" altLang="en-US" sz="2800" b="0">
                <a:solidFill>
                  <a:srgbClr val="0070C0"/>
                </a:solidFill>
              </a:rPr>
            </a:br>
            <a:endParaRPr lang="en-AU" altLang="en-US" sz="2800" b="0">
              <a:solidFill>
                <a:srgbClr val="0070C0"/>
              </a:solidFill>
            </a:endParaRPr>
          </a:p>
        </p:txBody>
      </p:sp>
      <p:sp>
        <p:nvSpPr>
          <p:cNvPr id="123907" name="Content Placeholder 2">
            <a:extLst>
              <a:ext uri="{FF2B5EF4-FFF2-40B4-BE49-F238E27FC236}">
                <a16:creationId xmlns:a16="http://schemas.microsoft.com/office/drawing/2014/main" id="{54300645-1421-936A-D6E8-63552BD3A22D}"/>
              </a:ext>
            </a:extLst>
          </p:cNvPr>
          <p:cNvSpPr>
            <a:spLocks noGrp="1" noChangeArrowheads="1"/>
          </p:cNvSpPr>
          <p:nvPr>
            <p:ph idx="1"/>
          </p:nvPr>
        </p:nvSpPr>
        <p:spPr>
          <a:xfrm>
            <a:off x="785814" y="1281301"/>
            <a:ext cx="8135937" cy="4464050"/>
          </a:xfrm>
        </p:spPr>
        <p:txBody>
          <a:bodyPr/>
          <a:lstStyle/>
          <a:p>
            <a:pPr>
              <a:buFontTx/>
              <a:buChar char="•"/>
            </a:pPr>
            <a:endParaRPr lang="en-AU" altLang="en-US" b="0" dirty="0"/>
          </a:p>
          <a:p>
            <a:pPr>
              <a:buFontTx/>
              <a:buChar char="•"/>
            </a:pPr>
            <a:endParaRPr lang="en-AU" altLang="en-US" b="0" dirty="0"/>
          </a:p>
          <a:p>
            <a:pPr>
              <a:buFontTx/>
              <a:buChar char="•"/>
            </a:pPr>
            <a:r>
              <a:rPr lang="en-AU" altLang="en-US" sz="2000" b="0" dirty="0">
                <a:solidFill>
                  <a:schemeClr val="tx2"/>
                </a:solidFill>
              </a:rPr>
              <a:t>Hand washing</a:t>
            </a:r>
          </a:p>
          <a:p>
            <a:pPr>
              <a:buFontTx/>
              <a:buChar char="•"/>
            </a:pPr>
            <a:r>
              <a:rPr lang="en-AU" altLang="en-US" sz="2000" b="0" dirty="0">
                <a:solidFill>
                  <a:schemeClr val="tx2"/>
                </a:solidFill>
              </a:rPr>
              <a:t>5 moments of hand hygiene</a:t>
            </a:r>
          </a:p>
          <a:p>
            <a:pPr>
              <a:buFontTx/>
              <a:buChar char="•"/>
            </a:pPr>
            <a:r>
              <a:rPr lang="en-AU" altLang="en-US" sz="2000" b="0" dirty="0">
                <a:solidFill>
                  <a:schemeClr val="tx2"/>
                </a:solidFill>
              </a:rPr>
              <a:t>PPE</a:t>
            </a:r>
          </a:p>
          <a:p>
            <a:pPr>
              <a:buFontTx/>
              <a:buChar char="•"/>
            </a:pPr>
            <a:r>
              <a:rPr lang="en-AU" altLang="en-US" sz="2000" b="0" dirty="0">
                <a:solidFill>
                  <a:schemeClr val="tx2"/>
                </a:solidFill>
              </a:rPr>
              <a:t>Cough etiquette</a:t>
            </a:r>
          </a:p>
          <a:p>
            <a:pPr>
              <a:buFontTx/>
              <a:buChar char="•"/>
            </a:pPr>
            <a:r>
              <a:rPr lang="en-AU" altLang="en-US" sz="2000" b="0" dirty="0">
                <a:solidFill>
                  <a:schemeClr val="tx2"/>
                </a:solidFill>
              </a:rPr>
              <a:t>If your sick – stay HOME</a:t>
            </a:r>
          </a:p>
          <a:p>
            <a:pPr>
              <a:buFontTx/>
              <a:buChar char="•"/>
            </a:pPr>
            <a:endParaRPr lang="en-AU" altLang="en-US" b="0" dirty="0"/>
          </a:p>
        </p:txBody>
      </p:sp>
      <p:pic>
        <p:nvPicPr>
          <p:cNvPr id="2" name="Picture 1">
            <a:extLst>
              <a:ext uri="{FF2B5EF4-FFF2-40B4-BE49-F238E27FC236}">
                <a16:creationId xmlns:a16="http://schemas.microsoft.com/office/drawing/2014/main" id="{F8E362C6-83AA-109C-E21E-AF3DB6EEC382}"/>
              </a:ext>
            </a:extLst>
          </p:cNvPr>
          <p:cNvPicPr>
            <a:picLocks noChangeAspect="1"/>
          </p:cNvPicPr>
          <p:nvPr/>
        </p:nvPicPr>
        <p:blipFill>
          <a:blip r:embed="rId2"/>
          <a:stretch>
            <a:fillRect/>
          </a:stretch>
        </p:blipFill>
        <p:spPr>
          <a:xfrm>
            <a:off x="5824006" y="1281301"/>
            <a:ext cx="4938188" cy="443827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69F4582B-B2B8-149B-8836-8D4F4905784F}"/>
              </a:ext>
            </a:extLst>
          </p:cNvPr>
          <p:cNvSpPr>
            <a:spLocks noGrp="1" noChangeArrowheads="1"/>
          </p:cNvSpPr>
          <p:nvPr>
            <p:ph type="title"/>
          </p:nvPr>
        </p:nvSpPr>
        <p:spPr>
          <a:xfrm>
            <a:off x="1248410" y="1047433"/>
            <a:ext cx="7620000" cy="609600"/>
          </a:xfrm>
        </p:spPr>
        <p:txBody>
          <a:bodyPr/>
          <a:lstStyle/>
          <a:p>
            <a:pPr algn="ctr"/>
            <a:r>
              <a:rPr lang="en-AU" altLang="en-US" sz="2800" b="0" dirty="0">
                <a:solidFill>
                  <a:srgbClr val="0070C0"/>
                </a:solidFill>
              </a:rPr>
              <a:t>What does the WHS Act do?</a:t>
            </a:r>
            <a:br>
              <a:rPr lang="en-AU" altLang="en-US" sz="2800" b="0" dirty="0">
                <a:solidFill>
                  <a:srgbClr val="0070C0"/>
                </a:solidFill>
              </a:rPr>
            </a:br>
            <a:endParaRPr lang="en-AU" altLang="en-US" sz="2800" b="0" dirty="0"/>
          </a:p>
        </p:txBody>
      </p:sp>
      <p:sp>
        <p:nvSpPr>
          <p:cNvPr id="3" name="Content Placeholder 2">
            <a:extLst>
              <a:ext uri="{FF2B5EF4-FFF2-40B4-BE49-F238E27FC236}">
                <a16:creationId xmlns:a16="http://schemas.microsoft.com/office/drawing/2014/main" id="{FEC65961-F9DD-F47D-7CB0-BC9CE8B448A7}"/>
              </a:ext>
            </a:extLst>
          </p:cNvPr>
          <p:cNvSpPr>
            <a:spLocks noGrp="1"/>
          </p:cNvSpPr>
          <p:nvPr>
            <p:ph idx="1"/>
          </p:nvPr>
        </p:nvSpPr>
        <p:spPr>
          <a:xfrm>
            <a:off x="1248410" y="2382838"/>
            <a:ext cx="9959168" cy="3676092"/>
          </a:xfrm>
        </p:spPr>
        <p:txBody>
          <a:bodyPr/>
          <a:lstStyle/>
          <a:p>
            <a:pPr marL="457200" indent="-457200" algn="just">
              <a:defRPr/>
            </a:pPr>
            <a:r>
              <a:rPr lang="en-AU" altLang="en-US" sz="2400" dirty="0"/>
              <a:t>Encourage unions and employer organisations to take a constructive role in improving WHS practices</a:t>
            </a:r>
          </a:p>
          <a:p>
            <a:pPr marL="457200" indent="-457200" algn="just">
              <a:defRPr/>
            </a:pPr>
            <a:endParaRPr lang="en-AU" altLang="en-US" sz="2400" dirty="0"/>
          </a:p>
          <a:p>
            <a:pPr marL="457200" indent="-457200" algn="just">
              <a:defRPr/>
            </a:pPr>
            <a:r>
              <a:rPr lang="en-AU" altLang="en-US" sz="2400" dirty="0"/>
              <a:t>Assist business and workers to achieve a healthier and safer working environment</a:t>
            </a:r>
          </a:p>
          <a:p>
            <a:pPr marL="457200" indent="-457200" algn="just">
              <a:defRPr/>
            </a:pPr>
            <a:endParaRPr lang="en-AU" altLang="en-US" sz="2400" dirty="0"/>
          </a:p>
          <a:p>
            <a:pPr marL="457200" indent="-457200" algn="just">
              <a:defRPr/>
            </a:pPr>
            <a:r>
              <a:rPr lang="en-AU" altLang="en-US" sz="2400" dirty="0"/>
              <a:t>Provide information, education &amp; training on WHS so that workers can do their jobs well</a:t>
            </a:r>
          </a:p>
          <a:p>
            <a:pPr>
              <a:defRPr/>
            </a:pPr>
            <a:endParaRPr lang="en-AU"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624B2D0E-74BB-E08C-47AF-A16D57D48AC0}"/>
              </a:ext>
            </a:extLst>
          </p:cNvPr>
          <p:cNvSpPr>
            <a:spLocks noGrp="1" noChangeArrowheads="1"/>
          </p:cNvSpPr>
          <p:nvPr>
            <p:ph type="title"/>
          </p:nvPr>
        </p:nvSpPr>
        <p:spPr>
          <a:xfrm>
            <a:off x="-742950" y="409544"/>
            <a:ext cx="7620000" cy="609600"/>
          </a:xfrm>
        </p:spPr>
        <p:txBody>
          <a:bodyPr/>
          <a:lstStyle/>
          <a:p>
            <a:pPr algn="ctr"/>
            <a:r>
              <a:rPr lang="en-AU" altLang="en-US" sz="2800" b="0" dirty="0">
                <a:solidFill>
                  <a:srgbClr val="0070C0"/>
                </a:solidFill>
              </a:rPr>
              <a:t>Infection prevention and control </a:t>
            </a:r>
            <a:br>
              <a:rPr lang="en-AU" altLang="en-US" sz="2800" b="0" dirty="0"/>
            </a:br>
            <a:endParaRPr lang="en-AU" altLang="en-US" sz="2800" b="0" dirty="0"/>
          </a:p>
        </p:txBody>
      </p:sp>
      <p:pic>
        <p:nvPicPr>
          <p:cNvPr id="125955" name="Content Placeholder 3" descr="image40">
            <a:extLst>
              <a:ext uri="{FF2B5EF4-FFF2-40B4-BE49-F238E27FC236}">
                <a16:creationId xmlns:a16="http://schemas.microsoft.com/office/drawing/2014/main" id="{D7078C48-FFA1-8E46-4762-D4B95F7DA949}"/>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t="-2518" r="16499" b="2518"/>
          <a:stretch>
            <a:fillRect/>
          </a:stretch>
        </p:blipFill>
        <p:spPr>
          <a:xfrm>
            <a:off x="2782889" y="1628776"/>
            <a:ext cx="6408737" cy="4392613"/>
          </a:xfrm>
        </p:spPr>
      </p:pic>
      <p:pic>
        <p:nvPicPr>
          <p:cNvPr id="2" name="Picture 1">
            <a:extLst>
              <a:ext uri="{FF2B5EF4-FFF2-40B4-BE49-F238E27FC236}">
                <a16:creationId xmlns:a16="http://schemas.microsoft.com/office/drawing/2014/main" id="{E3F512D4-0351-758D-2457-EF450CFC2B2D}"/>
              </a:ext>
            </a:extLst>
          </p:cNvPr>
          <p:cNvPicPr>
            <a:picLocks noChangeAspect="1"/>
          </p:cNvPicPr>
          <p:nvPr/>
        </p:nvPicPr>
        <p:blipFill>
          <a:blip r:embed="rId3"/>
          <a:stretch>
            <a:fillRect/>
          </a:stretch>
        </p:blipFill>
        <p:spPr>
          <a:xfrm>
            <a:off x="2273300" y="1414971"/>
            <a:ext cx="7026425" cy="4820221"/>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9087F34A-DB5D-BE20-A226-7215D0535FD8}"/>
              </a:ext>
            </a:extLst>
          </p:cNvPr>
          <p:cNvSpPr>
            <a:spLocks noGrp="1" noChangeArrowheads="1"/>
          </p:cNvSpPr>
          <p:nvPr>
            <p:ph type="title"/>
          </p:nvPr>
        </p:nvSpPr>
        <p:spPr>
          <a:xfrm>
            <a:off x="2208213" y="333375"/>
            <a:ext cx="7620000" cy="609600"/>
          </a:xfrm>
        </p:spPr>
        <p:txBody>
          <a:bodyPr/>
          <a:lstStyle/>
          <a:p>
            <a:pPr algn="ctr"/>
            <a:r>
              <a:rPr lang="en-AU" altLang="en-US" sz="2800" b="0">
                <a:solidFill>
                  <a:srgbClr val="0070C0"/>
                </a:solidFill>
              </a:rPr>
              <a:t>Bad Practice</a:t>
            </a:r>
          </a:p>
        </p:txBody>
      </p:sp>
      <p:pic>
        <p:nvPicPr>
          <p:cNvPr id="126979" name="Content Placeholder 3" descr="C:\Users\CATHER~1\AppData\Local\Temp\photo (2).jpg">
            <a:extLst>
              <a:ext uri="{FF2B5EF4-FFF2-40B4-BE49-F238E27FC236}">
                <a16:creationId xmlns:a16="http://schemas.microsoft.com/office/drawing/2014/main" id="{494C09C8-5F5C-A4A8-61B6-4DEA09CB90FD}"/>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l="3490" t="8888" r="8427" b="3175"/>
          <a:stretch>
            <a:fillRect/>
          </a:stretch>
        </p:blipFill>
        <p:spPr>
          <a:xfrm>
            <a:off x="1992314" y="1052514"/>
            <a:ext cx="8351837" cy="5113337"/>
          </a:xfrm>
        </p:spPr>
      </p:pic>
      <p:sp>
        <p:nvSpPr>
          <p:cNvPr id="126980" name="Rectangle 4">
            <a:extLst>
              <a:ext uri="{FF2B5EF4-FFF2-40B4-BE49-F238E27FC236}">
                <a16:creationId xmlns:a16="http://schemas.microsoft.com/office/drawing/2014/main" id="{78BCC93E-21CB-7474-B76E-F1460B66CF47}"/>
              </a:ext>
            </a:extLst>
          </p:cNvPr>
          <p:cNvSpPr>
            <a:spLocks noChangeArrowheads="1"/>
          </p:cNvSpPr>
          <p:nvPr/>
        </p:nvSpPr>
        <p:spPr bwMode="auto">
          <a:xfrm>
            <a:off x="3143250" y="6165850"/>
            <a:ext cx="6408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eaLnBrk="1" hangingPunct="1">
              <a:spcBef>
                <a:spcPct val="0"/>
              </a:spcBef>
            </a:pPr>
            <a:r>
              <a:rPr lang="en-US" altLang="en-US" sz="2000" b="0" dirty="0">
                <a:solidFill>
                  <a:schemeClr val="tx1"/>
                </a:solidFill>
                <a:latin typeface="Times" panose="02020603050405020304" pitchFamily="18" charset="0"/>
              </a:rPr>
              <a:t>Courtesy Catherine Grounds BHI Teacher 02/02/2019</a:t>
            </a:r>
            <a:endParaRPr lang="en-AU" altLang="en-US" sz="2000" b="0" dirty="0">
              <a:solidFill>
                <a:schemeClr val="tx1"/>
              </a:solidFill>
              <a:latin typeface="Times" panose="02020603050405020304" pitchFamily="18" charset="0"/>
            </a:endParaRPr>
          </a:p>
        </p:txBody>
      </p:sp>
      <p:pic>
        <p:nvPicPr>
          <p:cNvPr id="2" name="Picture 1">
            <a:extLst>
              <a:ext uri="{FF2B5EF4-FFF2-40B4-BE49-F238E27FC236}">
                <a16:creationId xmlns:a16="http://schemas.microsoft.com/office/drawing/2014/main" id="{82C11D65-812D-8260-AD37-D541DC578F56}"/>
              </a:ext>
            </a:extLst>
          </p:cNvPr>
          <p:cNvPicPr>
            <a:picLocks noChangeAspect="1"/>
          </p:cNvPicPr>
          <p:nvPr/>
        </p:nvPicPr>
        <p:blipFill>
          <a:blip r:embed="rId3"/>
          <a:stretch>
            <a:fillRect/>
          </a:stretch>
        </p:blipFill>
        <p:spPr>
          <a:xfrm>
            <a:off x="1919878" y="874554"/>
            <a:ext cx="8352244" cy="5108891"/>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31A11872-F265-9520-ED35-6B32C2AE7A55}"/>
              </a:ext>
            </a:extLst>
          </p:cNvPr>
          <p:cNvSpPr>
            <a:spLocks noGrp="1" noChangeArrowheads="1"/>
          </p:cNvSpPr>
          <p:nvPr>
            <p:ph type="title"/>
          </p:nvPr>
        </p:nvSpPr>
        <p:spPr>
          <a:xfrm>
            <a:off x="-890587" y="357188"/>
            <a:ext cx="7620000" cy="609600"/>
          </a:xfrm>
        </p:spPr>
        <p:txBody>
          <a:bodyPr/>
          <a:lstStyle/>
          <a:p>
            <a:pPr algn="ctr"/>
            <a:r>
              <a:rPr lang="en-AU" altLang="en-US" sz="2800" b="0" dirty="0">
                <a:solidFill>
                  <a:srgbClr val="0070C0"/>
                </a:solidFill>
              </a:rPr>
              <a:t>Safety Data Sheet</a:t>
            </a:r>
          </a:p>
        </p:txBody>
      </p:sp>
      <p:sp>
        <p:nvSpPr>
          <p:cNvPr id="128003" name="Content Placeholder 2">
            <a:extLst>
              <a:ext uri="{FF2B5EF4-FFF2-40B4-BE49-F238E27FC236}">
                <a16:creationId xmlns:a16="http://schemas.microsoft.com/office/drawing/2014/main" id="{78131E36-8206-6E06-C8F6-A462D2DFFA8C}"/>
              </a:ext>
            </a:extLst>
          </p:cNvPr>
          <p:cNvSpPr>
            <a:spLocks noGrp="1" noChangeArrowheads="1"/>
          </p:cNvSpPr>
          <p:nvPr>
            <p:ph idx="1"/>
          </p:nvPr>
        </p:nvSpPr>
        <p:spPr>
          <a:xfrm>
            <a:off x="723900" y="1052513"/>
            <a:ext cx="10731499" cy="5472112"/>
          </a:xfrm>
        </p:spPr>
        <p:txBody>
          <a:bodyPr/>
          <a:lstStyle/>
          <a:p>
            <a:pPr marL="0" indent="0">
              <a:buNone/>
            </a:pPr>
            <a:r>
              <a:rPr lang="en-US" altLang="en-US" sz="2400" dirty="0"/>
              <a:t>Safety Data Sheet  </a:t>
            </a:r>
          </a:p>
          <a:p>
            <a:endParaRPr lang="en-US" altLang="en-US" dirty="0"/>
          </a:p>
          <a:p>
            <a:pPr>
              <a:buFontTx/>
              <a:buChar char="•"/>
            </a:pPr>
            <a:r>
              <a:rPr lang="en-US" altLang="en-US" sz="2000" dirty="0"/>
              <a:t>Written document which is supplied by the manufacturer, importer or supplier </a:t>
            </a:r>
          </a:p>
          <a:p>
            <a:pPr>
              <a:buFontTx/>
              <a:buChar char="•"/>
            </a:pPr>
            <a:endParaRPr lang="en-US" altLang="en-US" sz="2000" dirty="0"/>
          </a:p>
          <a:p>
            <a:pPr>
              <a:buFontTx/>
              <a:buChar char="•"/>
            </a:pPr>
            <a:r>
              <a:rPr lang="en-US" altLang="en-US" sz="2000" dirty="0"/>
              <a:t>Supplier is legally required to supply SDS at time of dispatch</a:t>
            </a:r>
          </a:p>
          <a:p>
            <a:endParaRPr lang="en-US" altLang="en-US" sz="2000" dirty="0"/>
          </a:p>
          <a:p>
            <a:pPr>
              <a:buFontTx/>
              <a:buChar char="•"/>
            </a:pPr>
            <a:r>
              <a:rPr lang="en-US" altLang="en-US" sz="2000" dirty="0"/>
              <a:t>Must be supplied for every hazardous substance or chemical</a:t>
            </a:r>
          </a:p>
          <a:p>
            <a:r>
              <a:rPr lang="en-US" altLang="en-US" sz="2000" dirty="0"/>
              <a:t>	Each document describes:</a:t>
            </a:r>
          </a:p>
          <a:p>
            <a:pPr lvl="1">
              <a:buFont typeface="Wingdings" panose="05000000000000000000" pitchFamily="2" charset="2"/>
              <a:buChar char="Ø"/>
            </a:pPr>
            <a:r>
              <a:rPr lang="en-US" altLang="en-US" dirty="0"/>
              <a:t>Identity</a:t>
            </a:r>
          </a:p>
          <a:p>
            <a:pPr lvl="1">
              <a:buFont typeface="Wingdings" panose="05000000000000000000" pitchFamily="2" charset="2"/>
              <a:buChar char="Ø"/>
            </a:pPr>
            <a:r>
              <a:rPr lang="en-US" altLang="en-US" dirty="0"/>
              <a:t>Properties</a:t>
            </a:r>
          </a:p>
          <a:p>
            <a:pPr lvl="1">
              <a:buFont typeface="Wingdings" panose="05000000000000000000" pitchFamily="2" charset="2"/>
              <a:buChar char="Ø"/>
            </a:pPr>
            <a:r>
              <a:rPr lang="en-US" altLang="en-US" dirty="0"/>
              <a:t>Health hazards</a:t>
            </a:r>
          </a:p>
          <a:p>
            <a:pPr lvl="1">
              <a:buFont typeface="Wingdings" panose="05000000000000000000" pitchFamily="2" charset="2"/>
              <a:buChar char="Ø"/>
            </a:pPr>
            <a:r>
              <a:rPr lang="en-US" altLang="en-US" dirty="0"/>
              <a:t>Precaution for use and safe handling</a:t>
            </a:r>
          </a:p>
          <a:p>
            <a:endParaRPr lang="en-AU"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364903E2-5A05-4C8D-F560-817FCFB6DA7F}"/>
              </a:ext>
            </a:extLst>
          </p:cNvPr>
          <p:cNvSpPr>
            <a:spLocks noGrp="1" noChangeArrowheads="1"/>
          </p:cNvSpPr>
          <p:nvPr>
            <p:ph type="title"/>
          </p:nvPr>
        </p:nvSpPr>
        <p:spPr>
          <a:xfrm>
            <a:off x="-488950" y="374650"/>
            <a:ext cx="7620000" cy="609600"/>
          </a:xfrm>
        </p:spPr>
        <p:txBody>
          <a:bodyPr/>
          <a:lstStyle/>
          <a:p>
            <a:pPr algn="ctr"/>
            <a:r>
              <a:rPr lang="en-AU" altLang="en-US" sz="2800" b="0" dirty="0">
                <a:solidFill>
                  <a:srgbClr val="0070C0"/>
                </a:solidFill>
              </a:rPr>
              <a:t>Safety Data Sheet</a:t>
            </a:r>
          </a:p>
        </p:txBody>
      </p:sp>
      <p:sp>
        <p:nvSpPr>
          <p:cNvPr id="3" name="Content Placeholder 2">
            <a:extLst>
              <a:ext uri="{FF2B5EF4-FFF2-40B4-BE49-F238E27FC236}">
                <a16:creationId xmlns:a16="http://schemas.microsoft.com/office/drawing/2014/main" id="{C9F279B9-FD26-E092-B5BC-2F8C569C7287}"/>
              </a:ext>
            </a:extLst>
          </p:cNvPr>
          <p:cNvSpPr>
            <a:spLocks noGrp="1"/>
          </p:cNvSpPr>
          <p:nvPr>
            <p:ph idx="1"/>
          </p:nvPr>
        </p:nvSpPr>
        <p:spPr>
          <a:xfrm>
            <a:off x="977107" y="1089820"/>
            <a:ext cx="7315200" cy="4824412"/>
          </a:xfrm>
        </p:spPr>
        <p:txBody>
          <a:bodyPr/>
          <a:lstStyle/>
          <a:p>
            <a:pPr>
              <a:defRPr/>
            </a:pPr>
            <a:r>
              <a:rPr lang="en-US" sz="1600" cap="all" dirty="0"/>
              <a:t>SDS MUST CONTAIN THE FOLLOWING INFORMATION</a:t>
            </a:r>
          </a:p>
          <a:p>
            <a:pPr>
              <a:defRPr/>
            </a:pPr>
            <a:endParaRPr lang="en-US" sz="1600" dirty="0"/>
          </a:p>
          <a:p>
            <a:pPr>
              <a:defRPr/>
            </a:pPr>
            <a:r>
              <a:rPr lang="en-US" sz="1600" dirty="0"/>
              <a:t>Hazard identification:  </a:t>
            </a:r>
          </a:p>
          <a:p>
            <a:pPr>
              <a:defRPr/>
            </a:pPr>
            <a:endParaRPr lang="en-US" sz="1600" dirty="0"/>
          </a:p>
          <a:p>
            <a:pPr>
              <a:buFont typeface="Wingdings" pitchFamily="2" charset="2"/>
              <a:buChar char="Ø"/>
              <a:defRPr/>
            </a:pPr>
            <a:r>
              <a:rPr lang="en-US" sz="1600" dirty="0"/>
              <a:t>INHALATION</a:t>
            </a:r>
          </a:p>
          <a:p>
            <a:pPr>
              <a:buFont typeface="Wingdings" pitchFamily="2" charset="2"/>
              <a:buChar char="Ø"/>
              <a:defRPr/>
            </a:pPr>
            <a:r>
              <a:rPr lang="en-US" sz="1600" dirty="0"/>
              <a:t>SKIN</a:t>
            </a:r>
          </a:p>
          <a:p>
            <a:pPr>
              <a:buFont typeface="Wingdings" pitchFamily="2" charset="2"/>
              <a:buChar char="Ø"/>
              <a:defRPr/>
            </a:pPr>
            <a:r>
              <a:rPr lang="en-US" sz="1600" dirty="0"/>
              <a:t>INGESTION                    </a:t>
            </a:r>
            <a:r>
              <a:rPr lang="en-US" sz="1600" u="sng" dirty="0"/>
              <a:t>ROUTES OF EXPOSURE</a:t>
            </a:r>
            <a:r>
              <a:rPr lang="en-US" sz="1600" dirty="0"/>
              <a:t>   </a:t>
            </a:r>
          </a:p>
          <a:p>
            <a:pPr>
              <a:buFont typeface="Wingdings" pitchFamily="2" charset="2"/>
              <a:buChar char="Ø"/>
              <a:defRPr/>
            </a:pPr>
            <a:r>
              <a:rPr lang="en-US" sz="1600" dirty="0"/>
              <a:t>EYES                               </a:t>
            </a:r>
          </a:p>
          <a:p>
            <a:pPr>
              <a:buFont typeface="Wingdings" pitchFamily="2" charset="2"/>
              <a:buChar char="Ø"/>
              <a:defRPr/>
            </a:pPr>
            <a:r>
              <a:rPr lang="en-US" sz="1600" dirty="0"/>
              <a:t>INJECTION</a:t>
            </a:r>
          </a:p>
          <a:p>
            <a:pPr>
              <a:defRPr/>
            </a:pPr>
            <a:r>
              <a:rPr lang="en-US" sz="1600" dirty="0"/>
              <a:t> </a:t>
            </a:r>
          </a:p>
          <a:p>
            <a:pPr>
              <a:buFont typeface="Arial" pitchFamily="34" charset="0"/>
              <a:buChar char="•"/>
              <a:defRPr/>
            </a:pPr>
            <a:r>
              <a:rPr lang="en-US" sz="1600" dirty="0"/>
              <a:t>Precautions for safe handling including spillage</a:t>
            </a:r>
          </a:p>
          <a:p>
            <a:pPr>
              <a:buFont typeface="Arial" pitchFamily="34" charset="0"/>
              <a:buChar char="•"/>
              <a:defRPr/>
            </a:pPr>
            <a:r>
              <a:rPr lang="en-US" sz="1600" dirty="0"/>
              <a:t>First aid measures</a:t>
            </a:r>
          </a:p>
          <a:p>
            <a:pPr>
              <a:buFont typeface="Arial" pitchFamily="34" charset="0"/>
              <a:buChar char="•"/>
              <a:defRPr/>
            </a:pPr>
            <a:r>
              <a:rPr lang="en-US" sz="1600" dirty="0"/>
              <a:t>Waste disposal</a:t>
            </a:r>
          </a:p>
          <a:p>
            <a:pPr>
              <a:buFont typeface="Arial" pitchFamily="34" charset="0"/>
              <a:buChar char="•"/>
              <a:defRPr/>
            </a:pPr>
            <a:r>
              <a:rPr lang="en-US" sz="1600" dirty="0"/>
              <a:t>Storage</a:t>
            </a:r>
          </a:p>
          <a:p>
            <a:pPr>
              <a:buFont typeface="Arial" pitchFamily="34" charset="0"/>
              <a:buChar char="•"/>
              <a:defRPr/>
            </a:pPr>
            <a:r>
              <a:rPr lang="en-US" sz="1600" dirty="0"/>
              <a:t>Fire hazards</a:t>
            </a:r>
            <a:endParaRPr lang="en-AU" sz="1600" dirty="0"/>
          </a:p>
        </p:txBody>
      </p:sp>
      <p:pic>
        <p:nvPicPr>
          <p:cNvPr id="129028" name="Picture 3" descr="mums picture">
            <a:extLst>
              <a:ext uri="{FF2B5EF4-FFF2-40B4-BE49-F238E27FC236}">
                <a16:creationId xmlns:a16="http://schemas.microsoft.com/office/drawing/2014/main" id="{60A0C59F-DDCD-BBE4-1131-AD078CE54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573" t="35048" r="14609" b="29422"/>
          <a:stretch>
            <a:fillRect/>
          </a:stretch>
        </p:blipFill>
        <p:spPr bwMode="auto">
          <a:xfrm>
            <a:off x="7553325" y="1700213"/>
            <a:ext cx="33797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Text Box 1">
            <a:extLst>
              <a:ext uri="{FF2B5EF4-FFF2-40B4-BE49-F238E27FC236}">
                <a16:creationId xmlns:a16="http://schemas.microsoft.com/office/drawing/2014/main" id="{B14A6449-BAC5-B1C7-04FA-DABFA40B03A1}"/>
              </a:ext>
            </a:extLst>
          </p:cNvPr>
          <p:cNvSpPr txBox="1">
            <a:spLocks noChangeArrowheads="1"/>
          </p:cNvSpPr>
          <p:nvPr/>
        </p:nvSpPr>
        <p:spPr bwMode="auto">
          <a:xfrm>
            <a:off x="9480550" y="3716339"/>
            <a:ext cx="863600" cy="261937"/>
          </a:xfrm>
          <a:prstGeom prst="rect">
            <a:avLst/>
          </a:prstGeom>
          <a:solidFill>
            <a:srgbClr val="FFFFFF"/>
          </a:solidFill>
          <a:ln w="9525">
            <a:solidFill>
              <a:srgbClr val="FFFFFF"/>
            </a:solidFill>
            <a:miter lim="800000"/>
            <a:headEnd/>
            <a:tailEnd/>
          </a:ln>
        </p:spPr>
        <p:txBody>
          <a:bodyPr>
            <a:spAutoFit/>
          </a:bodyPr>
          <a:lstStyle>
            <a:lvl1pPr>
              <a:spcBef>
                <a:spcPct val="20000"/>
              </a:spcBef>
              <a:defRPr sz="2800" b="1">
                <a:solidFill>
                  <a:srgbClr val="03202F"/>
                </a:solidFill>
                <a:latin typeface="Arial Rounded MT Bold" panose="020F0704030504030204" pitchFamily="34" charset="0"/>
              </a:defRPr>
            </a:lvl1pPr>
            <a:lvl2pPr marL="742950" indent="-285750">
              <a:spcBef>
                <a:spcPct val="20000"/>
              </a:spcBef>
              <a:buFont typeface="Times" panose="02020603050405020304" pitchFamily="18" charset="0"/>
              <a:defRPr sz="1600">
                <a:solidFill>
                  <a:srgbClr val="03202F"/>
                </a:solidFill>
                <a:latin typeface="Arial Rounded MT Bold" panose="020F0704030504030204" pitchFamily="34" charset="0"/>
              </a:defRPr>
            </a:lvl2pPr>
            <a:lvl3pPr marL="1143000" indent="-228600">
              <a:spcBef>
                <a:spcPct val="20000"/>
              </a:spcBef>
              <a:buChar char="•"/>
              <a:defRPr sz="1600">
                <a:solidFill>
                  <a:srgbClr val="03202F"/>
                </a:solidFill>
                <a:latin typeface="Arial Rounded MT Bold" panose="020F0704030504030204" pitchFamily="34" charset="0"/>
              </a:defRPr>
            </a:lvl3pPr>
            <a:lvl4pPr marL="1600200" indent="-228600">
              <a:spcBef>
                <a:spcPct val="20000"/>
              </a:spcBef>
              <a:buChar char="–"/>
              <a:defRPr sz="1200">
                <a:solidFill>
                  <a:srgbClr val="03202F"/>
                </a:solidFill>
                <a:latin typeface="Arial Rounded MT Bold" panose="020F0704030504030204" pitchFamily="34" charset="0"/>
              </a:defRPr>
            </a:lvl4pPr>
            <a:lvl5pPr marL="2057400" indent="-228600">
              <a:spcBef>
                <a:spcPct val="20000"/>
              </a:spcBef>
              <a:defRPr sz="1000">
                <a:solidFill>
                  <a:srgbClr val="03202F"/>
                </a:solidFill>
                <a:latin typeface="Arial Rounded MT Bold" panose="020F0704030504030204" pitchFamily="34" charset="0"/>
              </a:defRPr>
            </a:lvl5pPr>
            <a:lvl6pPr marL="2514600" indent="-228600" eaLnBrk="0" fontAlgn="base" hangingPunct="0">
              <a:spcBef>
                <a:spcPct val="20000"/>
              </a:spcBef>
              <a:spcAft>
                <a:spcPct val="0"/>
              </a:spcAft>
              <a:defRPr sz="1000">
                <a:solidFill>
                  <a:srgbClr val="03202F"/>
                </a:solidFill>
                <a:latin typeface="Arial Rounded MT Bold" panose="020F0704030504030204" pitchFamily="34" charset="0"/>
              </a:defRPr>
            </a:lvl6pPr>
            <a:lvl7pPr marL="2971800" indent="-228600" eaLnBrk="0" fontAlgn="base" hangingPunct="0">
              <a:spcBef>
                <a:spcPct val="20000"/>
              </a:spcBef>
              <a:spcAft>
                <a:spcPct val="0"/>
              </a:spcAft>
              <a:defRPr sz="1000">
                <a:solidFill>
                  <a:srgbClr val="03202F"/>
                </a:solidFill>
                <a:latin typeface="Arial Rounded MT Bold" panose="020F0704030504030204" pitchFamily="34" charset="0"/>
              </a:defRPr>
            </a:lvl7pPr>
            <a:lvl8pPr marL="3429000" indent="-228600" eaLnBrk="0" fontAlgn="base" hangingPunct="0">
              <a:spcBef>
                <a:spcPct val="20000"/>
              </a:spcBef>
              <a:spcAft>
                <a:spcPct val="0"/>
              </a:spcAft>
              <a:defRPr sz="1000">
                <a:solidFill>
                  <a:srgbClr val="03202F"/>
                </a:solidFill>
                <a:latin typeface="Arial Rounded MT Bold" panose="020F0704030504030204" pitchFamily="34" charset="0"/>
              </a:defRPr>
            </a:lvl8pPr>
            <a:lvl9pPr marL="3886200" indent="-228600" eaLnBrk="0" fontAlgn="base" hangingPunct="0">
              <a:spcBef>
                <a:spcPct val="20000"/>
              </a:spcBef>
              <a:spcAft>
                <a:spcPct val="0"/>
              </a:spcAft>
              <a:defRPr sz="1000">
                <a:solidFill>
                  <a:srgbClr val="03202F"/>
                </a:solidFill>
                <a:latin typeface="Arial Rounded MT Bold" panose="020F0704030504030204" pitchFamily="34" charset="0"/>
              </a:defRPr>
            </a:lvl9pPr>
          </a:lstStyle>
          <a:p>
            <a:pPr>
              <a:spcBef>
                <a:spcPct val="0"/>
              </a:spcBef>
              <a:spcAft>
                <a:spcPts val="1000"/>
              </a:spcAft>
            </a:pPr>
            <a:r>
              <a:rPr lang="en-US" altLang="en-US" sz="1100" b="0">
                <a:solidFill>
                  <a:schemeClr val="tx1"/>
                </a:solidFill>
                <a:latin typeface="Calibri" panose="020F0502020204030204" pitchFamily="34" charset="0"/>
              </a:rPr>
              <a:t>Injection</a:t>
            </a:r>
            <a:endParaRPr lang="en-US" altLang="en-US" sz="2400" b="0">
              <a:solidFill>
                <a:schemeClr val="tx1"/>
              </a:solidFill>
              <a:latin typeface="Times" panose="02020603050405020304" pitchFamily="18" charset="0"/>
            </a:endParaRPr>
          </a:p>
        </p:txBody>
      </p:sp>
      <p:cxnSp>
        <p:nvCxnSpPr>
          <p:cNvPr id="129030" name="AutoShape 2">
            <a:extLst>
              <a:ext uri="{FF2B5EF4-FFF2-40B4-BE49-F238E27FC236}">
                <a16:creationId xmlns:a16="http://schemas.microsoft.com/office/drawing/2014/main" id="{A6442BE7-D1A7-9B33-F359-2E634EB0C421}"/>
              </a:ext>
            </a:extLst>
          </p:cNvPr>
          <p:cNvCxnSpPr>
            <a:cxnSpLocks noChangeShapeType="1"/>
          </p:cNvCxnSpPr>
          <p:nvPr/>
        </p:nvCxnSpPr>
        <p:spPr bwMode="auto">
          <a:xfrm flipH="1">
            <a:off x="9551988" y="3500439"/>
            <a:ext cx="831850" cy="1587"/>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5">
            <a:extLst>
              <a:ext uri="{FF2B5EF4-FFF2-40B4-BE49-F238E27FC236}">
                <a16:creationId xmlns:a16="http://schemas.microsoft.com/office/drawing/2014/main" id="{B8ADC56F-6B3F-935A-7B71-0CE80810C3B7}"/>
              </a:ext>
            </a:extLst>
          </p:cNvPr>
          <p:cNvSpPr>
            <a:spLocks noGrp="1" noChangeArrowheads="1"/>
          </p:cNvSpPr>
          <p:nvPr>
            <p:ph type="title"/>
          </p:nvPr>
        </p:nvSpPr>
        <p:spPr>
          <a:xfrm>
            <a:off x="-696912" y="404812"/>
            <a:ext cx="7620000" cy="609600"/>
          </a:xfrm>
        </p:spPr>
        <p:txBody>
          <a:bodyPr/>
          <a:lstStyle/>
          <a:p>
            <a:pPr algn="ctr"/>
            <a:r>
              <a:rPr lang="en-AU" altLang="en-US" sz="2800" b="0" dirty="0">
                <a:solidFill>
                  <a:srgbClr val="0070C0"/>
                </a:solidFill>
              </a:rPr>
              <a:t>Safety Data Sheet</a:t>
            </a:r>
          </a:p>
        </p:txBody>
      </p:sp>
      <p:sp>
        <p:nvSpPr>
          <p:cNvPr id="7" name="Content Placeholder 6">
            <a:extLst>
              <a:ext uri="{FF2B5EF4-FFF2-40B4-BE49-F238E27FC236}">
                <a16:creationId xmlns:a16="http://schemas.microsoft.com/office/drawing/2014/main" id="{8C2B9ADC-1892-D7FF-3306-0FF8EE6AB0C7}"/>
              </a:ext>
            </a:extLst>
          </p:cNvPr>
          <p:cNvSpPr>
            <a:spLocks noGrp="1"/>
          </p:cNvSpPr>
          <p:nvPr>
            <p:ph idx="1"/>
          </p:nvPr>
        </p:nvSpPr>
        <p:spPr>
          <a:xfrm>
            <a:off x="839789" y="1374776"/>
            <a:ext cx="10577511" cy="5111750"/>
          </a:xfrm>
        </p:spPr>
        <p:txBody>
          <a:bodyPr/>
          <a:lstStyle/>
          <a:p>
            <a:pPr marL="0" indent="0">
              <a:buNone/>
              <a:defRPr/>
            </a:pPr>
            <a:r>
              <a:rPr lang="en-US" cap="all" dirty="0"/>
              <a:t>EACH SDS SHOULD INCLUDE THE FOLLOWING:</a:t>
            </a:r>
          </a:p>
          <a:p>
            <a:pPr>
              <a:defRPr/>
            </a:pPr>
            <a:endParaRPr lang="en-US" cap="all" dirty="0"/>
          </a:p>
          <a:p>
            <a:pPr>
              <a:buFont typeface="Arial" pitchFamily="34" charset="0"/>
              <a:buChar char="•"/>
              <a:defRPr/>
            </a:pPr>
            <a:r>
              <a:rPr lang="en-US" sz="2000" dirty="0"/>
              <a:t>Safety Data Sheets (SDS) should never be confused with a Product Specification Sheet (this provides information on the characteristics of the substance and directions for application).</a:t>
            </a:r>
          </a:p>
          <a:p>
            <a:pPr>
              <a:defRPr/>
            </a:pPr>
            <a:endParaRPr lang="en-US" sz="2000" dirty="0"/>
          </a:p>
          <a:p>
            <a:pPr>
              <a:buFont typeface="Arial" pitchFamily="34" charset="0"/>
              <a:buChar char="•"/>
              <a:defRPr/>
            </a:pPr>
            <a:r>
              <a:rPr lang="en-US" sz="2000" dirty="0"/>
              <a:t>SDS must be written in ENGLISH</a:t>
            </a:r>
          </a:p>
          <a:p>
            <a:pPr>
              <a:buFont typeface="Arial" pitchFamily="34" charset="0"/>
              <a:buChar char="•"/>
              <a:defRPr/>
            </a:pPr>
            <a:r>
              <a:rPr lang="en-US" sz="2000" dirty="0"/>
              <a:t>Must be readily available to all staff both hard/soft copies</a:t>
            </a:r>
          </a:p>
          <a:p>
            <a:pPr>
              <a:buFont typeface="Arial" pitchFamily="34" charset="0"/>
              <a:buChar char="•"/>
              <a:defRPr/>
            </a:pPr>
            <a:r>
              <a:rPr lang="en-US" sz="2000" dirty="0"/>
              <a:t>Date of preparation</a:t>
            </a:r>
          </a:p>
          <a:p>
            <a:pPr>
              <a:buFont typeface="Arial" pitchFamily="34" charset="0"/>
              <a:buChar char="•"/>
              <a:defRPr/>
            </a:pPr>
            <a:r>
              <a:rPr lang="en-US" sz="2000" dirty="0"/>
              <a:t>Manufactures’ name and Australian address + contact telephone numbers</a:t>
            </a:r>
          </a:p>
          <a:p>
            <a:pPr>
              <a:buFont typeface="Arial" pitchFamily="34" charset="0"/>
              <a:buChar char="•"/>
              <a:defRPr/>
            </a:pPr>
            <a:r>
              <a:rPr lang="en-US" sz="2000" dirty="0"/>
              <a:t>Telephone number in event of an emergency</a:t>
            </a:r>
          </a:p>
          <a:p>
            <a:pPr>
              <a:defRPr/>
            </a:pPr>
            <a:endParaRPr lang="en-AU"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a:extLst>
              <a:ext uri="{FF2B5EF4-FFF2-40B4-BE49-F238E27FC236}">
                <a16:creationId xmlns:a16="http://schemas.microsoft.com/office/drawing/2014/main" id="{91693797-75F5-3340-58E1-987A68671780}"/>
              </a:ext>
            </a:extLst>
          </p:cNvPr>
          <p:cNvSpPr>
            <a:spLocks noGrp="1" noChangeArrowheads="1"/>
          </p:cNvSpPr>
          <p:nvPr>
            <p:ph type="title"/>
          </p:nvPr>
        </p:nvSpPr>
        <p:spPr>
          <a:xfrm>
            <a:off x="-496887" y="498475"/>
            <a:ext cx="7620000" cy="609600"/>
          </a:xfrm>
        </p:spPr>
        <p:txBody>
          <a:bodyPr/>
          <a:lstStyle/>
          <a:p>
            <a:pPr algn="ctr"/>
            <a:r>
              <a:rPr lang="en-AU" altLang="en-US" sz="2800" b="0" dirty="0">
                <a:solidFill>
                  <a:srgbClr val="0070C0"/>
                </a:solidFill>
              </a:rPr>
              <a:t>Activity: Use a – SDS</a:t>
            </a:r>
            <a:br>
              <a:rPr lang="en-AU" altLang="en-US" sz="2800" b="0" dirty="0">
                <a:solidFill>
                  <a:srgbClr val="0070C0"/>
                </a:solidFill>
              </a:rPr>
            </a:br>
            <a:endParaRPr lang="en-AU" altLang="en-US" sz="2800" b="0" dirty="0">
              <a:solidFill>
                <a:srgbClr val="0070C0"/>
              </a:solidFill>
            </a:endParaRPr>
          </a:p>
        </p:txBody>
      </p:sp>
      <p:sp>
        <p:nvSpPr>
          <p:cNvPr id="3" name="Content Placeholder 2">
            <a:extLst>
              <a:ext uri="{FF2B5EF4-FFF2-40B4-BE49-F238E27FC236}">
                <a16:creationId xmlns:a16="http://schemas.microsoft.com/office/drawing/2014/main" id="{C1950C6F-85D0-88AF-0248-D684EF75D83A}"/>
              </a:ext>
            </a:extLst>
          </p:cNvPr>
          <p:cNvSpPr>
            <a:spLocks noGrp="1"/>
          </p:cNvSpPr>
          <p:nvPr>
            <p:ph idx="1"/>
          </p:nvPr>
        </p:nvSpPr>
        <p:spPr>
          <a:xfrm>
            <a:off x="1027112" y="1828800"/>
            <a:ext cx="9640887" cy="3521075"/>
          </a:xfrm>
        </p:spPr>
        <p:txBody>
          <a:bodyPr/>
          <a:lstStyle/>
          <a:p>
            <a:pPr marL="0" indent="0">
              <a:buNone/>
              <a:defRPr/>
            </a:pPr>
            <a:r>
              <a:rPr lang="en-US" b="0" dirty="0">
                <a:solidFill>
                  <a:schemeClr val="tx2"/>
                </a:solidFill>
              </a:rPr>
              <a:t>It is important to know how to use a Safety Data Sheet. </a:t>
            </a:r>
          </a:p>
          <a:p>
            <a:pPr marL="457200" indent="-457200">
              <a:defRPr/>
            </a:pPr>
            <a:endParaRPr lang="en-AU" b="0" dirty="0">
              <a:solidFill>
                <a:schemeClr val="tx2"/>
              </a:solidFill>
            </a:endParaRPr>
          </a:p>
          <a:p>
            <a:pPr marL="457200" indent="-457200">
              <a:defRPr/>
            </a:pPr>
            <a:r>
              <a:rPr lang="en-AU" b="0" dirty="0">
                <a:solidFill>
                  <a:schemeClr val="tx2"/>
                </a:solidFill>
              </a:rPr>
              <a:t>Your teacher will provide all resources for this activity task.  </a:t>
            </a:r>
          </a:p>
          <a:p>
            <a:pPr marL="457200" indent="-457200">
              <a:defRPr/>
            </a:pPr>
            <a:r>
              <a:rPr lang="en-AU" b="0" dirty="0">
                <a:solidFill>
                  <a:schemeClr val="tx2"/>
                </a:solidFill>
              </a:rPr>
              <a:t>Follow the instructions to complete the task.</a:t>
            </a:r>
          </a:p>
          <a:p>
            <a:pPr marL="457200" indent="-457200">
              <a:defRPr/>
            </a:pPr>
            <a:r>
              <a:rPr lang="en-AU" dirty="0">
                <a:solidFill>
                  <a:schemeClr val="tx2"/>
                </a:solidFill>
              </a:rPr>
              <a:t> You will need to select a chemical product used in the health environment.</a:t>
            </a:r>
            <a:endParaRPr lang="en-AU" b="0" dirty="0">
              <a:solidFill>
                <a:schemeClr val="tx2"/>
              </a:solidFill>
            </a:endParaRPr>
          </a:p>
          <a:p>
            <a:pPr marL="457200" indent="-457200">
              <a:defRPr/>
            </a:pPr>
            <a:endParaRPr lang="en-AU" dirty="0">
              <a:solidFill>
                <a:schemeClr val="tx2"/>
              </a:solidFill>
            </a:endParaRPr>
          </a:p>
          <a:p>
            <a:pPr marL="457200" indent="-457200">
              <a:defRPr/>
            </a:pPr>
            <a:endParaRPr lang="en-AU" dirty="0">
              <a:solidFill>
                <a:schemeClr val="tx2"/>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D569EF78-88F3-B09C-7622-D8BA3A5992AA}"/>
              </a:ext>
            </a:extLst>
          </p:cNvPr>
          <p:cNvSpPr>
            <a:spLocks noGrp="1" noChangeArrowheads="1"/>
          </p:cNvSpPr>
          <p:nvPr>
            <p:ph type="title"/>
          </p:nvPr>
        </p:nvSpPr>
        <p:spPr>
          <a:xfrm>
            <a:off x="128588" y="415926"/>
            <a:ext cx="7620000" cy="609600"/>
          </a:xfrm>
        </p:spPr>
        <p:txBody>
          <a:bodyPr/>
          <a:lstStyle/>
          <a:p>
            <a:pPr algn="ctr"/>
            <a:r>
              <a:rPr lang="en-AU" altLang="en-US" sz="2800" dirty="0">
                <a:solidFill>
                  <a:srgbClr val="0070C0"/>
                </a:solidFill>
              </a:rPr>
              <a:t>Assessment Task 3 </a:t>
            </a:r>
            <a:r>
              <a:rPr lang="en-AU" altLang="en-US" sz="2800" b="0" dirty="0">
                <a:solidFill>
                  <a:srgbClr val="0070C0"/>
                </a:solidFill>
              </a:rPr>
              <a:t>Activity 3 – Incident Report </a:t>
            </a:r>
          </a:p>
        </p:txBody>
      </p:sp>
      <p:sp>
        <p:nvSpPr>
          <p:cNvPr id="3" name="Content Placeholder 2">
            <a:extLst>
              <a:ext uri="{FF2B5EF4-FFF2-40B4-BE49-F238E27FC236}">
                <a16:creationId xmlns:a16="http://schemas.microsoft.com/office/drawing/2014/main" id="{F3E269B3-F161-FC52-9547-E208BEA266B7}"/>
              </a:ext>
            </a:extLst>
          </p:cNvPr>
          <p:cNvSpPr>
            <a:spLocks noGrp="1"/>
          </p:cNvSpPr>
          <p:nvPr>
            <p:ph idx="1"/>
          </p:nvPr>
        </p:nvSpPr>
        <p:spPr>
          <a:xfrm>
            <a:off x="685800" y="1593854"/>
            <a:ext cx="10414000" cy="4429124"/>
          </a:xfrm>
        </p:spPr>
        <p:txBody>
          <a:bodyPr/>
          <a:lstStyle/>
          <a:p>
            <a:pPr>
              <a:defRPr/>
            </a:pPr>
            <a:r>
              <a:rPr lang="en-AU" sz="2400" dirty="0"/>
              <a:t>From Activity 2 complete an incident report  for one (1) of your incidents that you identified in  Activity 2</a:t>
            </a:r>
          </a:p>
          <a:p>
            <a:pPr>
              <a:defRPr/>
            </a:pPr>
            <a:endParaRPr lang="en-AU" sz="2400" dirty="0"/>
          </a:p>
          <a:p>
            <a:pPr>
              <a:defRPr/>
            </a:pPr>
            <a:r>
              <a:rPr lang="en-AU" sz="2400" dirty="0">
                <a:solidFill>
                  <a:schemeClr val="tx2"/>
                </a:solidFill>
              </a:rPr>
              <a:t>Once you have completed your incident report, organise a meeting (groups of 4) to discuss the following:</a:t>
            </a:r>
          </a:p>
          <a:p>
            <a:pPr>
              <a:defRPr/>
            </a:pPr>
            <a:endParaRPr lang="en-AU" sz="2400" dirty="0">
              <a:solidFill>
                <a:schemeClr val="tx2"/>
              </a:solidFill>
            </a:endParaRPr>
          </a:p>
          <a:p>
            <a:pPr marL="514350" indent="-514350">
              <a:buFontTx/>
              <a:buAutoNum type="arabicPeriod"/>
              <a:defRPr/>
            </a:pPr>
            <a:r>
              <a:rPr lang="en-AU" sz="2400" dirty="0">
                <a:solidFill>
                  <a:schemeClr val="tx2"/>
                </a:solidFill>
              </a:rPr>
              <a:t>Consult with your manger/WHS Rep about the incident</a:t>
            </a:r>
          </a:p>
          <a:p>
            <a:pPr marL="514350" indent="-514350">
              <a:buFontTx/>
              <a:buAutoNum type="arabicPeriod"/>
              <a:defRPr/>
            </a:pPr>
            <a:r>
              <a:rPr lang="en-AU" sz="2400" dirty="0">
                <a:solidFill>
                  <a:schemeClr val="tx2"/>
                </a:solidFill>
              </a:rPr>
              <a:t>What safe work practices did you decide to implement?</a:t>
            </a:r>
          </a:p>
          <a:p>
            <a:pPr marL="514350" indent="-514350">
              <a:buFontTx/>
              <a:buAutoNum type="arabicPeriod"/>
              <a:defRPr/>
            </a:pPr>
            <a:r>
              <a:rPr lang="en-AU" sz="2400" dirty="0">
                <a:solidFill>
                  <a:schemeClr val="tx2"/>
                </a:solidFill>
              </a:rPr>
              <a:t>Discuss your stress levels </a:t>
            </a:r>
          </a:p>
          <a:p>
            <a:pPr marL="514350" indent="-514350">
              <a:buFontTx/>
              <a:buAutoNum type="arabicPeriod"/>
              <a:defRPr/>
            </a:pPr>
            <a:r>
              <a:rPr lang="en-AU" sz="2400" dirty="0">
                <a:solidFill>
                  <a:schemeClr val="tx2"/>
                </a:solidFill>
              </a:rPr>
              <a:t>How would you maintain currency in your job role</a:t>
            </a:r>
            <a:endParaRPr lang="en-AU" dirty="0">
              <a:solidFill>
                <a:schemeClr val="tx2"/>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A458A-EA80-843D-F3E8-7D754CA98802}"/>
            </a:ext>
          </a:extLst>
        </p:cNvPr>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BB66319-0A55-A5C7-85C8-1EB6F986C8D8}"/>
              </a:ext>
            </a:extLst>
          </p:cNvPr>
          <p:cNvSpPr>
            <a:spLocks noGrp="1"/>
          </p:cNvSpPr>
          <p:nvPr>
            <p:ph type="pic" sz="quarter" idx="10"/>
          </p:nvPr>
        </p:nvSpPr>
        <p:spPr/>
        <p:txBody>
          <a:bodyPr/>
          <a:lstStyle/>
          <a:p>
            <a:endParaRPr lang="en-US"/>
          </a:p>
        </p:txBody>
      </p:sp>
      <p:sp>
        <p:nvSpPr>
          <p:cNvPr id="8" name="Title 4">
            <a:extLst>
              <a:ext uri="{FF2B5EF4-FFF2-40B4-BE49-F238E27FC236}">
                <a16:creationId xmlns:a16="http://schemas.microsoft.com/office/drawing/2014/main" id="{D92481A2-3AB4-C9E5-15A4-964E002E03FE}"/>
              </a:ext>
            </a:extLst>
          </p:cNvPr>
          <p:cNvSpPr>
            <a:spLocks noGrp="1"/>
          </p:cNvSpPr>
          <p:nvPr>
            <p:ph type="title"/>
          </p:nvPr>
        </p:nvSpPr>
        <p:spPr>
          <a:xfrm>
            <a:off x="6772593" y="2348775"/>
            <a:ext cx="4987269" cy="720000"/>
          </a:xfrm>
        </p:spPr>
        <p:txBody>
          <a:bodyPr/>
          <a:lstStyle/>
          <a:p>
            <a:r>
              <a:rPr lang="en-US" sz="2800" dirty="0"/>
              <a:t>SESSION 4</a:t>
            </a:r>
            <a:endParaRPr lang="en-US" dirty="0"/>
          </a:p>
        </p:txBody>
      </p:sp>
    </p:spTree>
    <p:extLst>
      <p:ext uri="{BB962C8B-B14F-4D97-AF65-F5344CB8AC3E}">
        <p14:creationId xmlns:p14="http://schemas.microsoft.com/office/powerpoint/2010/main" val="36363932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91752846-7CB1-5B17-A238-9FD0E3CA3DFB}"/>
              </a:ext>
            </a:extLst>
          </p:cNvPr>
          <p:cNvSpPr>
            <a:spLocks noGrp="1" noChangeArrowheads="1"/>
          </p:cNvSpPr>
          <p:nvPr>
            <p:ph type="title"/>
          </p:nvPr>
        </p:nvSpPr>
        <p:spPr>
          <a:xfrm>
            <a:off x="242888" y="638176"/>
            <a:ext cx="7829550" cy="863600"/>
          </a:xfrm>
        </p:spPr>
        <p:txBody>
          <a:bodyPr/>
          <a:lstStyle/>
          <a:p>
            <a:pPr algn="ctr" eaLnBrk="1" hangingPunct="1"/>
            <a:r>
              <a:rPr lang="en-AU" altLang="en-US" sz="2800" b="0" dirty="0">
                <a:solidFill>
                  <a:srgbClr val="0070C0"/>
                </a:solidFill>
              </a:rPr>
              <a:t>Contribute to safe practices in the workplace </a:t>
            </a:r>
          </a:p>
        </p:txBody>
      </p:sp>
      <p:sp>
        <p:nvSpPr>
          <p:cNvPr id="5" name="Content Placeholder 2">
            <a:extLst>
              <a:ext uri="{FF2B5EF4-FFF2-40B4-BE49-F238E27FC236}">
                <a16:creationId xmlns:a16="http://schemas.microsoft.com/office/drawing/2014/main" id="{1A7DC9AA-AD19-EB16-791D-CBACA4D3250D}"/>
              </a:ext>
            </a:extLst>
          </p:cNvPr>
          <p:cNvSpPr>
            <a:spLocks noGrp="1"/>
          </p:cNvSpPr>
          <p:nvPr>
            <p:ph idx="1"/>
          </p:nvPr>
        </p:nvSpPr>
        <p:spPr>
          <a:xfrm>
            <a:off x="693738" y="1371600"/>
            <a:ext cx="10240962" cy="4114800"/>
          </a:xfrm>
        </p:spPr>
        <p:txBody>
          <a:bodyPr>
            <a:noAutofit/>
          </a:bodyPr>
          <a:lstStyle/>
          <a:p>
            <a:pPr marL="0" indent="0">
              <a:defRPr/>
            </a:pPr>
            <a:r>
              <a:rPr lang="en-AU" sz="2400" dirty="0"/>
              <a:t>Raise WHS issues </a:t>
            </a:r>
          </a:p>
          <a:p>
            <a:pPr marL="0" indent="0">
              <a:defRPr/>
            </a:pPr>
            <a:endParaRPr lang="en-AU" sz="2400" dirty="0"/>
          </a:p>
          <a:p>
            <a:pPr>
              <a:buFont typeface="Arial" panose="020B0604020202020204" pitchFamily="34" charset="0"/>
              <a:buChar char="•"/>
              <a:defRPr/>
            </a:pPr>
            <a:r>
              <a:rPr lang="en-AU" sz="2400" dirty="0"/>
              <a:t>If issues are raised and not dealt with sufficiently or effectively, workers have the right to a grievance procedure</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Grievances can be referred further to state/territory governing bodies</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There are penalties for organisations and workers for failing to comply with WHS legislation</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Penalties range from fines to imprisonment.</a:t>
            </a: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6E748C0A-4FD0-6859-80E7-866BCA0FC4BE}"/>
              </a:ext>
            </a:extLst>
          </p:cNvPr>
          <p:cNvSpPr>
            <a:spLocks noGrp="1" noChangeArrowheads="1"/>
          </p:cNvSpPr>
          <p:nvPr>
            <p:ph type="title"/>
          </p:nvPr>
        </p:nvSpPr>
        <p:spPr>
          <a:xfrm>
            <a:off x="0" y="601662"/>
            <a:ext cx="7772400" cy="863600"/>
          </a:xfrm>
        </p:spPr>
        <p:txBody>
          <a:bodyPr/>
          <a:lstStyle/>
          <a:p>
            <a:pPr algn="ctr" eaLnBrk="1" hangingPunct="1"/>
            <a:r>
              <a:rPr lang="en-AU" altLang="en-US" sz="2800" b="0" dirty="0">
                <a:solidFill>
                  <a:srgbClr val="0070C0"/>
                </a:solidFill>
              </a:rPr>
              <a:t>Contribute to safe practices in the workplace </a:t>
            </a:r>
          </a:p>
        </p:txBody>
      </p:sp>
      <p:sp>
        <p:nvSpPr>
          <p:cNvPr id="5" name="Content Placeholder 2">
            <a:extLst>
              <a:ext uri="{FF2B5EF4-FFF2-40B4-BE49-F238E27FC236}">
                <a16:creationId xmlns:a16="http://schemas.microsoft.com/office/drawing/2014/main" id="{7B369533-A3E0-E6CE-8ADD-0D02CE6CD262}"/>
              </a:ext>
            </a:extLst>
          </p:cNvPr>
          <p:cNvSpPr>
            <a:spLocks noGrp="1"/>
          </p:cNvSpPr>
          <p:nvPr>
            <p:ph idx="1"/>
          </p:nvPr>
        </p:nvSpPr>
        <p:spPr>
          <a:xfrm>
            <a:off x="544512" y="1633538"/>
            <a:ext cx="10504487" cy="4114800"/>
          </a:xfrm>
        </p:spPr>
        <p:txBody>
          <a:bodyPr>
            <a:noAutofit/>
          </a:bodyPr>
          <a:lstStyle/>
          <a:p>
            <a:pPr marL="0" indent="0">
              <a:defRPr/>
            </a:pPr>
            <a:r>
              <a:rPr lang="en-AU" sz="2400" dirty="0"/>
              <a:t>Raise WHS issues </a:t>
            </a:r>
          </a:p>
          <a:p>
            <a:pPr marL="0" indent="0">
              <a:defRPr/>
            </a:pPr>
            <a:endParaRPr lang="en-AU" sz="2400" dirty="0"/>
          </a:p>
          <a:p>
            <a:pPr>
              <a:buFont typeface="Arial" panose="020B0604020202020204" pitchFamily="34" charset="0"/>
              <a:buChar char="•"/>
              <a:defRPr/>
            </a:pPr>
            <a:r>
              <a:rPr lang="en-AU" sz="2400" dirty="0"/>
              <a:t>Raising issues is the most effective way to generate discussion and to work toward resolving issues and hazards </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Organisations have systems to allow the raising of issues – through your representatives, committees and identified WHS personnel</a:t>
            </a:r>
          </a:p>
          <a:p>
            <a:pPr>
              <a:buFont typeface="Arial" panose="020B0604020202020204" pitchFamily="34" charset="0"/>
              <a:buChar char="•"/>
              <a:defRPr/>
            </a:pPr>
            <a:endParaRPr lang="en-AU" sz="2400" dirty="0"/>
          </a:p>
          <a:p>
            <a:pPr>
              <a:buFont typeface="Arial" panose="020B0604020202020204" pitchFamily="34" charset="0"/>
              <a:buChar char="•"/>
              <a:defRPr/>
            </a:pPr>
            <a:r>
              <a:rPr lang="en-AU" sz="2400" dirty="0"/>
              <a:t>All workers have the potential to provide valuable insight and ideas for the resolution of WHS issues.</a:t>
            </a:r>
          </a:p>
          <a:p>
            <a:pPr>
              <a:defRPr/>
            </a:pPr>
            <a:endParaRPr lang="en-AU" sz="2400" dirty="0"/>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HI Brand Colours1">
      <a:dk1>
        <a:srgbClr val="002E5D"/>
      </a:dk1>
      <a:lt1>
        <a:srgbClr val="0796DC"/>
      </a:lt1>
      <a:dk2>
        <a:srgbClr val="000000"/>
      </a:dk2>
      <a:lt2>
        <a:srgbClr val="DFDC00"/>
      </a:lt2>
      <a:accent1>
        <a:srgbClr val="FFFFFF"/>
      </a:accent1>
      <a:accent2>
        <a:srgbClr val="4949A1"/>
      </a:accent2>
      <a:accent3>
        <a:srgbClr val="03BA9B"/>
      </a:accent3>
      <a:accent4>
        <a:srgbClr val="C21B7E"/>
      </a:accent4>
      <a:accent5>
        <a:srgbClr val="FCC300"/>
      </a:accent5>
      <a:accent6>
        <a:srgbClr val="F37520"/>
      </a:accent6>
      <a:hlink>
        <a:srgbClr val="002E5D"/>
      </a:hlink>
      <a:folHlink>
        <a:srgbClr val="005CB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6350">
          <a:solidFill>
            <a:schemeClr val="tx1"/>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43FB1BC76F8640BBABB31959CEEB6D" ma:contentTypeVersion="13" ma:contentTypeDescription="Create a new document." ma:contentTypeScope="" ma:versionID="4ef2fd941061837fda4b73b5bd1c0c2e">
  <xsd:schema xmlns:xsd="http://www.w3.org/2001/XMLSchema" xmlns:xs="http://www.w3.org/2001/XMLSchema" xmlns:p="http://schemas.microsoft.com/office/2006/metadata/properties" xmlns:ns2="85851d14-408b-4824-9048-0a4ed8808782" xmlns:ns3="c8e0f12b-8abd-4985-b81e-cc3d80420600" targetNamespace="http://schemas.microsoft.com/office/2006/metadata/properties" ma:root="true" ma:fieldsID="4d6fa2c129d88418727991664a6914e1" ns2:_="" ns3:_="">
    <xsd:import namespace="85851d14-408b-4824-9048-0a4ed8808782"/>
    <xsd:import namespace="c8e0f12b-8abd-4985-b81e-cc3d804206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851d14-408b-4824-9048-0a4ed8808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ecf4ae-4df8-4a33-986d-c6cc251b6021"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e0f12b-8abd-4985-b81e-cc3d8042060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f85b4f-c0ee-456a-aa63-8ec9d7e6af86}" ma:internalName="TaxCatchAll" ma:showField="CatchAllData" ma:web="c8e0f12b-8abd-4985-b81e-cc3d804206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5851d14-408b-4824-9048-0a4ed8808782">
      <Terms xmlns="http://schemas.microsoft.com/office/infopath/2007/PartnerControls"/>
    </lcf76f155ced4ddcb4097134ff3c332f>
    <TaxCatchAll xmlns="c8e0f12b-8abd-4985-b81e-cc3d80420600" xsi:nil="true"/>
  </documentManagement>
</p:properties>
</file>

<file path=customXml/itemProps1.xml><?xml version="1.0" encoding="utf-8"?>
<ds:datastoreItem xmlns:ds="http://schemas.openxmlformats.org/officeDocument/2006/customXml" ds:itemID="{C0E984ED-D5CE-41A5-91F9-B56053DF9E5E}">
  <ds:schemaRefs>
    <ds:schemaRef ds:uri="http://schemas.microsoft.com/sharepoint/v3/contenttype/forms"/>
  </ds:schemaRefs>
</ds:datastoreItem>
</file>

<file path=customXml/itemProps2.xml><?xml version="1.0" encoding="utf-8"?>
<ds:datastoreItem xmlns:ds="http://schemas.openxmlformats.org/officeDocument/2006/customXml" ds:itemID="{B1C749D4-9481-46B2-9250-D05083E107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851d14-408b-4824-9048-0a4ed8808782"/>
    <ds:schemaRef ds:uri="c8e0f12b-8abd-4985-b81e-cc3d804206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DA4AEF-DE02-4583-B1D4-D3DD70746E8B}">
  <ds:schemaRefs>
    <ds:schemaRef ds:uri="http://www.w3.org/XML/1998/namespace"/>
    <ds:schemaRef ds:uri="http://purl.org/dc/terms/"/>
    <ds:schemaRef ds:uri="http://purl.org/dc/dcmitype/"/>
    <ds:schemaRef ds:uri="http://schemas.microsoft.com/office/2006/documentManagement/types"/>
    <ds:schemaRef ds:uri="17b27d68-d36a-458a-a211-93fed4038de6"/>
    <ds:schemaRef ds:uri="4cad9b39-3b7f-47d7-853d-c060fe15eab8"/>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85851d14-408b-4824-9048-0a4ed8808782"/>
    <ds:schemaRef ds:uri="c8e0f12b-8abd-4985-b81e-cc3d80420600"/>
  </ds:schemaRefs>
</ds:datastoreItem>
</file>

<file path=docProps/app.xml><?xml version="1.0" encoding="utf-8"?>
<Properties xmlns="http://schemas.openxmlformats.org/officeDocument/2006/extended-properties" xmlns:vt="http://schemas.openxmlformats.org/officeDocument/2006/docPropsVTypes">
  <Template/>
  <TotalTime>4897</TotalTime>
  <Words>6133</Words>
  <Application>Microsoft Office PowerPoint</Application>
  <PresentationFormat>Widescreen</PresentationFormat>
  <Paragraphs>982</Paragraphs>
  <Slides>121</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121</vt:i4>
      </vt:variant>
    </vt:vector>
  </HeadingPairs>
  <TitlesOfParts>
    <vt:vector size="132" baseType="lpstr">
      <vt:lpstr>Amplitude Bold</vt:lpstr>
      <vt:lpstr>Arial</vt:lpstr>
      <vt:lpstr>Calibri</vt:lpstr>
      <vt:lpstr>Calibri Light</vt:lpstr>
      <vt:lpstr>Montserrat</vt:lpstr>
      <vt:lpstr>Tahoma</vt:lpstr>
      <vt:lpstr>Times</vt:lpstr>
      <vt:lpstr>Times New Roman</vt:lpstr>
      <vt:lpstr>Verdana</vt:lpstr>
      <vt:lpstr>Wingdings</vt:lpstr>
      <vt:lpstr>Office Theme</vt:lpstr>
      <vt:lpstr>PowerPoint Presentation</vt:lpstr>
      <vt:lpstr>Assessments</vt:lpstr>
      <vt:lpstr>INTRODUCTION</vt:lpstr>
      <vt:lpstr>SESSION 1</vt:lpstr>
      <vt:lpstr>Model WHS Laws Overview</vt:lpstr>
      <vt:lpstr>What is the main purpose of the Work Health and Safety Act 2011?</vt:lpstr>
      <vt:lpstr>What is the main purpose of the Work Health and Safety Act 2011?</vt:lpstr>
      <vt:lpstr>What does the WHS Act do? </vt:lpstr>
      <vt:lpstr>What does the WHS Act do? </vt:lpstr>
      <vt:lpstr>What does the WHS Act do? </vt:lpstr>
      <vt:lpstr>Follow safe work practices  </vt:lpstr>
      <vt:lpstr>Follow safe work practices  </vt:lpstr>
      <vt:lpstr>What are the requirements for workers under the WHS Act?</vt:lpstr>
      <vt:lpstr>What are the requirements for employers under the WHS Act? </vt:lpstr>
      <vt:lpstr>The compliance codes  </vt:lpstr>
      <vt:lpstr>Workplace Health &amp; Safety –  </vt:lpstr>
      <vt:lpstr>Follow safe work practices  </vt:lpstr>
      <vt:lpstr>Follow safe work practices </vt:lpstr>
      <vt:lpstr>Follow safe work practices  </vt:lpstr>
      <vt:lpstr>What is a Policy &amp; Procedure</vt:lpstr>
      <vt:lpstr>Policy &amp; Procedures that are related to WHS</vt:lpstr>
      <vt:lpstr>Follow safe work practices  </vt:lpstr>
      <vt:lpstr>Follow safe work practices  </vt:lpstr>
      <vt:lpstr>PowerPoint Presentation</vt:lpstr>
      <vt:lpstr>PowerPoint Presentation</vt:lpstr>
      <vt:lpstr>Summary </vt:lpstr>
      <vt:lpstr>Assessment Task 3  Activity 1 -  Hazards Identification</vt:lpstr>
      <vt:lpstr>SESSION 2</vt:lpstr>
      <vt:lpstr>Follow safe work practices  </vt:lpstr>
      <vt:lpstr>Follow safe work practices  </vt:lpstr>
      <vt:lpstr>Risk Assessment Matrix</vt:lpstr>
      <vt:lpstr>The hierarchy of risk control </vt:lpstr>
      <vt:lpstr>Follow safe work practices  </vt:lpstr>
      <vt:lpstr>PowerPoint Presentation</vt:lpstr>
      <vt:lpstr>Assessment Task 3 Activity 2 – Risk Assessment</vt:lpstr>
      <vt:lpstr>Follow safe work practices  </vt:lpstr>
      <vt:lpstr>Review control measures</vt:lpstr>
      <vt:lpstr>PowerPoint Presentation</vt:lpstr>
      <vt:lpstr>Legislation Policy</vt:lpstr>
      <vt:lpstr>Legislation Policy</vt:lpstr>
      <vt:lpstr>What is Manual Handling? (MH) </vt:lpstr>
      <vt:lpstr>Activity:  Hazardous Manual Handling? (MH) </vt:lpstr>
      <vt:lpstr>Activity: Hazardous Manual Handling? (MH) </vt:lpstr>
      <vt:lpstr>Activity: Identify the risks in this picture</vt:lpstr>
      <vt:lpstr>Activity: How would you modify  this carers' work practices?</vt:lpstr>
      <vt:lpstr>Intervertebral Disc  Under Pressure</vt:lpstr>
      <vt:lpstr>Don’t overload  the spine</vt:lpstr>
      <vt:lpstr>Ruptured Disc</vt:lpstr>
      <vt:lpstr>Safety Zones</vt:lpstr>
      <vt:lpstr>Safety Zones</vt:lpstr>
      <vt:lpstr>                          No Lift              Hazardous Manual Handling </vt:lpstr>
      <vt:lpstr>THE 7 NO LIFT PRINCIPLES </vt:lpstr>
      <vt:lpstr>Manual Handling Risk Factors  related to people handling</vt:lpstr>
      <vt:lpstr>To reduce the risk of injury</vt:lpstr>
      <vt:lpstr>No lift equipment</vt:lpstr>
      <vt:lpstr>Regular Stretching</vt:lpstr>
      <vt:lpstr>SESSION 3</vt:lpstr>
      <vt:lpstr>Implement safe work practices  </vt:lpstr>
      <vt:lpstr>Incident Report Form</vt:lpstr>
      <vt:lpstr>Implement safe work practices  </vt:lpstr>
      <vt:lpstr>How can Injury occur?</vt:lpstr>
      <vt:lpstr>Manual Handling in Healthcare</vt:lpstr>
      <vt:lpstr>Choosing &amp; Fitting the right sling</vt:lpstr>
      <vt:lpstr>How can Injury be Prevented?</vt:lpstr>
      <vt:lpstr>Correct Manual Handling using assistive aids</vt:lpstr>
      <vt:lpstr>Preparing for Manual Tasks</vt:lpstr>
      <vt:lpstr>Preparing for Manual Tasks</vt:lpstr>
      <vt:lpstr>Preparing for Manual Tasks</vt:lpstr>
      <vt:lpstr>Factors which increase the risk of injury</vt:lpstr>
      <vt:lpstr>Musculoskeletal Disorder</vt:lpstr>
      <vt:lpstr>Musculoskeletal Disorder</vt:lpstr>
      <vt:lpstr>Musculoskeletal Disorder</vt:lpstr>
      <vt:lpstr>Basic facts of the human body</vt:lpstr>
      <vt:lpstr>Basic facts about your body</vt:lpstr>
      <vt:lpstr>Signs &amp; Symptoms</vt:lpstr>
      <vt:lpstr>Issues of the spine</vt:lpstr>
      <vt:lpstr>Issues of the spine - Ruptured disc</vt:lpstr>
      <vt:lpstr>3 types of muscle of the body</vt:lpstr>
      <vt:lpstr>Manual Handling exercises  </vt:lpstr>
      <vt:lpstr>Manual Handling Injuries - The Spine</vt:lpstr>
      <vt:lpstr>Manual Handling Injuries – Muscles</vt:lpstr>
      <vt:lpstr>Safe Manual Handling Techniques</vt:lpstr>
      <vt:lpstr>Policy &amp; Procedures</vt:lpstr>
      <vt:lpstr>Policies &amp; Procedures</vt:lpstr>
      <vt:lpstr>Policies &amp; Procedures</vt:lpstr>
      <vt:lpstr>Equipment Use</vt:lpstr>
      <vt:lpstr>Health Care Equipment</vt:lpstr>
      <vt:lpstr>PPE</vt:lpstr>
      <vt:lpstr>Infection prevention and control  </vt:lpstr>
      <vt:lpstr>Infection prevention and control  </vt:lpstr>
      <vt:lpstr>Bad Practice</vt:lpstr>
      <vt:lpstr>Safety Data Sheet</vt:lpstr>
      <vt:lpstr>Safety Data Sheet</vt:lpstr>
      <vt:lpstr>Safety Data Sheet</vt:lpstr>
      <vt:lpstr>Activity: Use a – SDS </vt:lpstr>
      <vt:lpstr>Assessment Task 3 Activity 3 – Incident Report </vt:lpstr>
      <vt:lpstr>SESSION 4</vt:lpstr>
      <vt:lpstr>Contribute to safe practices in the workplace </vt:lpstr>
      <vt:lpstr>Contribute to safe practices in the workplace </vt:lpstr>
      <vt:lpstr>Contribute to safe practices in the workplace </vt:lpstr>
      <vt:lpstr>Implement safe work practices  </vt:lpstr>
      <vt:lpstr>Implement safe work practices  </vt:lpstr>
      <vt:lpstr>Dangerous Good Classification</vt:lpstr>
      <vt:lpstr>Classes of Dangerous Goods </vt:lpstr>
      <vt:lpstr>Classes of Dangerous Goods </vt:lpstr>
      <vt:lpstr>Classes of Dangerous Goods</vt:lpstr>
      <vt:lpstr>What sort of emergencies do we have in the workplace?</vt:lpstr>
      <vt:lpstr>Follow safe work practices  </vt:lpstr>
      <vt:lpstr>Building and Office Evacuation Training Video – Safety care Workplace Fire Safety </vt:lpstr>
      <vt:lpstr>Evacuation Procedures Aged Care  </vt:lpstr>
      <vt:lpstr>Emergency equipment</vt:lpstr>
      <vt:lpstr>PowerPoint Presentation</vt:lpstr>
      <vt:lpstr>Fire Evacuation Plan</vt:lpstr>
      <vt:lpstr>Reflect on own safe work  practices</vt:lpstr>
      <vt:lpstr>Reflect on own safe work practices</vt:lpstr>
      <vt:lpstr>Reflect on own safe work practices</vt:lpstr>
      <vt:lpstr>Summary </vt:lpstr>
      <vt:lpstr>Assessment Task 3- Activity 4 Part 1 &amp; 2</vt:lpstr>
      <vt:lpstr>SESSION 5 &amp; 6</vt:lpstr>
      <vt:lpstr>Assessment Task 3- Activity 4 Part 3</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Dimitra Minuzzo</dc:creator>
  <cp:keywords/>
  <dc:description/>
  <cp:lastModifiedBy>Catherine Grounds</cp:lastModifiedBy>
  <cp:revision>211</cp:revision>
  <dcterms:created xsi:type="dcterms:W3CDTF">2020-05-30T06:23:33Z</dcterms:created>
  <dcterms:modified xsi:type="dcterms:W3CDTF">2025-01-23T06:21:14Z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0x0101009243FB1BC76F8640BBABB31959CEEB6D</vt:lpwstr>
  </property>
  <property fmtid="{D5CDD505-2E9C-101B-9397-08002B2CF9AE}" pid="3" name="MSIP_Label_63980337-0a06-4dac-921f-4fd7b2311903_Enabled">
    <vt:lpwstr>true</vt:lpwstr>
  </property>
  <property fmtid="{D5CDD505-2E9C-101B-9397-08002B2CF9AE}" pid="4" name="MSIP_Label_63980337-0a06-4dac-921f-4fd7b2311903_SetDate">
    <vt:lpwstr>2023-07-28T04:02:14Z</vt:lpwstr>
  </property>
  <property fmtid="{D5CDD505-2E9C-101B-9397-08002B2CF9AE}" pid="5" name="MSIP_Label_63980337-0a06-4dac-921f-4fd7b2311903_Method">
    <vt:lpwstr>Privileged</vt:lpwstr>
  </property>
  <property fmtid="{D5CDD505-2E9C-101B-9397-08002B2CF9AE}" pid="6" name="MSIP_Label_63980337-0a06-4dac-921f-4fd7b2311903_Name">
    <vt:lpwstr>Official</vt:lpwstr>
  </property>
  <property fmtid="{D5CDD505-2E9C-101B-9397-08002B2CF9AE}" pid="7" name="MSIP_Label_63980337-0a06-4dac-921f-4fd7b2311903_SiteId">
    <vt:lpwstr>32f6029a-b4af-440e-8020-d4b47ab314a2</vt:lpwstr>
  </property>
  <property fmtid="{D5CDD505-2E9C-101B-9397-08002B2CF9AE}" pid="8" name="MSIP_Label_63980337-0a06-4dac-921f-4fd7b2311903_ActionId">
    <vt:lpwstr>c07efaf1-8237-43f6-9c5c-7e9d1d18239d</vt:lpwstr>
  </property>
  <property fmtid="{D5CDD505-2E9C-101B-9397-08002B2CF9AE}" pid="9" name="MSIP_Label_63980337-0a06-4dac-921f-4fd7b2311903_ContentBits">
    <vt:lpwstr>3</vt:lpwstr>
  </property>
  <property fmtid="{D5CDD505-2E9C-101B-9397-08002B2CF9AE}" pid="10" name="ClassificationContentMarkingFooterLocations">
    <vt:lpwstr>Office Theme:10</vt:lpwstr>
  </property>
  <property fmtid="{D5CDD505-2E9C-101B-9397-08002B2CF9AE}" pid="11" name="ClassificationContentMarkingFooterText">
    <vt:lpwstr>OFFICIAL</vt:lpwstr>
  </property>
  <property fmtid="{D5CDD505-2E9C-101B-9397-08002B2CF9AE}" pid="12" name="ClassificationContentMarkingHeaderLocations">
    <vt:lpwstr>Office Theme:9</vt:lpwstr>
  </property>
  <property fmtid="{D5CDD505-2E9C-101B-9397-08002B2CF9AE}" pid="13" name="ClassificationContentMarkingHeaderText">
    <vt:lpwstr>OFFICIAL</vt:lpwstr>
  </property>
  <property fmtid="{D5CDD505-2E9C-101B-9397-08002B2CF9AE}" pid="14" name="MediaServiceImageTags">
    <vt:lpwstr/>
  </property>
  <property fmtid="{D5CDD505-2E9C-101B-9397-08002B2CF9AE}" pid="15" name="_dlc_DocIdItemGuid">
    <vt:lpwstr>4baacc87-4647-4496-9bfb-bf71c6fd634a</vt:lpwstr>
  </property>
</Properties>
</file>