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333" r:id="rId6"/>
    <p:sldId id="380" r:id="rId7"/>
    <p:sldId id="334" r:id="rId8"/>
    <p:sldId id="335" r:id="rId9"/>
    <p:sldId id="372" r:id="rId10"/>
    <p:sldId id="337" r:id="rId11"/>
    <p:sldId id="339" r:id="rId12"/>
    <p:sldId id="341" r:id="rId13"/>
    <p:sldId id="344" r:id="rId14"/>
    <p:sldId id="347" r:id="rId15"/>
    <p:sldId id="350" r:id="rId16"/>
    <p:sldId id="352" r:id="rId17"/>
    <p:sldId id="354" r:id="rId18"/>
    <p:sldId id="356" r:id="rId19"/>
    <p:sldId id="359" r:id="rId20"/>
    <p:sldId id="373" r:id="rId21"/>
    <p:sldId id="3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36453-48C7-CD76-0678-5DFA3A9D46C6}" name="Sophia Evans" initials="SE" userId="S::sophia.evans@boxhill.edu.au::ad39f817-967e-43bc-b7bb-7b72783c0efe" providerId="AD"/>
  <p188:author id="{82CCAE91-CB0B-7908-6D58-E84CA4F96ED4}" name="Lachlan Bryant" initials="LB" userId="S::lachlan.bryant@boxhill.edu.au::383d2a34-2660-466b-86bb-9d6d86646c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D89"/>
    <a:srgbClr val="000000"/>
    <a:srgbClr val="FFFFFF"/>
    <a:srgbClr val="EE3C38"/>
    <a:srgbClr val="30B8C1"/>
    <a:srgbClr val="77CE3E"/>
    <a:srgbClr val="6068B2"/>
    <a:srgbClr val="DFDD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7184C-160A-6411-A10D-61C5BF41ED15}" v="10" dt="2025-01-22T03:04:03.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43"/>
    <p:restoredTop sz="89775"/>
  </p:normalViewPr>
  <p:slideViewPr>
    <p:cSldViewPr snapToGrid="0" snapToObjects="1">
      <p:cViewPr varScale="1">
        <p:scale>
          <a:sx n="140" d="100"/>
          <a:sy n="140" d="100"/>
        </p:scale>
        <p:origin x="1984"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hlan Bryant" userId="S::lachlan.bryant@boxhill.edu.au::383d2a34-2660-466b-86bb-9d6d86646c29" providerId="AD" clId="Web-{D4D7184C-160A-6411-A10D-61C5BF41ED15}"/>
    <pc:docChg chg="delSld">
      <pc:chgData name="Lachlan Bryant" userId="S::lachlan.bryant@boxhill.edu.au::383d2a34-2660-466b-86bb-9d6d86646c29" providerId="AD" clId="Web-{D4D7184C-160A-6411-A10D-61C5BF41ED15}" dt="2025-01-22T03:04:03.854" v="9"/>
      <pc:docMkLst>
        <pc:docMk/>
      </pc:docMkLst>
      <pc:sldChg chg="del">
        <pc:chgData name="Lachlan Bryant" userId="S::lachlan.bryant@boxhill.edu.au::383d2a34-2660-466b-86bb-9d6d86646c29" providerId="AD" clId="Web-{D4D7184C-160A-6411-A10D-61C5BF41ED15}" dt="2025-01-22T03:03:59.228" v="2"/>
        <pc:sldMkLst>
          <pc:docMk/>
          <pc:sldMk cId="3008916084" sldId="360"/>
        </pc:sldMkLst>
      </pc:sldChg>
      <pc:sldChg chg="del">
        <pc:chgData name="Lachlan Bryant" userId="S::lachlan.bryant@boxhill.edu.au::383d2a34-2660-466b-86bb-9d6d86646c29" providerId="AD" clId="Web-{D4D7184C-160A-6411-A10D-61C5BF41ED15}" dt="2025-01-22T03:03:59.932" v="3"/>
        <pc:sldMkLst>
          <pc:docMk/>
          <pc:sldMk cId="899353084" sldId="361"/>
        </pc:sldMkLst>
      </pc:sldChg>
      <pc:sldChg chg="del">
        <pc:chgData name="Lachlan Bryant" userId="S::lachlan.bryant@boxhill.edu.au::383d2a34-2660-466b-86bb-9d6d86646c29" providerId="AD" clId="Web-{D4D7184C-160A-6411-A10D-61C5BF41ED15}" dt="2025-01-22T03:04:00.619" v="4"/>
        <pc:sldMkLst>
          <pc:docMk/>
          <pc:sldMk cId="1959468105" sldId="362"/>
        </pc:sldMkLst>
      </pc:sldChg>
      <pc:sldChg chg="del">
        <pc:chgData name="Lachlan Bryant" userId="S::lachlan.bryant@boxhill.edu.au::383d2a34-2660-466b-86bb-9d6d86646c29" providerId="AD" clId="Web-{D4D7184C-160A-6411-A10D-61C5BF41ED15}" dt="2025-01-22T03:04:03.088" v="8"/>
        <pc:sldMkLst>
          <pc:docMk/>
          <pc:sldMk cId="116537444" sldId="365"/>
        </pc:sldMkLst>
      </pc:sldChg>
      <pc:sldChg chg="del">
        <pc:chgData name="Lachlan Bryant" userId="S::lachlan.bryant@boxhill.edu.au::383d2a34-2660-466b-86bb-9d6d86646c29" providerId="AD" clId="Web-{D4D7184C-160A-6411-A10D-61C5BF41ED15}" dt="2025-01-22T03:04:03.854" v="9"/>
        <pc:sldMkLst>
          <pc:docMk/>
          <pc:sldMk cId="3948817306" sldId="367"/>
        </pc:sldMkLst>
      </pc:sldChg>
      <pc:sldChg chg="del">
        <pc:chgData name="Lachlan Bryant" userId="S::lachlan.bryant@boxhill.edu.au::383d2a34-2660-466b-86bb-9d6d86646c29" providerId="AD" clId="Web-{D4D7184C-160A-6411-A10D-61C5BF41ED15}" dt="2025-01-22T03:03:57.244" v="0"/>
        <pc:sldMkLst>
          <pc:docMk/>
          <pc:sldMk cId="2843035794" sldId="375"/>
        </pc:sldMkLst>
      </pc:sldChg>
      <pc:sldChg chg="del">
        <pc:chgData name="Lachlan Bryant" userId="S::lachlan.bryant@boxhill.edu.au::383d2a34-2660-466b-86bb-9d6d86646c29" providerId="AD" clId="Web-{D4D7184C-160A-6411-A10D-61C5BF41ED15}" dt="2025-01-22T03:03:58.478" v="1"/>
        <pc:sldMkLst>
          <pc:docMk/>
          <pc:sldMk cId="162192162" sldId="376"/>
        </pc:sldMkLst>
      </pc:sldChg>
      <pc:sldChg chg="del">
        <pc:chgData name="Lachlan Bryant" userId="S::lachlan.bryant@boxhill.edu.au::383d2a34-2660-466b-86bb-9d6d86646c29" providerId="AD" clId="Web-{D4D7184C-160A-6411-A10D-61C5BF41ED15}" dt="2025-01-22T03:04:01.213" v="5"/>
        <pc:sldMkLst>
          <pc:docMk/>
          <pc:sldMk cId="2408684439" sldId="377"/>
        </pc:sldMkLst>
      </pc:sldChg>
      <pc:sldChg chg="del">
        <pc:chgData name="Lachlan Bryant" userId="S::lachlan.bryant@boxhill.edu.au::383d2a34-2660-466b-86bb-9d6d86646c29" providerId="AD" clId="Web-{D4D7184C-160A-6411-A10D-61C5BF41ED15}" dt="2025-01-22T03:04:01.838" v="6"/>
        <pc:sldMkLst>
          <pc:docMk/>
          <pc:sldMk cId="1742552249" sldId="378"/>
        </pc:sldMkLst>
      </pc:sldChg>
      <pc:sldChg chg="del">
        <pc:chgData name="Lachlan Bryant" userId="S::lachlan.bryant@boxhill.edu.au::383d2a34-2660-466b-86bb-9d6d86646c29" providerId="AD" clId="Web-{D4D7184C-160A-6411-A10D-61C5BF41ED15}" dt="2025-01-22T03:04:02.463" v="7"/>
        <pc:sldMkLst>
          <pc:docMk/>
          <pc:sldMk cId="2416845888" sldId="3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ABB858-F3A8-C015-0B6A-508E0B172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B56EFC-6E21-A4C8-4F97-F65681121D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BB813-5E31-6A47-BC72-52031621353A}" type="datetimeFigureOut">
              <a:rPr lang="en-US" smtClean="0"/>
              <a:t>1/21/2025</a:t>
            </a:fld>
            <a:endParaRPr lang="en-US"/>
          </a:p>
        </p:txBody>
      </p:sp>
      <p:sp>
        <p:nvSpPr>
          <p:cNvPr id="4" name="Footer Placeholder 3">
            <a:extLst>
              <a:ext uri="{FF2B5EF4-FFF2-40B4-BE49-F238E27FC236}">
                <a16:creationId xmlns:a16="http://schemas.microsoft.com/office/drawing/2014/main" id="{F0F1CF68-EB7E-B45B-28E4-47EB62A60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866E82-0F19-6EA8-1D02-C1CACC4B8B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26C51-02C4-8F49-B1A6-CDA91DC53568}" type="slidenum">
              <a:rPr lang="en-US" smtClean="0"/>
              <a:t>‹#›</a:t>
            </a:fld>
            <a:endParaRPr lang="en-US"/>
          </a:p>
        </p:txBody>
      </p:sp>
    </p:spTree>
    <p:extLst>
      <p:ext uri="{BB962C8B-B14F-4D97-AF65-F5344CB8AC3E}">
        <p14:creationId xmlns:p14="http://schemas.microsoft.com/office/powerpoint/2010/main" val="40470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7698D-A16A-B84A-871D-37F5F223A91F}"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8D0F-BC45-5A40-8F28-8660BFAFD2BB}" type="slidenum">
              <a:rPr lang="en-US" smtClean="0"/>
              <a:t>‹#›</a:t>
            </a:fld>
            <a:endParaRPr lang="en-US"/>
          </a:p>
        </p:txBody>
      </p:sp>
    </p:spTree>
    <p:extLst>
      <p:ext uri="{BB962C8B-B14F-4D97-AF65-F5344CB8AC3E}">
        <p14:creationId xmlns:p14="http://schemas.microsoft.com/office/powerpoint/2010/main" val="19338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a:t>
            </a:r>
          </a:p>
        </p:txBody>
      </p:sp>
      <p:sp>
        <p:nvSpPr>
          <p:cNvPr id="4" name="Slide Number Placeholder 3"/>
          <p:cNvSpPr>
            <a:spLocks noGrp="1"/>
          </p:cNvSpPr>
          <p:nvPr>
            <p:ph type="sldNum" sz="quarter" idx="5"/>
          </p:nvPr>
        </p:nvSpPr>
        <p:spPr/>
        <p:txBody>
          <a:bodyPr/>
          <a:lstStyle/>
          <a:p>
            <a:fld id="{1FB18D0F-BC45-5A40-8F28-8660BFAFD2BB}" type="slidenum">
              <a:rPr lang="en-US" smtClean="0"/>
              <a:t>1</a:t>
            </a:fld>
            <a:endParaRPr lang="en-US"/>
          </a:p>
        </p:txBody>
      </p:sp>
    </p:spTree>
    <p:extLst>
      <p:ext uri="{BB962C8B-B14F-4D97-AF65-F5344CB8AC3E}">
        <p14:creationId xmlns:p14="http://schemas.microsoft.com/office/powerpoint/2010/main" val="2776107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DCD08-BB9D-524E-9491-897AEAD5B27D}"/>
              </a:ext>
            </a:extLst>
          </p:cNvPr>
          <p:cNvPicPr>
            <a:picLocks noChangeAspect="1"/>
          </p:cNvPicPr>
          <p:nvPr userDrawn="1"/>
        </p:nvPicPr>
        <p:blipFill>
          <a:blip r:embed="rId2"/>
          <a:srcRect/>
          <a:stretch/>
        </p:blipFill>
        <p:spPr>
          <a:xfrm>
            <a:off x="1" y="1"/>
            <a:ext cx="12220851" cy="6874229"/>
          </a:xfrm>
          <a:prstGeom prst="rect">
            <a:avLst/>
          </a:prstGeom>
        </p:spPr>
      </p:pic>
      <p:sp>
        <p:nvSpPr>
          <p:cNvPr id="8" name="TextBox 7">
            <a:extLst>
              <a:ext uri="{FF2B5EF4-FFF2-40B4-BE49-F238E27FC236}">
                <a16:creationId xmlns:a16="http://schemas.microsoft.com/office/drawing/2014/main" id="{3EE9E43F-BF0C-3AF6-8144-681562C4DCB7}"/>
              </a:ext>
            </a:extLst>
          </p:cNvPr>
          <p:cNvSpPr txBox="1"/>
          <p:nvPr userDrawn="1"/>
        </p:nvSpPr>
        <p:spPr>
          <a:xfrm>
            <a:off x="9383713" y="6524625"/>
            <a:ext cx="2400300" cy="107722"/>
          </a:xfrm>
          <a:prstGeom prst="rect">
            <a:avLst/>
          </a:prstGeom>
          <a:noFill/>
        </p:spPr>
        <p:txBody>
          <a:bodyPr wrap="square" lIns="0" tIns="0" rIns="0" bIns="0" anchor="t" anchorCtr="0">
            <a:spAutoFit/>
          </a:bodyPr>
          <a:lstStyle/>
          <a:p>
            <a:pPr algn="r"/>
            <a:r>
              <a:rPr lang="en-GB" sz="700" dirty="0">
                <a:solidFill>
                  <a:schemeClr val="tx2"/>
                </a:solidFill>
              </a:rPr>
              <a:t>RTO 4687 | IHE PRV12117 | CRICOS 02411J</a:t>
            </a:r>
            <a:endParaRPr lang="en-US" sz="700" dirty="0">
              <a:solidFill>
                <a:schemeClr val="tx2"/>
              </a:solidFill>
            </a:endParaRPr>
          </a:p>
        </p:txBody>
      </p:sp>
      <p:pic>
        <p:nvPicPr>
          <p:cNvPr id="2" name="Picture 1" descr="A black background with a black square&#10;&#10;Description automatically generated">
            <a:extLst>
              <a:ext uri="{FF2B5EF4-FFF2-40B4-BE49-F238E27FC236}">
                <a16:creationId xmlns:a16="http://schemas.microsoft.com/office/drawing/2014/main" id="{603DE737-C772-033C-AB6F-52DD2A35DA01}"/>
              </a:ext>
            </a:extLst>
          </p:cNvPr>
          <p:cNvPicPr>
            <a:picLocks noChangeAspect="1"/>
          </p:cNvPicPr>
          <p:nvPr userDrawn="1"/>
        </p:nvPicPr>
        <p:blipFill>
          <a:blip r:embed="rId3"/>
          <a:stretch>
            <a:fillRect/>
          </a:stretch>
        </p:blipFill>
        <p:spPr>
          <a:xfrm>
            <a:off x="10171186" y="5726395"/>
            <a:ext cx="1612827" cy="655982"/>
          </a:xfrm>
          <a:prstGeom prst="rect">
            <a:avLst/>
          </a:prstGeom>
        </p:spPr>
      </p:pic>
    </p:spTree>
    <p:extLst>
      <p:ext uri="{BB962C8B-B14F-4D97-AF65-F5344CB8AC3E}">
        <p14:creationId xmlns:p14="http://schemas.microsoft.com/office/powerpoint/2010/main" val="2239352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5041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12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09E57414-27FD-2C41-8050-8B8F71DAAC79}"/>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D9BD720-6A2B-D170-9F49-449A84083EAB}"/>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5968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5132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50" y="1628774"/>
            <a:ext cx="1980000" cy="1800225"/>
          </a:xfrm>
          <a:prstGeom prst="round1Rect">
            <a:avLst/>
          </a:prstGeom>
          <a:solidFill>
            <a:schemeClr val="tx1">
              <a:lumMod val="10000"/>
              <a:lumOff val="90000"/>
            </a:schemeClr>
          </a:solidFill>
        </p:spPr>
        <p:txBody>
          <a:bodyPr/>
          <a:lstStyle/>
          <a:p>
            <a:endParaRPr lang="en-US"/>
          </a:p>
        </p:txBody>
      </p:sp>
      <p:sp>
        <p:nvSpPr>
          <p:cNvPr id="14" name="Picture Placeholder 8">
            <a:extLst>
              <a:ext uri="{FF2B5EF4-FFF2-40B4-BE49-F238E27FC236}">
                <a16:creationId xmlns:a16="http://schemas.microsoft.com/office/drawing/2014/main" id="{79923DF6-8892-932D-7B01-1F307B89C8D5}"/>
              </a:ext>
            </a:extLst>
          </p:cNvPr>
          <p:cNvSpPr>
            <a:spLocks noGrp="1"/>
          </p:cNvSpPr>
          <p:nvPr>
            <p:ph type="pic" sz="quarter" idx="17"/>
          </p:nvPr>
        </p:nvSpPr>
        <p:spPr>
          <a:xfrm>
            <a:off x="3943220" y="1628774"/>
            <a:ext cx="1980000" cy="1800225"/>
          </a:xfrm>
          <a:prstGeom prst="round1Rect">
            <a:avLst/>
          </a:prstGeom>
          <a:solidFill>
            <a:schemeClr val="tx1">
              <a:lumMod val="10000"/>
              <a:lumOff val="90000"/>
            </a:schemeClr>
          </a:solidFill>
        </p:spPr>
        <p:txBody>
          <a:bodyPr/>
          <a:lstStyle/>
          <a:p>
            <a:endParaRPr lang="en-US"/>
          </a:p>
        </p:txBody>
      </p:sp>
      <p:sp>
        <p:nvSpPr>
          <p:cNvPr id="15" name="Picture Placeholder 8">
            <a:extLst>
              <a:ext uri="{FF2B5EF4-FFF2-40B4-BE49-F238E27FC236}">
                <a16:creationId xmlns:a16="http://schemas.microsoft.com/office/drawing/2014/main" id="{C13C8DBE-D592-0F73-3F82-C100E98F8A3D}"/>
              </a:ext>
            </a:extLst>
          </p:cNvPr>
          <p:cNvSpPr>
            <a:spLocks noGrp="1"/>
          </p:cNvSpPr>
          <p:nvPr>
            <p:ph type="pic" sz="quarter" idx="18"/>
          </p:nvPr>
        </p:nvSpPr>
        <p:spPr>
          <a:xfrm>
            <a:off x="6279890" y="1628774"/>
            <a:ext cx="1980000" cy="1800225"/>
          </a:xfrm>
          <a:prstGeom prst="round1Rect">
            <a:avLst/>
          </a:prstGeom>
          <a:solidFill>
            <a:schemeClr val="tx1">
              <a:lumMod val="10000"/>
              <a:lumOff val="90000"/>
            </a:schemeClr>
          </a:solidFill>
        </p:spPr>
        <p:txBody>
          <a:bodyPr/>
          <a:lstStyle/>
          <a:p>
            <a:endParaRPr lang="en-US"/>
          </a:p>
        </p:txBody>
      </p:sp>
      <p:sp>
        <p:nvSpPr>
          <p:cNvPr id="16" name="Picture Placeholder 8">
            <a:extLst>
              <a:ext uri="{FF2B5EF4-FFF2-40B4-BE49-F238E27FC236}">
                <a16:creationId xmlns:a16="http://schemas.microsoft.com/office/drawing/2014/main" id="{CB66FEE5-5ADE-6525-E3FE-0B7700D73BFA}"/>
              </a:ext>
            </a:extLst>
          </p:cNvPr>
          <p:cNvSpPr>
            <a:spLocks noGrp="1"/>
          </p:cNvSpPr>
          <p:nvPr>
            <p:ph type="pic" sz="quarter" idx="19"/>
          </p:nvPr>
        </p:nvSpPr>
        <p:spPr>
          <a:xfrm>
            <a:off x="8616561" y="1628774"/>
            <a:ext cx="1980000" cy="180022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6839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8220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49" y="1628774"/>
            <a:ext cx="2700000" cy="244505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50112"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2" name="Picture Placeholder 8">
            <a:extLst>
              <a:ext uri="{FF2B5EF4-FFF2-40B4-BE49-F238E27FC236}">
                <a16:creationId xmlns:a16="http://schemas.microsoft.com/office/drawing/2014/main" id="{CA7F8A60-0D98-1B49-F0A6-E2F1719643F3}"/>
              </a:ext>
            </a:extLst>
          </p:cNvPr>
          <p:cNvSpPr>
            <a:spLocks noGrp="1"/>
          </p:cNvSpPr>
          <p:nvPr>
            <p:ph type="pic" sz="quarter" idx="17"/>
          </p:nvPr>
        </p:nvSpPr>
        <p:spPr>
          <a:xfrm>
            <a:off x="7885451" y="1628775"/>
            <a:ext cx="2700000" cy="2445055"/>
          </a:xfrm>
          <a:prstGeom prst="round1Rect">
            <a:avLst/>
          </a:prstGeom>
          <a:solidFill>
            <a:schemeClr val="tx1">
              <a:lumMod val="10000"/>
              <a:lumOff val="90000"/>
            </a:schemeClr>
          </a:solidFill>
        </p:spPr>
        <p:txBody>
          <a:bodyPr/>
          <a:lstStyle/>
          <a:p>
            <a:endParaRPr lang="en-US"/>
          </a:p>
        </p:txBody>
      </p:sp>
      <p:sp>
        <p:nvSpPr>
          <p:cNvPr id="5" name="Picture Placeholder 8">
            <a:extLst>
              <a:ext uri="{FF2B5EF4-FFF2-40B4-BE49-F238E27FC236}">
                <a16:creationId xmlns:a16="http://schemas.microsoft.com/office/drawing/2014/main" id="{F4FED381-7ED8-9D47-DAFF-483BF5E8568E}"/>
              </a:ext>
            </a:extLst>
          </p:cNvPr>
          <p:cNvSpPr>
            <a:spLocks noGrp="1"/>
          </p:cNvSpPr>
          <p:nvPr>
            <p:ph type="pic" sz="quarter" idx="18"/>
          </p:nvPr>
        </p:nvSpPr>
        <p:spPr>
          <a:xfrm>
            <a:off x="4746000" y="1628775"/>
            <a:ext cx="2700000" cy="2445055"/>
          </a:xfrm>
          <a:prstGeom prst="round1Rect">
            <a:avLst/>
          </a:prstGeo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304152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360E108A-00F9-7868-A28C-6F3AE676C986}"/>
              </a:ext>
            </a:extLst>
          </p:cNvPr>
          <p:cNvSpPr>
            <a:spLocks noGrp="1"/>
          </p:cNvSpPr>
          <p:nvPr>
            <p:ph type="pic" sz="quarter" idx="10"/>
          </p:nvPr>
        </p:nvSpPr>
        <p:spPr>
          <a:xfrm>
            <a:off x="7573618" y="0"/>
            <a:ext cx="4640478" cy="4329113"/>
          </a:xfrm>
          <a:prstGeom prst="rect">
            <a:avLst/>
          </a:prstGeom>
          <a:solidFill>
            <a:schemeClr val="tx1">
              <a:lumMod val="10000"/>
              <a:lumOff val="90000"/>
            </a:schemeClr>
          </a:solidFill>
        </p:spPr>
        <p:txBody>
          <a:bodyPr/>
          <a:lstStyle>
            <a:lvl1pPr>
              <a:defRPr>
                <a:noFill/>
              </a:defRPr>
            </a:lvl1pPr>
          </a:lstStyle>
          <a:p>
            <a:endParaRPr lang="en-US" dirty="0"/>
          </a:p>
        </p:txBody>
      </p:sp>
      <p:sp>
        <p:nvSpPr>
          <p:cNvPr id="7" name="Round Single Corner of Rectangle 6">
            <a:extLst>
              <a:ext uri="{FF2B5EF4-FFF2-40B4-BE49-F238E27FC236}">
                <a16:creationId xmlns:a16="http://schemas.microsoft.com/office/drawing/2014/main" id="{24DBE529-0173-05DA-D004-19A19A7C320A}"/>
              </a:ext>
            </a:extLst>
          </p:cNvPr>
          <p:cNvSpPr/>
          <p:nvPr userDrawn="1"/>
        </p:nvSpPr>
        <p:spPr>
          <a:xfrm flipH="1" flipV="1">
            <a:off x="7573617" y="4329111"/>
            <a:ext cx="4640476" cy="1800225"/>
          </a:xfrm>
          <a:prstGeom prst="round1Rect">
            <a:avLst>
              <a:gd name="adj" fmla="val 411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12">
            <a:extLst>
              <a:ext uri="{FF2B5EF4-FFF2-40B4-BE49-F238E27FC236}">
                <a16:creationId xmlns:a16="http://schemas.microsoft.com/office/drawing/2014/main" id="{F81B3B2B-E35D-CA26-295B-418A43A7E125}"/>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72BEEA2C-E8BD-CF60-A68D-A27839EAC47D}"/>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descr="A blue and white logo&#10;&#10;Description automatically generated">
            <a:extLst>
              <a:ext uri="{FF2B5EF4-FFF2-40B4-BE49-F238E27FC236}">
                <a16:creationId xmlns:a16="http://schemas.microsoft.com/office/drawing/2014/main" id="{CC39D0CD-9A7F-B258-FA21-01AB51B317F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401679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1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FFFFFF"/>
        </a:solidFill>
        <a:effectLst/>
      </p:bgPr>
    </p:bg>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D949DEB9-1857-8D73-014E-DDDCAAAFF088}"/>
              </a:ext>
            </a:extLst>
          </p:cNvPr>
          <p:cNvSpPr>
            <a:spLocks noGrp="1"/>
          </p:cNvSpPr>
          <p:nvPr>
            <p:ph type="title"/>
          </p:nvPr>
        </p:nvSpPr>
        <p:spPr>
          <a:xfrm>
            <a:off x="695325" y="728663"/>
            <a:ext cx="6679510"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05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35C1C58A-C305-8682-A220-E7F558948CF3}"/>
              </a:ext>
            </a:extLst>
          </p:cNvPr>
          <p:cNvSpPr/>
          <p:nvPr userDrawn="1"/>
        </p:nvSpPr>
        <p:spPr>
          <a:xfrm flipH="1" flipV="1">
            <a:off x="695325" y="0"/>
            <a:ext cx="11496675" cy="1627208"/>
          </a:xfrm>
          <a:prstGeom prst="round1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7B46C2B-DEF1-8ADB-046B-8D509133747C}"/>
              </a:ext>
            </a:extLst>
          </p:cNvPr>
          <p:cNvSpPr>
            <a:spLocks noGrp="1"/>
          </p:cNvSpPr>
          <p:nvPr>
            <p:ph type="title"/>
          </p:nvPr>
        </p:nvSpPr>
        <p:spPr>
          <a:xfrm>
            <a:off x="1618588" y="566115"/>
            <a:ext cx="5895395" cy="720000"/>
          </a:xfrm>
          <a:prstGeom prst="rect">
            <a:avLst/>
          </a:prstGeom>
        </p:spPr>
        <p:txBody>
          <a:bodyPr lIns="0" tIns="0" rIns="0" bIns="0" anchor="t" anchorCtr="0">
            <a:noAutofit/>
          </a:bodyPr>
          <a:lstStyle>
            <a:lvl1pPr>
              <a:defRPr sz="2400">
                <a:solidFill>
                  <a:schemeClr val="accent1"/>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FB4B5FC6-4525-3D62-F89A-BDEC7968AD06}"/>
              </a:ext>
            </a:extLst>
          </p:cNvPr>
          <p:cNvSpPr>
            <a:spLocks noGrp="1"/>
          </p:cNvSpPr>
          <p:nvPr>
            <p:ph idx="1"/>
          </p:nvPr>
        </p:nvSpPr>
        <p:spPr>
          <a:xfrm>
            <a:off x="1595438" y="2529592"/>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Content Placeholder 2">
            <a:extLst>
              <a:ext uri="{FF2B5EF4-FFF2-40B4-BE49-F238E27FC236}">
                <a16:creationId xmlns:a16="http://schemas.microsoft.com/office/drawing/2014/main" id="{ABD775C6-26B0-EA18-559A-D1CF40E6455A}"/>
              </a:ext>
            </a:extLst>
          </p:cNvPr>
          <p:cNvSpPr>
            <a:spLocks noGrp="1"/>
          </p:cNvSpPr>
          <p:nvPr>
            <p:ph idx="10"/>
          </p:nvPr>
        </p:nvSpPr>
        <p:spPr>
          <a:xfrm>
            <a:off x="6096000" y="2528888"/>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a:extLst>
              <a:ext uri="{FF2B5EF4-FFF2-40B4-BE49-F238E27FC236}">
                <a16:creationId xmlns:a16="http://schemas.microsoft.com/office/drawing/2014/main" id="{7C14616E-474A-52B0-7E01-A073705A5A96}"/>
              </a:ext>
            </a:extLst>
          </p:cNvPr>
          <p:cNvPicPr>
            <a:picLocks noChangeAspect="1"/>
          </p:cNvPicPr>
          <p:nvPr userDrawn="1"/>
        </p:nvPicPr>
        <p:blipFill>
          <a:blip r:embed="rId2"/>
          <a:srcRect/>
          <a:stretch/>
        </p:blipFill>
        <p:spPr>
          <a:xfrm>
            <a:off x="7971183" y="339311"/>
            <a:ext cx="3885855" cy="666146"/>
          </a:xfrm>
          <a:prstGeom prst="rect">
            <a:avLst/>
          </a:prstGeom>
        </p:spPr>
      </p:pic>
    </p:spTree>
    <p:extLst>
      <p:ext uri="{BB962C8B-B14F-4D97-AF65-F5344CB8AC3E}">
        <p14:creationId xmlns:p14="http://schemas.microsoft.com/office/powerpoint/2010/main" val="349112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6096001"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5776" y="1628775"/>
            <a:ext cx="498726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6001"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BC040A40-9ED3-735A-E9E8-9D78C9F6CD26}"/>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7482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0"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96114" y="1628775"/>
            <a:ext cx="4500564"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96338"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D6B1BCFF-395C-152E-BA31-A40C34E2A1E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8907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0" y="1"/>
            <a:ext cx="4295775" cy="6857999"/>
          </a:xfrm>
          <a:prstGeom prst="round2DiagRect">
            <a:avLst>
              <a:gd name="adj1" fmla="val 0"/>
              <a:gd name="adj2" fmla="val 0"/>
            </a:avLst>
          </a:prstGeom>
          <a:solidFill>
            <a:schemeClr val="tx1">
              <a:lumMod val="10000"/>
              <a:lumOff val="90000"/>
            </a:schemeClr>
          </a:solidFill>
        </p:spPr>
        <p:txBody>
          <a:bodyPr/>
          <a:lstStyle/>
          <a:p>
            <a:endParaRPr lang="en-US" dirty="0"/>
          </a:p>
        </p:txBody>
      </p:sp>
      <p:sp>
        <p:nvSpPr>
          <p:cNvPr id="7" name="Title 12">
            <a:extLst>
              <a:ext uri="{FF2B5EF4-FFF2-40B4-BE49-F238E27FC236}">
                <a16:creationId xmlns:a16="http://schemas.microsoft.com/office/drawing/2014/main" id="{DC98170E-A4CA-8DB9-97C3-3AF21DAACEC4}"/>
              </a:ext>
            </a:extLst>
          </p:cNvPr>
          <p:cNvSpPr>
            <a:spLocks noGrp="1"/>
          </p:cNvSpPr>
          <p:nvPr>
            <p:ph type="title"/>
          </p:nvPr>
        </p:nvSpPr>
        <p:spPr>
          <a:xfrm>
            <a:off x="5195889" y="1628775"/>
            <a:ext cx="5400675"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24DBA96E-630D-AEEB-2AB8-14890A18F06B}"/>
              </a:ext>
            </a:extLst>
          </p:cNvPr>
          <p:cNvSpPr>
            <a:spLocks noGrp="1"/>
          </p:cNvSpPr>
          <p:nvPr>
            <p:ph idx="1"/>
          </p:nvPr>
        </p:nvSpPr>
        <p:spPr>
          <a:xfrm>
            <a:off x="5196115" y="2529592"/>
            <a:ext cx="5400449"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72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_whi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9E79B2-665C-0008-655D-3D11471A3B18}"/>
              </a:ext>
            </a:extLst>
          </p:cNvPr>
          <p:cNvSpPr>
            <a:spLocks noGrp="1"/>
          </p:cNvSpPr>
          <p:nvPr>
            <p:ph type="pic" sz="quarter" idx="10"/>
          </p:nvPr>
        </p:nvSpPr>
        <p:spPr>
          <a:xfrm>
            <a:off x="0" y="0"/>
            <a:ext cx="4295775" cy="6129338"/>
          </a:xfrm>
          <a:custGeom>
            <a:avLst/>
            <a:gdLst>
              <a:gd name="connsiteX0" fmla="*/ 0 w 4295775"/>
              <a:gd name="connsiteY0" fmla="*/ 0 h 6129338"/>
              <a:gd name="connsiteX1" fmla="*/ 1595438 w 4295775"/>
              <a:gd name="connsiteY1" fmla="*/ 0 h 6129338"/>
              <a:gd name="connsiteX2" fmla="*/ 1595438 w 4295775"/>
              <a:gd name="connsiteY2" fmla="*/ 2675 h 6129338"/>
              <a:gd name="connsiteX3" fmla="*/ 4295775 w 4295775"/>
              <a:gd name="connsiteY3" fmla="*/ 0 h 6129338"/>
              <a:gd name="connsiteX4" fmla="*/ 4295775 w 4295775"/>
              <a:gd name="connsiteY4" fmla="*/ 5053464 h 6129338"/>
              <a:gd name="connsiteX5" fmla="*/ 3259817 w 4295775"/>
              <a:gd name="connsiteY5" fmla="*/ 6129338 h 6129338"/>
              <a:gd name="connsiteX6" fmla="*/ 1595438 w 4295775"/>
              <a:gd name="connsiteY6" fmla="*/ 6129338 h 6129338"/>
              <a:gd name="connsiteX7" fmla="*/ 900749 w 4295775"/>
              <a:gd name="connsiteY7" fmla="*/ 6129338 h 6129338"/>
              <a:gd name="connsiteX8" fmla="*/ 0 w 4295775"/>
              <a:gd name="connsiteY8" fmla="*/ 6129338 h 612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5775" h="6129338">
                <a:moveTo>
                  <a:pt x="0" y="0"/>
                </a:moveTo>
                <a:lnTo>
                  <a:pt x="1595438" y="0"/>
                </a:lnTo>
                <a:lnTo>
                  <a:pt x="1595438" y="2675"/>
                </a:lnTo>
                <a:lnTo>
                  <a:pt x="4295775" y="0"/>
                </a:lnTo>
                <a:lnTo>
                  <a:pt x="4295775" y="5053464"/>
                </a:lnTo>
                <a:cubicBezTo>
                  <a:pt x="4295775" y="5647653"/>
                  <a:pt x="3831961" y="6129338"/>
                  <a:pt x="3259817" y="6129338"/>
                </a:cubicBezTo>
                <a:lnTo>
                  <a:pt x="1595438" y="6129338"/>
                </a:lnTo>
                <a:lnTo>
                  <a:pt x="900749" y="6129338"/>
                </a:lnTo>
                <a:lnTo>
                  <a:pt x="0" y="6129338"/>
                </a:lnTo>
                <a:close/>
              </a:path>
            </a:pathLst>
          </a:custGeom>
          <a:solidFill>
            <a:schemeClr val="tx1">
              <a:lumMod val="10000"/>
              <a:lumOff val="90000"/>
            </a:schemeClr>
          </a:solidFill>
        </p:spPr>
        <p:txBody>
          <a:bodyPr wrap="square">
            <a:noAutofit/>
          </a:bodyPr>
          <a:lstStyle/>
          <a:p>
            <a:endParaRPr lang="en-US" dirty="0"/>
          </a:p>
        </p:txBody>
      </p:sp>
      <p:sp>
        <p:nvSpPr>
          <p:cNvPr id="4" name="Title 12">
            <a:extLst>
              <a:ext uri="{FF2B5EF4-FFF2-40B4-BE49-F238E27FC236}">
                <a16:creationId xmlns:a16="http://schemas.microsoft.com/office/drawing/2014/main" id="{957EFF15-EF70-B068-A7D5-ACA322AFA812}"/>
              </a:ext>
            </a:extLst>
          </p:cNvPr>
          <p:cNvSpPr>
            <a:spLocks noGrp="1"/>
          </p:cNvSpPr>
          <p:nvPr>
            <p:ph type="title"/>
          </p:nvPr>
        </p:nvSpPr>
        <p:spPr>
          <a:xfrm>
            <a:off x="5196337" y="162877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C13321E0-706B-35A2-1FEB-46C3D0A935A4}"/>
              </a:ext>
            </a:extLst>
          </p:cNvPr>
          <p:cNvSpPr>
            <a:spLocks noGrp="1"/>
          </p:cNvSpPr>
          <p:nvPr>
            <p:ph idx="1"/>
          </p:nvPr>
        </p:nvSpPr>
        <p:spPr>
          <a:xfrm>
            <a:off x="519656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139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_whit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334963" y="333375"/>
            <a:ext cx="4860925" cy="6191250"/>
          </a:xfrm>
          <a:prstGeom prst="round2DiagRect">
            <a:avLst>
              <a:gd name="adj1" fmla="val 18325"/>
              <a:gd name="adj2" fmla="val 0"/>
            </a:avLst>
          </a:prstGeom>
          <a:solidFill>
            <a:schemeClr val="tx1">
              <a:lumMod val="10000"/>
              <a:lumOff val="90000"/>
            </a:schemeClr>
          </a:solidFill>
        </p:spPr>
        <p:txBody>
          <a:bodyPr/>
          <a:lstStyle/>
          <a:p>
            <a:endParaRPr lang="en-US" dirty="0"/>
          </a:p>
        </p:txBody>
      </p:sp>
      <p:sp>
        <p:nvSpPr>
          <p:cNvPr id="2" name="Title 12">
            <a:extLst>
              <a:ext uri="{FF2B5EF4-FFF2-40B4-BE49-F238E27FC236}">
                <a16:creationId xmlns:a16="http://schemas.microsoft.com/office/drawing/2014/main" id="{498802AB-88B9-4BFE-1EC1-E87E5405BD3F}"/>
              </a:ext>
            </a:extLst>
          </p:cNvPr>
          <p:cNvSpPr>
            <a:spLocks noGrp="1"/>
          </p:cNvSpPr>
          <p:nvPr>
            <p:ph type="title"/>
          </p:nvPr>
        </p:nvSpPr>
        <p:spPr>
          <a:xfrm>
            <a:off x="6096000" y="162825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95A3E41E-4C44-45F1-4E21-7BA1CBE07132}"/>
              </a:ext>
            </a:extLst>
          </p:cNvPr>
          <p:cNvSpPr>
            <a:spLocks noGrp="1"/>
          </p:cNvSpPr>
          <p:nvPr>
            <p:ph idx="1"/>
          </p:nvPr>
        </p:nvSpPr>
        <p:spPr>
          <a:xfrm>
            <a:off x="6096226" y="252907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9382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08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5400225"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955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9A354B-8F26-6AB2-D67B-55F28A2AD5D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8982860E-686B-F26E-9543-FC04A1B6B959}"/>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pic>
        <p:nvPicPr>
          <p:cNvPr id="7" name="Picture 6" descr="A blue and white logo&#10;&#10;Description automatically generated">
            <a:extLst>
              <a:ext uri="{FF2B5EF4-FFF2-40B4-BE49-F238E27FC236}">
                <a16:creationId xmlns:a16="http://schemas.microsoft.com/office/drawing/2014/main" id="{55AFE674-4BA7-9C5F-3A70-F2E974AC050A}"/>
              </a:ext>
            </a:extLst>
          </p:cNvPr>
          <p:cNvPicPr>
            <a:picLocks noChangeAspect="1"/>
          </p:cNvPicPr>
          <p:nvPr userDrawn="1"/>
        </p:nvPicPr>
        <p:blipFill>
          <a:blip r:embed="rId18"/>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736091278"/>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4" r:id="rId3"/>
    <p:sldLayoutId id="2147483655" r:id="rId4"/>
    <p:sldLayoutId id="2147483710" r:id="rId5"/>
    <p:sldLayoutId id="2147483668" r:id="rId6"/>
    <p:sldLayoutId id="2147483701" r:id="rId7"/>
    <p:sldLayoutId id="2147483702" r:id="rId8"/>
    <p:sldLayoutId id="2147483703" r:id="rId9"/>
    <p:sldLayoutId id="2147483711" r:id="rId10"/>
    <p:sldLayoutId id="2147483707" r:id="rId11"/>
    <p:sldLayoutId id="2147483712" r:id="rId12"/>
    <p:sldLayoutId id="2147483666" r:id="rId13"/>
    <p:sldLayoutId id="2147483709" r:id="rId14"/>
    <p:sldLayoutId id="2147483656" r:id="rId15"/>
    <p:sldLayoutId id="2147483699"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userDrawn="1">
          <p15:clr>
            <a:srgbClr val="F26B43"/>
          </p15:clr>
        </p15:guide>
        <p15:guide id="4" pos="7469" userDrawn="1">
          <p15:clr>
            <a:srgbClr val="F26B43"/>
          </p15:clr>
        </p15:guide>
        <p15:guide id="5" orient="horz" pos="210">
          <p15:clr>
            <a:srgbClr val="F26B43"/>
          </p15:clr>
        </p15:guide>
        <p15:guide id="6" orient="horz" pos="4110">
          <p15:clr>
            <a:srgbClr val="F26B43"/>
          </p15:clr>
        </p15:guide>
        <p15:guide id="7" orient="horz" pos="459" userDrawn="1">
          <p15:clr>
            <a:srgbClr val="F26B43"/>
          </p15:clr>
        </p15:guide>
        <p15:guide id="8" pos="438" userDrawn="1">
          <p15:clr>
            <a:srgbClr val="F26B43"/>
          </p15:clr>
        </p15:guide>
        <p15:guide id="9" orient="horz" pos="3861" userDrawn="1">
          <p15:clr>
            <a:srgbClr val="F26B43"/>
          </p15:clr>
        </p15:guide>
        <p15:guide id="10" orient="horz" pos="1593" userDrawn="1">
          <p15:clr>
            <a:srgbClr val="F26B43"/>
          </p15:clr>
        </p15:guide>
        <p15:guide id="11" orient="horz" pos="2727" userDrawn="1">
          <p15:clr>
            <a:srgbClr val="F26B43"/>
          </p15:clr>
        </p15:guide>
        <p15:guide id="12" pos="3273" userDrawn="1">
          <p15:clr>
            <a:srgbClr val="F26B43"/>
          </p15:clr>
        </p15:guide>
        <p15:guide id="13" pos="2706" userDrawn="1">
          <p15:clr>
            <a:srgbClr val="F26B43"/>
          </p15:clr>
        </p15:guide>
        <p15:guide id="14" pos="4407" userDrawn="1">
          <p15:clr>
            <a:srgbClr val="F26B43"/>
          </p15:clr>
        </p15:guide>
        <p15:guide id="15" pos="7242">
          <p15:clr>
            <a:srgbClr val="F26B43"/>
          </p15:clr>
        </p15:guide>
        <p15:guide id="16" pos="4974" userDrawn="1">
          <p15:clr>
            <a:srgbClr val="F26B43"/>
          </p15:clr>
        </p15:guide>
        <p15:guide id="17" orient="horz" pos="1026" userDrawn="1">
          <p15:clr>
            <a:srgbClr val="F26B43"/>
          </p15:clr>
        </p15:guide>
        <p15:guide id="18" orient="horz" pos="3294" userDrawn="1">
          <p15:clr>
            <a:srgbClr val="F26B43"/>
          </p15:clr>
        </p15:guide>
        <p15:guide id="19" pos="5541" userDrawn="1">
          <p15:clr>
            <a:srgbClr val="F26B43"/>
          </p15:clr>
        </p15:guide>
        <p15:guide id="20" orient="horz" pos="346" userDrawn="1">
          <p15:clr>
            <a:srgbClr val="F26B43"/>
          </p15:clr>
        </p15:guide>
        <p15:guide id="21" orient="horz" pos="3974" userDrawn="1">
          <p15:clr>
            <a:srgbClr val="F26B43"/>
          </p15:clr>
        </p15:guide>
        <p15:guide id="22" pos="2139" userDrawn="1">
          <p15:clr>
            <a:srgbClr val="F26B43"/>
          </p15:clr>
        </p15:guide>
        <p15:guide id="23" pos="1572" userDrawn="1">
          <p15:clr>
            <a:srgbClr val="F26B43"/>
          </p15:clr>
        </p15:guide>
        <p15:guide id="24" pos="1005" userDrawn="1">
          <p15:clr>
            <a:srgbClr val="F26B43"/>
          </p15:clr>
        </p15:guide>
        <p15:guide id="25" pos="6108" userDrawn="1">
          <p15:clr>
            <a:srgbClr val="F26B43"/>
          </p15:clr>
        </p15:guide>
        <p15:guide id="26" pos="325" userDrawn="1">
          <p15:clr>
            <a:srgbClr val="F26B43"/>
          </p15:clr>
        </p15:guide>
        <p15:guide id="27" pos="7355" userDrawn="1">
          <p15:clr>
            <a:srgbClr val="F26B43"/>
          </p15:clr>
        </p15:guide>
        <p15:guide id="28" pos="66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aRaLjN2cTYo?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kvHWnJwBkm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6236E6A-CCCE-7112-3252-C9071F5F7AD5}"/>
              </a:ext>
            </a:extLst>
          </p:cNvPr>
          <p:cNvSpPr txBox="1">
            <a:spLocks/>
          </p:cNvSpPr>
          <p:nvPr/>
        </p:nvSpPr>
        <p:spPr>
          <a:xfrm>
            <a:off x="228600" y="5684965"/>
            <a:ext cx="9872663" cy="4443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nSpc>
                <a:spcPts val="4000"/>
              </a:lnSpc>
            </a:pPr>
            <a:r>
              <a:rPr lang="en-US" sz="2400" dirty="0"/>
              <a:t>BSBMED301 Interpret and apply medical terminology appropriately</a:t>
            </a:r>
          </a:p>
        </p:txBody>
      </p:sp>
      <p:sp>
        <p:nvSpPr>
          <p:cNvPr id="5" name="TextBox 4">
            <a:extLst>
              <a:ext uri="{FF2B5EF4-FFF2-40B4-BE49-F238E27FC236}">
                <a16:creationId xmlns:a16="http://schemas.microsoft.com/office/drawing/2014/main" id="{1FCEBBB6-44B6-13CD-55F3-5406B9ACE015}"/>
              </a:ext>
            </a:extLst>
          </p:cNvPr>
          <p:cNvSpPr txBox="1"/>
          <p:nvPr/>
        </p:nvSpPr>
        <p:spPr>
          <a:xfrm>
            <a:off x="-768810" y="6302145"/>
            <a:ext cx="6107906" cy="369332"/>
          </a:xfrm>
          <a:prstGeom prst="rect">
            <a:avLst/>
          </a:prstGeom>
          <a:noFill/>
        </p:spPr>
        <p:txBody>
          <a:bodyPr wrap="square">
            <a:spAutoFit/>
          </a:bodyPr>
          <a:lstStyle/>
          <a:p>
            <a:pPr algn="ctr"/>
            <a:r>
              <a:rPr lang="en-AU" altLang="en-US" dirty="0">
                <a:solidFill>
                  <a:schemeClr val="tx1"/>
                </a:solidFill>
              </a:rPr>
              <a:t>Session </a:t>
            </a:r>
            <a:r>
              <a:rPr lang="en-AU" altLang="en-US" dirty="0"/>
              <a:t>4 Movement and Directional Terms</a:t>
            </a:r>
            <a:endParaRPr lang="en-AU" altLang="en-US" dirty="0">
              <a:solidFill>
                <a:schemeClr val="tx1"/>
              </a:solidFill>
            </a:endParaRPr>
          </a:p>
        </p:txBody>
      </p:sp>
    </p:spTree>
    <p:extLst>
      <p:ext uri="{BB962C8B-B14F-4D97-AF65-F5344CB8AC3E}">
        <p14:creationId xmlns:p14="http://schemas.microsoft.com/office/powerpoint/2010/main" val="27541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F08C9-BDC5-EB09-AFEF-3C98C1CFE7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D66286-B0B7-0CE3-C52B-F8BFD8D5A4AF}"/>
              </a:ext>
            </a:extLst>
          </p:cNvPr>
          <p:cNvSpPr>
            <a:spLocks noGrp="1"/>
          </p:cNvSpPr>
          <p:nvPr>
            <p:ph type="title"/>
          </p:nvPr>
        </p:nvSpPr>
        <p:spPr>
          <a:xfrm>
            <a:off x="503633" y="728663"/>
            <a:ext cx="6679510" cy="720000"/>
          </a:xfrm>
        </p:spPr>
        <p:txBody>
          <a:bodyPr/>
          <a:lstStyle/>
          <a:p>
            <a:r>
              <a:rPr lang="en-US" sz="2800" dirty="0"/>
              <a:t>Movement Terminology </a:t>
            </a:r>
            <a:endParaRPr lang="en-US" dirty="0"/>
          </a:p>
        </p:txBody>
      </p:sp>
      <p:sp>
        <p:nvSpPr>
          <p:cNvPr id="3" name="TextBox 2">
            <a:extLst>
              <a:ext uri="{FF2B5EF4-FFF2-40B4-BE49-F238E27FC236}">
                <a16:creationId xmlns:a16="http://schemas.microsoft.com/office/drawing/2014/main" id="{F18660E5-CBEE-DC02-A4E6-8D05D084797B}"/>
              </a:ext>
            </a:extLst>
          </p:cNvPr>
          <p:cNvSpPr txBox="1"/>
          <p:nvPr/>
        </p:nvSpPr>
        <p:spPr>
          <a:xfrm>
            <a:off x="413638" y="1174620"/>
            <a:ext cx="10612040" cy="2677656"/>
          </a:xfrm>
          <a:prstGeom prst="rect">
            <a:avLst/>
          </a:prstGeom>
          <a:noFill/>
        </p:spPr>
        <p:txBody>
          <a:bodyPr wrap="square">
            <a:spAutoFit/>
          </a:bodyPr>
          <a:lstStyle/>
          <a:p>
            <a:r>
              <a:rPr lang="en-US" sz="2400" b="1" dirty="0"/>
              <a:t>Movement in the body occurs in relation to the body planes shown earlier</a:t>
            </a:r>
          </a:p>
          <a:p>
            <a:r>
              <a:rPr lang="en-US" sz="2400" b="1" dirty="0"/>
              <a:t>Movement terminology is important to use to ensure accurate communication of movements that are </a:t>
            </a:r>
            <a:r>
              <a:rPr lang="en-US" sz="2400" b="1" dirty="0" err="1"/>
              <a:t>consistant</a:t>
            </a:r>
            <a:r>
              <a:rPr lang="en-US" sz="2400" b="1" dirty="0"/>
              <a:t> across all healthcare workers. This also clear understanding for all staff and are able to be interpreted regardless of patient positioning (sitting/standing/lying down)</a:t>
            </a:r>
          </a:p>
        </p:txBody>
      </p:sp>
      <p:pic>
        <p:nvPicPr>
          <p:cNvPr id="4" name="Picture 3" descr="A diagram of a person's body&#10;&#10;Description automatically generated">
            <a:extLst>
              <a:ext uri="{FF2B5EF4-FFF2-40B4-BE49-F238E27FC236}">
                <a16:creationId xmlns:a16="http://schemas.microsoft.com/office/drawing/2014/main" id="{CC666F85-5918-B746-0B84-C89FA3269896}"/>
              </a:ext>
            </a:extLst>
          </p:cNvPr>
          <p:cNvPicPr>
            <a:picLocks noChangeAspect="1"/>
          </p:cNvPicPr>
          <p:nvPr/>
        </p:nvPicPr>
        <p:blipFill>
          <a:blip r:embed="rId2"/>
          <a:stretch>
            <a:fillRect/>
          </a:stretch>
        </p:blipFill>
        <p:spPr>
          <a:xfrm>
            <a:off x="2922310" y="3369152"/>
            <a:ext cx="5910606" cy="3702922"/>
          </a:xfrm>
          <a:prstGeom prst="rect">
            <a:avLst/>
          </a:prstGeom>
        </p:spPr>
      </p:pic>
    </p:spTree>
    <p:extLst>
      <p:ext uri="{BB962C8B-B14F-4D97-AF65-F5344CB8AC3E}">
        <p14:creationId xmlns:p14="http://schemas.microsoft.com/office/powerpoint/2010/main" val="328093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6935-8C9D-49B6-2574-8B867B138E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E5DE9A-0F12-CFEB-BFBE-6652E9A326D8}"/>
              </a:ext>
            </a:extLst>
          </p:cNvPr>
          <p:cNvSpPr>
            <a:spLocks noGrp="1"/>
          </p:cNvSpPr>
          <p:nvPr>
            <p:ph type="title"/>
          </p:nvPr>
        </p:nvSpPr>
        <p:spPr>
          <a:xfrm>
            <a:off x="503633" y="728663"/>
            <a:ext cx="6679510" cy="720000"/>
          </a:xfrm>
        </p:spPr>
        <p:txBody>
          <a:bodyPr/>
          <a:lstStyle/>
          <a:p>
            <a:r>
              <a:rPr lang="en-US" sz="2800" dirty="0"/>
              <a:t>Movement Terminology </a:t>
            </a:r>
            <a:endParaRPr lang="en-US" dirty="0"/>
          </a:p>
        </p:txBody>
      </p:sp>
      <p:graphicFrame>
        <p:nvGraphicFramePr>
          <p:cNvPr id="2" name="Table 1">
            <a:extLst>
              <a:ext uri="{FF2B5EF4-FFF2-40B4-BE49-F238E27FC236}">
                <a16:creationId xmlns:a16="http://schemas.microsoft.com/office/drawing/2014/main" id="{680AB690-9C13-60DB-805B-A4671250BD01}"/>
              </a:ext>
            </a:extLst>
          </p:cNvPr>
          <p:cNvGraphicFramePr>
            <a:graphicFrameLocks noGrp="1"/>
          </p:cNvGraphicFramePr>
          <p:nvPr>
            <p:extLst>
              <p:ext uri="{D42A27DB-BD31-4B8C-83A1-F6EECF244321}">
                <p14:modId xmlns:p14="http://schemas.microsoft.com/office/powerpoint/2010/main" val="2441922883"/>
              </p:ext>
            </p:extLst>
          </p:nvPr>
        </p:nvGraphicFramePr>
        <p:xfrm>
          <a:off x="503633" y="1258094"/>
          <a:ext cx="5467952" cy="4778322"/>
        </p:xfrm>
        <a:graphic>
          <a:graphicData uri="http://schemas.openxmlformats.org/drawingml/2006/table">
            <a:tbl>
              <a:tblPr/>
              <a:tblGrid>
                <a:gridCol w="1373812">
                  <a:extLst>
                    <a:ext uri="{9D8B030D-6E8A-4147-A177-3AD203B41FA5}">
                      <a16:colId xmlns:a16="http://schemas.microsoft.com/office/drawing/2014/main" val="1307184469"/>
                    </a:ext>
                  </a:extLst>
                </a:gridCol>
                <a:gridCol w="4094140">
                  <a:extLst>
                    <a:ext uri="{9D8B030D-6E8A-4147-A177-3AD203B41FA5}">
                      <a16:colId xmlns:a16="http://schemas.microsoft.com/office/drawing/2014/main" val="2296669300"/>
                    </a:ext>
                  </a:extLst>
                </a:gridCol>
              </a:tblGrid>
              <a:tr h="469965">
                <a:tc gridSpan="2">
                  <a:txBody>
                    <a:bodyPr/>
                    <a:lstStyle/>
                    <a:p>
                      <a:r>
                        <a:rPr lang="en-AU" b="1" dirty="0">
                          <a:effectLst/>
                        </a:rPr>
                        <a:t>Joint movements in the sagittal plane:</a:t>
                      </a:r>
                      <a:endParaRPr lang="en-AU" dirty="0">
                        <a:effectLst/>
                      </a:endParaRPr>
                    </a:p>
                  </a:txBody>
                  <a:tcPr marL="0" marR="0" marT="0" marB="0" anchor="ctr">
                    <a:lnL>
                      <a:noFill/>
                    </a:lnL>
                    <a:lnR>
                      <a:noFill/>
                    </a:lnR>
                    <a:lnT>
                      <a:noFill/>
                    </a:lnT>
                    <a:lnB>
                      <a:noFill/>
                    </a:lnB>
                    <a:noFill/>
                  </a:tcPr>
                </a:tc>
                <a:tc hMerge="1">
                  <a:txBody>
                    <a:bodyPr/>
                    <a:lstStyle/>
                    <a:p>
                      <a:endParaRPr lang="en-AU"/>
                    </a:p>
                  </a:txBody>
                  <a:tcPr/>
                </a:tc>
                <a:extLst>
                  <a:ext uri="{0D108BD9-81ED-4DB2-BD59-A6C34878D82A}">
                    <a16:rowId xmlns:a16="http://schemas.microsoft.com/office/drawing/2014/main" val="3717850115"/>
                  </a:ext>
                </a:extLst>
              </a:tr>
              <a:tr h="1409894">
                <a:tc>
                  <a:txBody>
                    <a:bodyPr/>
                    <a:lstStyle/>
                    <a:p>
                      <a:r>
                        <a:rPr lang="en-AU">
                          <a:effectLst/>
                        </a:rPr>
                        <a:t>Flexion</a:t>
                      </a:r>
                    </a:p>
                  </a:txBody>
                  <a:tcPr marL="0" marR="0" marT="0" marB="0" anchor="ctr">
                    <a:lnL>
                      <a:noFill/>
                    </a:lnL>
                    <a:lnR>
                      <a:noFill/>
                    </a:lnR>
                    <a:lnT>
                      <a:noFill/>
                    </a:lnT>
                    <a:lnB>
                      <a:noFill/>
                    </a:lnB>
                    <a:noFill/>
                  </a:tcPr>
                </a:tc>
                <a:tc>
                  <a:txBody>
                    <a:bodyPr/>
                    <a:lstStyle/>
                    <a:p>
                      <a:r>
                        <a:rPr lang="en-AU">
                          <a:effectLst/>
                        </a:rPr>
                        <a:t>The angle between segments decreases, for example bending the arm at the elbow, or bending the leg at the knee</a:t>
                      </a:r>
                    </a:p>
                  </a:txBody>
                  <a:tcPr marL="0" marR="0" marT="0" marB="0" anchor="ctr">
                    <a:lnL>
                      <a:noFill/>
                    </a:lnL>
                    <a:lnR>
                      <a:noFill/>
                    </a:lnR>
                    <a:lnT>
                      <a:noFill/>
                    </a:lnT>
                    <a:lnB>
                      <a:noFill/>
                    </a:lnB>
                    <a:noFill/>
                  </a:tcPr>
                </a:tc>
                <a:extLst>
                  <a:ext uri="{0D108BD9-81ED-4DB2-BD59-A6C34878D82A}">
                    <a16:rowId xmlns:a16="http://schemas.microsoft.com/office/drawing/2014/main" val="3361102660"/>
                  </a:ext>
                </a:extLst>
              </a:tr>
              <a:tr h="1409894">
                <a:tc>
                  <a:txBody>
                    <a:bodyPr/>
                    <a:lstStyle/>
                    <a:p>
                      <a:r>
                        <a:rPr lang="en-AU">
                          <a:effectLst/>
                        </a:rPr>
                        <a:t>Extension</a:t>
                      </a:r>
                    </a:p>
                  </a:txBody>
                  <a:tcPr marL="0" marR="0" marT="0" marB="0" anchor="ctr">
                    <a:lnL>
                      <a:noFill/>
                    </a:lnL>
                    <a:lnR>
                      <a:noFill/>
                    </a:lnR>
                    <a:lnT>
                      <a:noFill/>
                    </a:lnT>
                    <a:lnB>
                      <a:noFill/>
                    </a:lnB>
                    <a:noFill/>
                  </a:tcPr>
                </a:tc>
                <a:tc>
                  <a:txBody>
                    <a:bodyPr/>
                    <a:lstStyle/>
                    <a:p>
                      <a:r>
                        <a:rPr lang="en-AU" dirty="0">
                          <a:effectLst/>
                        </a:rPr>
                        <a:t>The angle between segments increases, for example straightening the arm at the elbow, or straightening the leg at the knee</a:t>
                      </a:r>
                    </a:p>
                  </a:txBody>
                  <a:tcPr marL="0" marR="0" marT="0" marB="0" anchor="ctr">
                    <a:lnL>
                      <a:noFill/>
                    </a:lnL>
                    <a:lnR>
                      <a:noFill/>
                    </a:lnR>
                    <a:lnT>
                      <a:noFill/>
                    </a:lnT>
                    <a:lnB>
                      <a:noFill/>
                    </a:lnB>
                    <a:noFill/>
                  </a:tcPr>
                </a:tc>
                <a:extLst>
                  <a:ext uri="{0D108BD9-81ED-4DB2-BD59-A6C34878D82A}">
                    <a16:rowId xmlns:a16="http://schemas.microsoft.com/office/drawing/2014/main" val="709248966"/>
                  </a:ext>
                </a:extLst>
              </a:tr>
              <a:tr h="939929">
                <a:tc>
                  <a:txBody>
                    <a:bodyPr/>
                    <a:lstStyle/>
                    <a:p>
                      <a:r>
                        <a:rPr lang="en-AU">
                          <a:effectLst/>
                        </a:rPr>
                        <a:t>Dorsiflexion</a:t>
                      </a:r>
                    </a:p>
                  </a:txBody>
                  <a:tcPr marL="0" marR="0" marT="0" marB="0" anchor="ctr">
                    <a:lnL>
                      <a:noFill/>
                    </a:lnL>
                    <a:lnR>
                      <a:noFill/>
                    </a:lnR>
                    <a:lnT>
                      <a:noFill/>
                    </a:lnT>
                    <a:lnB>
                      <a:noFill/>
                    </a:lnB>
                    <a:noFill/>
                  </a:tcPr>
                </a:tc>
                <a:tc>
                  <a:txBody>
                    <a:bodyPr/>
                    <a:lstStyle/>
                    <a:p>
                      <a:r>
                        <a:rPr lang="en-AU">
                          <a:effectLst/>
                        </a:rPr>
                        <a:t>Bring the toes in the direction of the shin and up </a:t>
                      </a:r>
                      <a:r>
                        <a:rPr lang="en-AU" i="1">
                          <a:effectLst/>
                        </a:rPr>
                        <a:t>(dorsi- means back)</a:t>
                      </a:r>
                      <a:endParaRPr lang="en-AU">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749137763"/>
                  </a:ext>
                </a:extLst>
              </a:tr>
              <a:tr h="469965">
                <a:tc>
                  <a:txBody>
                    <a:bodyPr/>
                    <a:lstStyle/>
                    <a:p>
                      <a:r>
                        <a:rPr lang="en-AU">
                          <a:effectLst/>
                        </a:rPr>
                        <a:t>Plantar flexion</a:t>
                      </a:r>
                    </a:p>
                  </a:txBody>
                  <a:tcPr marL="0" marR="0" marT="0" marB="0" anchor="ctr">
                    <a:lnL>
                      <a:noFill/>
                    </a:lnL>
                    <a:lnR>
                      <a:noFill/>
                    </a:lnR>
                    <a:lnT>
                      <a:noFill/>
                    </a:lnT>
                    <a:lnB>
                      <a:noFill/>
                    </a:lnB>
                    <a:noFill/>
                  </a:tcPr>
                </a:tc>
                <a:tc>
                  <a:txBody>
                    <a:bodyPr/>
                    <a:lstStyle/>
                    <a:p>
                      <a:r>
                        <a:rPr lang="en-AU" dirty="0">
                          <a:effectLst/>
                        </a:rPr>
                        <a:t>Pointing the toes away from the shin and down</a:t>
                      </a:r>
                    </a:p>
                  </a:txBody>
                  <a:tcPr marL="0" marR="0" marT="0" marB="0" anchor="ctr">
                    <a:lnL>
                      <a:noFill/>
                    </a:lnL>
                    <a:lnR>
                      <a:noFill/>
                    </a:lnR>
                    <a:lnT>
                      <a:noFill/>
                    </a:lnT>
                    <a:lnB>
                      <a:noFill/>
                    </a:lnB>
                    <a:noFill/>
                  </a:tcPr>
                </a:tc>
                <a:extLst>
                  <a:ext uri="{0D108BD9-81ED-4DB2-BD59-A6C34878D82A}">
                    <a16:rowId xmlns:a16="http://schemas.microsoft.com/office/drawing/2014/main" val="2130428065"/>
                  </a:ext>
                </a:extLst>
              </a:tr>
            </a:tbl>
          </a:graphicData>
        </a:graphic>
      </p:graphicFrame>
      <p:graphicFrame>
        <p:nvGraphicFramePr>
          <p:cNvPr id="4" name="Table 3">
            <a:extLst>
              <a:ext uri="{FF2B5EF4-FFF2-40B4-BE49-F238E27FC236}">
                <a16:creationId xmlns:a16="http://schemas.microsoft.com/office/drawing/2014/main" id="{9DEA8C31-5CB8-2B4B-6EBA-5FC3E649DBE3}"/>
              </a:ext>
            </a:extLst>
          </p:cNvPr>
          <p:cNvGraphicFramePr>
            <a:graphicFrameLocks noGrp="1"/>
          </p:cNvGraphicFramePr>
          <p:nvPr>
            <p:extLst>
              <p:ext uri="{D42A27DB-BD31-4B8C-83A1-F6EECF244321}">
                <p14:modId xmlns:p14="http://schemas.microsoft.com/office/powerpoint/2010/main" val="640269137"/>
              </p:ext>
            </p:extLst>
          </p:nvPr>
        </p:nvGraphicFramePr>
        <p:xfrm>
          <a:off x="6220415" y="1448663"/>
          <a:ext cx="5467952" cy="4480560"/>
        </p:xfrm>
        <a:graphic>
          <a:graphicData uri="http://schemas.openxmlformats.org/drawingml/2006/table">
            <a:tbl>
              <a:tblPr/>
              <a:tblGrid>
                <a:gridCol w="1373812">
                  <a:extLst>
                    <a:ext uri="{9D8B030D-6E8A-4147-A177-3AD203B41FA5}">
                      <a16:colId xmlns:a16="http://schemas.microsoft.com/office/drawing/2014/main" val="4010399124"/>
                    </a:ext>
                  </a:extLst>
                </a:gridCol>
                <a:gridCol w="4094140">
                  <a:extLst>
                    <a:ext uri="{9D8B030D-6E8A-4147-A177-3AD203B41FA5}">
                      <a16:colId xmlns:a16="http://schemas.microsoft.com/office/drawing/2014/main" val="1556210046"/>
                    </a:ext>
                  </a:extLst>
                </a:gridCol>
              </a:tblGrid>
              <a:tr h="207207">
                <a:tc gridSpan="2">
                  <a:txBody>
                    <a:bodyPr/>
                    <a:lstStyle/>
                    <a:p>
                      <a:r>
                        <a:rPr lang="en-AU" sz="1400" b="1">
                          <a:effectLst/>
                        </a:rPr>
                        <a:t>Joint movements in the frontal plane:</a:t>
                      </a:r>
                      <a:endParaRPr lang="en-AU" sz="1400">
                        <a:effectLst/>
                      </a:endParaRPr>
                    </a:p>
                  </a:txBody>
                  <a:tcPr marL="0" marR="0" marT="0" marB="0" anchor="ctr">
                    <a:lnL>
                      <a:noFill/>
                    </a:lnL>
                    <a:lnR>
                      <a:noFill/>
                    </a:lnR>
                    <a:lnT>
                      <a:noFill/>
                    </a:lnT>
                    <a:lnB>
                      <a:noFill/>
                    </a:lnB>
                    <a:noFill/>
                  </a:tcPr>
                </a:tc>
                <a:tc hMerge="1">
                  <a:txBody>
                    <a:bodyPr/>
                    <a:lstStyle/>
                    <a:p>
                      <a:endParaRPr lang="en-AU"/>
                    </a:p>
                  </a:txBody>
                  <a:tcPr/>
                </a:tc>
                <a:extLst>
                  <a:ext uri="{0D108BD9-81ED-4DB2-BD59-A6C34878D82A}">
                    <a16:rowId xmlns:a16="http://schemas.microsoft.com/office/drawing/2014/main" val="2550214891"/>
                  </a:ext>
                </a:extLst>
              </a:tr>
              <a:tr h="414413">
                <a:tc>
                  <a:txBody>
                    <a:bodyPr/>
                    <a:lstStyle/>
                    <a:p>
                      <a:r>
                        <a:rPr lang="en-AU" sz="1400">
                          <a:effectLst/>
                        </a:rPr>
                        <a:t>Abduction</a:t>
                      </a:r>
                    </a:p>
                  </a:txBody>
                  <a:tcPr marL="0" marR="0" marT="0" marB="0" anchor="ctr">
                    <a:lnL>
                      <a:noFill/>
                    </a:lnL>
                    <a:lnR>
                      <a:noFill/>
                    </a:lnR>
                    <a:lnT>
                      <a:noFill/>
                    </a:lnT>
                    <a:lnB>
                      <a:noFill/>
                    </a:lnB>
                    <a:noFill/>
                  </a:tcPr>
                </a:tc>
                <a:tc>
                  <a:txBody>
                    <a:bodyPr/>
                    <a:lstStyle/>
                    <a:p>
                      <a:r>
                        <a:rPr lang="en-AU" sz="1400">
                          <a:effectLst/>
                        </a:rPr>
                        <a:t>Movement away from the midline </a:t>
                      </a:r>
                      <a:r>
                        <a:rPr lang="en-AU" sz="1400" i="1">
                          <a:effectLst/>
                        </a:rPr>
                        <a:t>(ab- means away from)</a:t>
                      </a:r>
                      <a:endParaRPr lang="en-AU" sz="140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412564476"/>
                  </a:ext>
                </a:extLst>
              </a:tr>
              <a:tr h="207207">
                <a:tc>
                  <a:txBody>
                    <a:bodyPr/>
                    <a:lstStyle/>
                    <a:p>
                      <a:r>
                        <a:rPr lang="en-AU" sz="1400">
                          <a:effectLst/>
                        </a:rPr>
                        <a:t>Adduction</a:t>
                      </a:r>
                    </a:p>
                  </a:txBody>
                  <a:tcPr marL="0" marR="0" marT="0" marB="0" anchor="ctr">
                    <a:lnL>
                      <a:noFill/>
                    </a:lnL>
                    <a:lnR>
                      <a:noFill/>
                    </a:lnR>
                    <a:lnT>
                      <a:noFill/>
                    </a:lnT>
                    <a:lnB>
                      <a:noFill/>
                    </a:lnB>
                    <a:noFill/>
                  </a:tcPr>
                </a:tc>
                <a:tc>
                  <a:txBody>
                    <a:bodyPr/>
                    <a:lstStyle/>
                    <a:p>
                      <a:r>
                        <a:rPr lang="en-AU" sz="1400">
                          <a:effectLst/>
                        </a:rPr>
                        <a:t>Movement toward the midline </a:t>
                      </a:r>
                      <a:r>
                        <a:rPr lang="en-AU" sz="1400" i="1">
                          <a:effectLst/>
                        </a:rPr>
                        <a:t>(ad- means to)</a:t>
                      </a:r>
                      <a:endParaRPr lang="en-AU" sz="140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857018151"/>
                  </a:ext>
                </a:extLst>
              </a:tr>
              <a:tr h="414413">
                <a:tc>
                  <a:txBody>
                    <a:bodyPr/>
                    <a:lstStyle/>
                    <a:p>
                      <a:r>
                        <a:rPr lang="en-AU" sz="1400">
                          <a:effectLst/>
                        </a:rPr>
                        <a:t>Elevation (shoulder)</a:t>
                      </a:r>
                    </a:p>
                  </a:txBody>
                  <a:tcPr marL="0" marR="0" marT="0" marB="0" anchor="ctr">
                    <a:lnL>
                      <a:noFill/>
                    </a:lnL>
                    <a:lnR>
                      <a:noFill/>
                    </a:lnR>
                    <a:lnT>
                      <a:noFill/>
                    </a:lnT>
                    <a:lnB>
                      <a:noFill/>
                    </a:lnB>
                    <a:noFill/>
                  </a:tcPr>
                </a:tc>
                <a:tc>
                  <a:txBody>
                    <a:bodyPr/>
                    <a:lstStyle/>
                    <a:p>
                      <a:r>
                        <a:rPr lang="en-AU" sz="1400">
                          <a:effectLst/>
                        </a:rPr>
                        <a:t>Moving the shoulder girdle in a superior (upward) direction</a:t>
                      </a:r>
                    </a:p>
                  </a:txBody>
                  <a:tcPr marL="0" marR="0" marT="0" marB="0" anchor="ctr">
                    <a:lnL>
                      <a:noFill/>
                    </a:lnL>
                    <a:lnR>
                      <a:noFill/>
                    </a:lnR>
                    <a:lnT>
                      <a:noFill/>
                    </a:lnT>
                    <a:lnB>
                      <a:noFill/>
                    </a:lnB>
                    <a:noFill/>
                  </a:tcPr>
                </a:tc>
                <a:extLst>
                  <a:ext uri="{0D108BD9-81ED-4DB2-BD59-A6C34878D82A}">
                    <a16:rowId xmlns:a16="http://schemas.microsoft.com/office/drawing/2014/main" val="4254420721"/>
                  </a:ext>
                </a:extLst>
              </a:tr>
              <a:tr h="414413">
                <a:tc>
                  <a:txBody>
                    <a:bodyPr/>
                    <a:lstStyle/>
                    <a:p>
                      <a:r>
                        <a:rPr lang="en-AU" sz="1400">
                          <a:effectLst/>
                        </a:rPr>
                        <a:t>Depression (shoulder)</a:t>
                      </a:r>
                    </a:p>
                  </a:txBody>
                  <a:tcPr marL="0" marR="0" marT="0" marB="0" anchor="ctr">
                    <a:lnL>
                      <a:noFill/>
                    </a:lnL>
                    <a:lnR>
                      <a:noFill/>
                    </a:lnR>
                    <a:lnT>
                      <a:noFill/>
                    </a:lnT>
                    <a:lnB>
                      <a:noFill/>
                    </a:lnB>
                    <a:noFill/>
                  </a:tcPr>
                </a:tc>
                <a:tc>
                  <a:txBody>
                    <a:bodyPr/>
                    <a:lstStyle/>
                    <a:p>
                      <a:r>
                        <a:rPr lang="en-AU" sz="1400">
                          <a:effectLst/>
                        </a:rPr>
                        <a:t>Moving the shoulder girdle in an inferior (downward) direction</a:t>
                      </a:r>
                    </a:p>
                  </a:txBody>
                  <a:tcPr marL="0" marR="0" marT="0" marB="0" anchor="ctr">
                    <a:lnL>
                      <a:noFill/>
                    </a:lnL>
                    <a:lnR>
                      <a:noFill/>
                    </a:lnR>
                    <a:lnT>
                      <a:noFill/>
                    </a:lnT>
                    <a:lnB>
                      <a:noFill/>
                    </a:lnB>
                    <a:noFill/>
                  </a:tcPr>
                </a:tc>
                <a:extLst>
                  <a:ext uri="{0D108BD9-81ED-4DB2-BD59-A6C34878D82A}">
                    <a16:rowId xmlns:a16="http://schemas.microsoft.com/office/drawing/2014/main" val="3159598849"/>
                  </a:ext>
                </a:extLst>
              </a:tr>
              <a:tr h="414413">
                <a:tc>
                  <a:txBody>
                    <a:bodyPr/>
                    <a:lstStyle/>
                    <a:p>
                      <a:r>
                        <a:rPr lang="en-AU" sz="1400">
                          <a:effectLst/>
                        </a:rPr>
                        <a:t>Valgus (at the knees)</a:t>
                      </a:r>
                    </a:p>
                  </a:txBody>
                  <a:tcPr marL="0" marR="0" marT="0" marB="0" anchor="ctr">
                    <a:lnL>
                      <a:noFill/>
                    </a:lnL>
                    <a:lnR>
                      <a:noFill/>
                    </a:lnR>
                    <a:lnT>
                      <a:noFill/>
                    </a:lnT>
                    <a:lnB>
                      <a:noFill/>
                    </a:lnB>
                    <a:noFill/>
                  </a:tcPr>
                </a:tc>
                <a:tc>
                  <a:txBody>
                    <a:bodyPr/>
                    <a:lstStyle/>
                    <a:p>
                      <a:r>
                        <a:rPr lang="en-AU" sz="1400">
                          <a:effectLst/>
                        </a:rPr>
                        <a:t>Legs in a ‘knocked-kneed’ position</a:t>
                      </a:r>
                    </a:p>
                  </a:txBody>
                  <a:tcPr marL="0" marR="0" marT="0" marB="0" anchor="ctr">
                    <a:lnL>
                      <a:noFill/>
                    </a:lnL>
                    <a:lnR>
                      <a:noFill/>
                    </a:lnR>
                    <a:lnT>
                      <a:noFill/>
                    </a:lnT>
                    <a:lnB>
                      <a:noFill/>
                    </a:lnB>
                    <a:noFill/>
                  </a:tcPr>
                </a:tc>
                <a:extLst>
                  <a:ext uri="{0D108BD9-81ED-4DB2-BD59-A6C34878D82A}">
                    <a16:rowId xmlns:a16="http://schemas.microsoft.com/office/drawing/2014/main" val="908980839"/>
                  </a:ext>
                </a:extLst>
              </a:tr>
              <a:tr h="414413">
                <a:tc>
                  <a:txBody>
                    <a:bodyPr/>
                    <a:lstStyle/>
                    <a:p>
                      <a:r>
                        <a:rPr lang="en-AU" sz="1400">
                          <a:effectLst/>
                        </a:rPr>
                        <a:t>Varus (at the knees)</a:t>
                      </a:r>
                    </a:p>
                  </a:txBody>
                  <a:tcPr marL="0" marR="0" marT="0" marB="0" anchor="ctr">
                    <a:lnL>
                      <a:noFill/>
                    </a:lnL>
                    <a:lnR>
                      <a:noFill/>
                    </a:lnR>
                    <a:lnT>
                      <a:noFill/>
                    </a:lnT>
                    <a:lnB>
                      <a:noFill/>
                    </a:lnB>
                    <a:noFill/>
                  </a:tcPr>
                </a:tc>
                <a:tc>
                  <a:txBody>
                    <a:bodyPr/>
                    <a:lstStyle/>
                    <a:p>
                      <a:r>
                        <a:rPr lang="en-AU" sz="1400">
                          <a:effectLst/>
                        </a:rPr>
                        <a:t>Legs in a ‘bow-legged’ position</a:t>
                      </a:r>
                    </a:p>
                  </a:txBody>
                  <a:tcPr marL="0" marR="0" marT="0" marB="0" anchor="ctr">
                    <a:lnL>
                      <a:noFill/>
                    </a:lnL>
                    <a:lnR>
                      <a:noFill/>
                    </a:lnR>
                    <a:lnT>
                      <a:noFill/>
                    </a:lnT>
                    <a:lnB>
                      <a:noFill/>
                    </a:lnB>
                    <a:noFill/>
                  </a:tcPr>
                </a:tc>
                <a:extLst>
                  <a:ext uri="{0D108BD9-81ED-4DB2-BD59-A6C34878D82A}">
                    <a16:rowId xmlns:a16="http://schemas.microsoft.com/office/drawing/2014/main" val="1012969759"/>
                  </a:ext>
                </a:extLst>
              </a:tr>
              <a:tr h="207207">
                <a:tc>
                  <a:txBody>
                    <a:bodyPr/>
                    <a:lstStyle/>
                    <a:p>
                      <a:r>
                        <a:rPr lang="en-AU" sz="1400">
                          <a:effectLst/>
                        </a:rPr>
                        <a:t>Inversion (foot)</a:t>
                      </a:r>
                    </a:p>
                  </a:txBody>
                  <a:tcPr marL="0" marR="0" marT="0" marB="0" anchor="ctr">
                    <a:lnL>
                      <a:noFill/>
                    </a:lnL>
                    <a:lnR>
                      <a:noFill/>
                    </a:lnR>
                    <a:lnT>
                      <a:noFill/>
                    </a:lnT>
                    <a:lnB>
                      <a:noFill/>
                    </a:lnB>
                    <a:noFill/>
                  </a:tcPr>
                </a:tc>
                <a:tc>
                  <a:txBody>
                    <a:bodyPr/>
                    <a:lstStyle/>
                    <a:p>
                      <a:r>
                        <a:rPr lang="en-AU" sz="1400">
                          <a:effectLst/>
                        </a:rPr>
                        <a:t>Lifting the medial (inside) border of the foot up</a:t>
                      </a:r>
                    </a:p>
                  </a:txBody>
                  <a:tcPr marL="0" marR="0" marT="0" marB="0" anchor="ctr">
                    <a:lnL>
                      <a:noFill/>
                    </a:lnL>
                    <a:lnR>
                      <a:noFill/>
                    </a:lnR>
                    <a:lnT>
                      <a:noFill/>
                    </a:lnT>
                    <a:lnB>
                      <a:noFill/>
                    </a:lnB>
                    <a:noFill/>
                  </a:tcPr>
                </a:tc>
                <a:extLst>
                  <a:ext uri="{0D108BD9-81ED-4DB2-BD59-A6C34878D82A}">
                    <a16:rowId xmlns:a16="http://schemas.microsoft.com/office/drawing/2014/main" val="2324914677"/>
                  </a:ext>
                </a:extLst>
              </a:tr>
              <a:tr h="414413">
                <a:tc>
                  <a:txBody>
                    <a:bodyPr/>
                    <a:lstStyle/>
                    <a:p>
                      <a:r>
                        <a:rPr lang="en-AU" sz="1400">
                          <a:effectLst/>
                        </a:rPr>
                        <a:t>Eversion (foot)</a:t>
                      </a:r>
                    </a:p>
                  </a:txBody>
                  <a:tcPr marL="0" marR="0" marT="0" marB="0" anchor="ctr">
                    <a:lnL>
                      <a:noFill/>
                    </a:lnL>
                    <a:lnR>
                      <a:noFill/>
                    </a:lnR>
                    <a:lnT>
                      <a:noFill/>
                    </a:lnT>
                    <a:lnB>
                      <a:noFill/>
                    </a:lnB>
                    <a:noFill/>
                  </a:tcPr>
                </a:tc>
                <a:tc>
                  <a:txBody>
                    <a:bodyPr/>
                    <a:lstStyle/>
                    <a:p>
                      <a:r>
                        <a:rPr lang="en-AU" sz="1400" dirty="0">
                          <a:effectLst/>
                        </a:rPr>
                        <a:t>Lifting the lateral (outside) border of the foot up </a:t>
                      </a:r>
                      <a:r>
                        <a:rPr lang="en-AU" sz="1400" i="1" dirty="0">
                          <a:effectLst/>
                        </a:rPr>
                        <a:t>(e- means out from)</a:t>
                      </a:r>
                      <a:endParaRPr lang="en-AU" sz="1400"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083469464"/>
                  </a:ext>
                </a:extLst>
              </a:tr>
              <a:tr h="414413">
                <a:tc>
                  <a:txBody>
                    <a:bodyPr/>
                    <a:lstStyle/>
                    <a:p>
                      <a:r>
                        <a:rPr lang="en-AU" sz="1400">
                          <a:effectLst/>
                        </a:rPr>
                        <a:t>Radial deviation</a:t>
                      </a:r>
                    </a:p>
                  </a:txBody>
                  <a:tcPr marL="0" marR="0" marT="0" marB="0" anchor="ctr">
                    <a:lnL>
                      <a:noFill/>
                    </a:lnL>
                    <a:lnR>
                      <a:noFill/>
                    </a:lnR>
                    <a:lnT>
                      <a:noFill/>
                    </a:lnT>
                    <a:lnB>
                      <a:noFill/>
                    </a:lnB>
                    <a:noFill/>
                  </a:tcPr>
                </a:tc>
                <a:tc>
                  <a:txBody>
                    <a:bodyPr/>
                    <a:lstStyle/>
                    <a:p>
                      <a:r>
                        <a:rPr lang="en-AU" sz="1400">
                          <a:effectLst/>
                        </a:rPr>
                        <a:t>Moving the hand, leading with the thumb, towards the radius</a:t>
                      </a:r>
                    </a:p>
                  </a:txBody>
                  <a:tcPr marL="0" marR="0" marT="0" marB="0" anchor="ctr">
                    <a:lnL>
                      <a:noFill/>
                    </a:lnL>
                    <a:lnR>
                      <a:noFill/>
                    </a:lnR>
                    <a:lnT>
                      <a:noFill/>
                    </a:lnT>
                    <a:lnB>
                      <a:noFill/>
                    </a:lnB>
                    <a:noFill/>
                  </a:tcPr>
                </a:tc>
                <a:extLst>
                  <a:ext uri="{0D108BD9-81ED-4DB2-BD59-A6C34878D82A}">
                    <a16:rowId xmlns:a16="http://schemas.microsoft.com/office/drawing/2014/main" val="1533910474"/>
                  </a:ext>
                </a:extLst>
              </a:tr>
              <a:tr h="414413">
                <a:tc>
                  <a:txBody>
                    <a:bodyPr/>
                    <a:lstStyle/>
                    <a:p>
                      <a:r>
                        <a:rPr lang="en-AU" sz="1400">
                          <a:effectLst/>
                        </a:rPr>
                        <a:t>Ulnar deviation</a:t>
                      </a:r>
                    </a:p>
                  </a:txBody>
                  <a:tcPr marL="0" marR="0" marT="0" marB="0" anchor="ctr">
                    <a:lnL>
                      <a:noFill/>
                    </a:lnL>
                    <a:lnR>
                      <a:noFill/>
                    </a:lnR>
                    <a:lnT>
                      <a:noFill/>
                    </a:lnT>
                    <a:lnB>
                      <a:noFill/>
                    </a:lnB>
                    <a:noFill/>
                  </a:tcPr>
                </a:tc>
                <a:tc>
                  <a:txBody>
                    <a:bodyPr/>
                    <a:lstStyle/>
                    <a:p>
                      <a:r>
                        <a:rPr lang="en-AU" sz="1400">
                          <a:effectLst/>
                        </a:rPr>
                        <a:t>Moving the hand, leading with the little finger, towards the ulna</a:t>
                      </a:r>
                    </a:p>
                  </a:txBody>
                  <a:tcPr marL="0" marR="0" marT="0" marB="0" anchor="ctr">
                    <a:lnL>
                      <a:noFill/>
                    </a:lnL>
                    <a:lnR>
                      <a:noFill/>
                    </a:lnR>
                    <a:lnT>
                      <a:noFill/>
                    </a:lnT>
                    <a:lnB>
                      <a:noFill/>
                    </a:lnB>
                    <a:noFill/>
                  </a:tcPr>
                </a:tc>
                <a:extLst>
                  <a:ext uri="{0D108BD9-81ED-4DB2-BD59-A6C34878D82A}">
                    <a16:rowId xmlns:a16="http://schemas.microsoft.com/office/drawing/2014/main" val="3005081736"/>
                  </a:ext>
                </a:extLst>
              </a:tr>
              <a:tr h="414413">
                <a:tc>
                  <a:txBody>
                    <a:bodyPr/>
                    <a:lstStyle/>
                    <a:p>
                      <a:r>
                        <a:rPr lang="en-AU" sz="1400">
                          <a:effectLst/>
                        </a:rPr>
                        <a:t>Lateral flexion (trunk)</a:t>
                      </a:r>
                    </a:p>
                  </a:txBody>
                  <a:tcPr marL="0" marR="0" marT="0" marB="0" anchor="ctr">
                    <a:lnL>
                      <a:noFill/>
                    </a:lnL>
                    <a:lnR>
                      <a:noFill/>
                    </a:lnR>
                    <a:lnT>
                      <a:noFill/>
                    </a:lnT>
                    <a:lnB>
                      <a:noFill/>
                    </a:lnB>
                    <a:noFill/>
                  </a:tcPr>
                </a:tc>
                <a:tc>
                  <a:txBody>
                    <a:bodyPr/>
                    <a:lstStyle/>
                    <a:p>
                      <a:r>
                        <a:rPr lang="en-AU" sz="1400" dirty="0">
                          <a:effectLst/>
                        </a:rPr>
                        <a:t>Bending the trunk to either the left or right side</a:t>
                      </a:r>
                    </a:p>
                  </a:txBody>
                  <a:tcPr marL="0" marR="0" marT="0" marB="0" anchor="ctr">
                    <a:lnL>
                      <a:noFill/>
                    </a:lnL>
                    <a:lnR>
                      <a:noFill/>
                    </a:lnR>
                    <a:lnT>
                      <a:noFill/>
                    </a:lnT>
                    <a:lnB>
                      <a:noFill/>
                    </a:lnB>
                    <a:noFill/>
                  </a:tcPr>
                </a:tc>
                <a:extLst>
                  <a:ext uri="{0D108BD9-81ED-4DB2-BD59-A6C34878D82A}">
                    <a16:rowId xmlns:a16="http://schemas.microsoft.com/office/drawing/2014/main" val="810807753"/>
                  </a:ext>
                </a:extLst>
              </a:tr>
            </a:tbl>
          </a:graphicData>
        </a:graphic>
      </p:graphicFrame>
      <p:sp>
        <p:nvSpPr>
          <p:cNvPr id="7" name="Rectangle 1">
            <a:extLst>
              <a:ext uri="{FF2B5EF4-FFF2-40B4-BE49-F238E27FC236}">
                <a16:creationId xmlns:a16="http://schemas.microsoft.com/office/drawing/2014/main" id="{ADAFCC8A-7C57-8EED-5808-8E9B99F12C1D}"/>
              </a:ext>
            </a:extLst>
          </p:cNvPr>
          <p:cNvSpPr>
            <a:spLocks noChangeArrowheads="1"/>
          </p:cNvSpPr>
          <p:nvPr/>
        </p:nvSpPr>
        <p:spPr bwMode="auto">
          <a:xfrm>
            <a:off x="1022108" y="44973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D2125"/>
                </a:solidFill>
                <a:effectLst/>
                <a:latin typeface="Open Sans" panose="020B0606030504020204" pitchFamily="34" charset="0"/>
              </a:rPr>
              <a:t>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D2125"/>
                </a:solidFill>
                <a:effectLst/>
                <a:latin typeface="Open Sans" panose="020B0606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929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8B4C-71F0-4DFB-3C97-0F627C16DE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3DDF30-94C5-CD2F-8D45-64E6260F1F94}"/>
              </a:ext>
            </a:extLst>
          </p:cNvPr>
          <p:cNvSpPr>
            <a:spLocks noGrp="1"/>
          </p:cNvSpPr>
          <p:nvPr>
            <p:ph type="title"/>
          </p:nvPr>
        </p:nvSpPr>
        <p:spPr>
          <a:xfrm>
            <a:off x="503633" y="728663"/>
            <a:ext cx="6679510" cy="720000"/>
          </a:xfrm>
        </p:spPr>
        <p:txBody>
          <a:bodyPr/>
          <a:lstStyle/>
          <a:p>
            <a:r>
              <a:rPr lang="en-US" dirty="0"/>
              <a:t>Movement Terminology </a:t>
            </a:r>
            <a:br>
              <a:rPr lang="en-US" sz="2800" dirty="0"/>
            </a:br>
            <a:endParaRPr lang="en-US" dirty="0"/>
          </a:p>
        </p:txBody>
      </p:sp>
      <p:graphicFrame>
        <p:nvGraphicFramePr>
          <p:cNvPr id="2" name="Table 1">
            <a:extLst>
              <a:ext uri="{FF2B5EF4-FFF2-40B4-BE49-F238E27FC236}">
                <a16:creationId xmlns:a16="http://schemas.microsoft.com/office/drawing/2014/main" id="{220361EC-4287-1455-83C3-9F74B8C937A7}"/>
              </a:ext>
            </a:extLst>
          </p:cNvPr>
          <p:cNvGraphicFramePr>
            <a:graphicFrameLocks noGrp="1"/>
          </p:cNvGraphicFramePr>
          <p:nvPr>
            <p:extLst>
              <p:ext uri="{D42A27DB-BD31-4B8C-83A1-F6EECF244321}">
                <p14:modId xmlns:p14="http://schemas.microsoft.com/office/powerpoint/2010/main" val="1353110066"/>
              </p:ext>
            </p:extLst>
          </p:nvPr>
        </p:nvGraphicFramePr>
        <p:xfrm>
          <a:off x="503633" y="1272558"/>
          <a:ext cx="7239000" cy="4114800"/>
        </p:xfrm>
        <a:graphic>
          <a:graphicData uri="http://schemas.openxmlformats.org/drawingml/2006/table">
            <a:tbl>
              <a:tblPr/>
              <a:tblGrid>
                <a:gridCol w="1818784">
                  <a:extLst>
                    <a:ext uri="{9D8B030D-6E8A-4147-A177-3AD203B41FA5}">
                      <a16:colId xmlns:a16="http://schemas.microsoft.com/office/drawing/2014/main" val="3524494154"/>
                    </a:ext>
                  </a:extLst>
                </a:gridCol>
                <a:gridCol w="5420216">
                  <a:extLst>
                    <a:ext uri="{9D8B030D-6E8A-4147-A177-3AD203B41FA5}">
                      <a16:colId xmlns:a16="http://schemas.microsoft.com/office/drawing/2014/main" val="3137901938"/>
                    </a:ext>
                  </a:extLst>
                </a:gridCol>
              </a:tblGrid>
              <a:tr h="0">
                <a:tc gridSpan="2">
                  <a:txBody>
                    <a:bodyPr/>
                    <a:lstStyle/>
                    <a:p>
                      <a:r>
                        <a:rPr lang="en-AU" b="1" dirty="0">
                          <a:effectLst/>
                        </a:rPr>
                        <a:t>Joint movements in the transverse plane:</a:t>
                      </a:r>
                      <a:endParaRPr lang="en-AU" dirty="0">
                        <a:effectLst/>
                      </a:endParaRPr>
                    </a:p>
                  </a:txBody>
                  <a:tcPr marL="0" marR="0" marT="0" marB="0" anchor="ctr">
                    <a:lnL>
                      <a:noFill/>
                    </a:lnL>
                    <a:lnR>
                      <a:noFill/>
                    </a:lnR>
                    <a:lnT>
                      <a:noFill/>
                    </a:lnT>
                    <a:lnB>
                      <a:noFill/>
                    </a:lnB>
                    <a:noFill/>
                  </a:tcPr>
                </a:tc>
                <a:tc hMerge="1">
                  <a:txBody>
                    <a:bodyPr/>
                    <a:lstStyle/>
                    <a:p>
                      <a:endParaRPr lang="en-AU"/>
                    </a:p>
                  </a:txBody>
                  <a:tcPr/>
                </a:tc>
                <a:extLst>
                  <a:ext uri="{0D108BD9-81ED-4DB2-BD59-A6C34878D82A}">
                    <a16:rowId xmlns:a16="http://schemas.microsoft.com/office/drawing/2014/main" val="2017882551"/>
                  </a:ext>
                </a:extLst>
              </a:tr>
              <a:tr h="0">
                <a:tc>
                  <a:txBody>
                    <a:bodyPr/>
                    <a:lstStyle/>
                    <a:p>
                      <a:r>
                        <a:rPr lang="en-AU">
                          <a:effectLst/>
                        </a:rPr>
                        <a:t>Medial rotation</a:t>
                      </a:r>
                    </a:p>
                  </a:txBody>
                  <a:tcPr marL="0" marR="0" marT="0" marB="0" anchor="ctr">
                    <a:lnL>
                      <a:noFill/>
                    </a:lnL>
                    <a:lnR>
                      <a:noFill/>
                    </a:lnR>
                    <a:lnT>
                      <a:noFill/>
                    </a:lnT>
                    <a:lnB>
                      <a:noFill/>
                    </a:lnB>
                    <a:noFill/>
                  </a:tcPr>
                </a:tc>
                <a:tc>
                  <a:txBody>
                    <a:bodyPr/>
                    <a:lstStyle/>
                    <a:p>
                      <a:r>
                        <a:rPr lang="en-AU">
                          <a:effectLst/>
                        </a:rPr>
                        <a:t>Inward or internal rotation</a:t>
                      </a:r>
                    </a:p>
                  </a:txBody>
                  <a:tcPr marL="0" marR="0" marT="0" marB="0" anchor="ctr">
                    <a:lnL>
                      <a:noFill/>
                    </a:lnL>
                    <a:lnR>
                      <a:noFill/>
                    </a:lnR>
                    <a:lnT>
                      <a:noFill/>
                    </a:lnT>
                    <a:lnB>
                      <a:noFill/>
                    </a:lnB>
                    <a:noFill/>
                  </a:tcPr>
                </a:tc>
                <a:extLst>
                  <a:ext uri="{0D108BD9-81ED-4DB2-BD59-A6C34878D82A}">
                    <a16:rowId xmlns:a16="http://schemas.microsoft.com/office/drawing/2014/main" val="1856882834"/>
                  </a:ext>
                </a:extLst>
              </a:tr>
              <a:tr h="0">
                <a:tc>
                  <a:txBody>
                    <a:bodyPr/>
                    <a:lstStyle/>
                    <a:p>
                      <a:r>
                        <a:rPr lang="en-AU">
                          <a:effectLst/>
                        </a:rPr>
                        <a:t>Lateral rotation</a:t>
                      </a:r>
                    </a:p>
                  </a:txBody>
                  <a:tcPr marL="0" marR="0" marT="0" marB="0" anchor="ctr">
                    <a:lnL>
                      <a:noFill/>
                    </a:lnL>
                    <a:lnR>
                      <a:noFill/>
                    </a:lnR>
                    <a:lnT>
                      <a:noFill/>
                    </a:lnT>
                    <a:lnB>
                      <a:noFill/>
                    </a:lnB>
                    <a:noFill/>
                  </a:tcPr>
                </a:tc>
                <a:tc>
                  <a:txBody>
                    <a:bodyPr/>
                    <a:lstStyle/>
                    <a:p>
                      <a:r>
                        <a:rPr lang="en-AU">
                          <a:effectLst/>
                        </a:rPr>
                        <a:t>Outward or external rotation</a:t>
                      </a:r>
                    </a:p>
                  </a:txBody>
                  <a:tcPr marL="0" marR="0" marT="0" marB="0" anchor="ctr">
                    <a:lnL>
                      <a:noFill/>
                    </a:lnL>
                    <a:lnR>
                      <a:noFill/>
                    </a:lnR>
                    <a:lnT>
                      <a:noFill/>
                    </a:lnT>
                    <a:lnB>
                      <a:noFill/>
                    </a:lnB>
                    <a:noFill/>
                  </a:tcPr>
                </a:tc>
                <a:extLst>
                  <a:ext uri="{0D108BD9-81ED-4DB2-BD59-A6C34878D82A}">
                    <a16:rowId xmlns:a16="http://schemas.microsoft.com/office/drawing/2014/main" val="43676635"/>
                  </a:ext>
                </a:extLst>
              </a:tr>
              <a:tr h="0">
                <a:tc>
                  <a:txBody>
                    <a:bodyPr/>
                    <a:lstStyle/>
                    <a:p>
                      <a:r>
                        <a:rPr lang="en-AU" dirty="0">
                          <a:effectLst/>
                        </a:rPr>
                        <a:t>Supination (forearm)</a:t>
                      </a:r>
                    </a:p>
                  </a:txBody>
                  <a:tcPr marL="0" marR="0" marT="0" marB="0" anchor="ctr">
                    <a:lnL>
                      <a:noFill/>
                    </a:lnL>
                    <a:lnR>
                      <a:noFill/>
                    </a:lnR>
                    <a:lnT>
                      <a:noFill/>
                    </a:lnT>
                    <a:lnB>
                      <a:noFill/>
                    </a:lnB>
                    <a:noFill/>
                  </a:tcPr>
                </a:tc>
                <a:tc>
                  <a:txBody>
                    <a:bodyPr/>
                    <a:lstStyle/>
                    <a:p>
                      <a:r>
                        <a:rPr lang="en-AU">
                          <a:effectLst/>
                        </a:rPr>
                        <a:t>With elbow held at 90° the palm of the hand rotates up</a:t>
                      </a:r>
                    </a:p>
                  </a:txBody>
                  <a:tcPr marL="0" marR="0" marT="0" marB="0" anchor="ctr">
                    <a:lnL>
                      <a:noFill/>
                    </a:lnL>
                    <a:lnR>
                      <a:noFill/>
                    </a:lnR>
                    <a:lnT>
                      <a:noFill/>
                    </a:lnT>
                    <a:lnB>
                      <a:noFill/>
                    </a:lnB>
                    <a:noFill/>
                  </a:tcPr>
                </a:tc>
                <a:extLst>
                  <a:ext uri="{0D108BD9-81ED-4DB2-BD59-A6C34878D82A}">
                    <a16:rowId xmlns:a16="http://schemas.microsoft.com/office/drawing/2014/main" val="2013837278"/>
                  </a:ext>
                </a:extLst>
              </a:tr>
              <a:tr h="0">
                <a:tc>
                  <a:txBody>
                    <a:bodyPr/>
                    <a:lstStyle/>
                    <a:p>
                      <a:r>
                        <a:rPr lang="en-AU">
                          <a:effectLst/>
                        </a:rPr>
                        <a:t>Pronation (forearm)</a:t>
                      </a:r>
                    </a:p>
                  </a:txBody>
                  <a:tcPr marL="0" marR="0" marT="0" marB="0" anchor="ctr">
                    <a:lnL>
                      <a:noFill/>
                    </a:lnL>
                    <a:lnR>
                      <a:noFill/>
                    </a:lnR>
                    <a:lnT>
                      <a:noFill/>
                    </a:lnT>
                    <a:lnB>
                      <a:noFill/>
                    </a:lnB>
                    <a:noFill/>
                  </a:tcPr>
                </a:tc>
                <a:tc>
                  <a:txBody>
                    <a:bodyPr/>
                    <a:lstStyle/>
                    <a:p>
                      <a:r>
                        <a:rPr lang="en-AU">
                          <a:effectLst/>
                        </a:rPr>
                        <a:t>With elbow held at 90° the palm of the hand rotates down</a:t>
                      </a:r>
                    </a:p>
                  </a:txBody>
                  <a:tcPr marL="0" marR="0" marT="0" marB="0" anchor="ctr">
                    <a:lnL>
                      <a:noFill/>
                    </a:lnL>
                    <a:lnR>
                      <a:noFill/>
                    </a:lnR>
                    <a:lnT>
                      <a:noFill/>
                    </a:lnT>
                    <a:lnB>
                      <a:noFill/>
                    </a:lnB>
                    <a:noFill/>
                  </a:tcPr>
                </a:tc>
                <a:extLst>
                  <a:ext uri="{0D108BD9-81ED-4DB2-BD59-A6C34878D82A}">
                    <a16:rowId xmlns:a16="http://schemas.microsoft.com/office/drawing/2014/main" val="2380067366"/>
                  </a:ext>
                </a:extLst>
              </a:tr>
              <a:tr h="0">
                <a:tc>
                  <a:txBody>
                    <a:bodyPr/>
                    <a:lstStyle/>
                    <a:p>
                      <a:r>
                        <a:rPr lang="en-AU">
                          <a:effectLst/>
                        </a:rPr>
                        <a:t>Horizontal abduction</a:t>
                      </a:r>
                    </a:p>
                  </a:txBody>
                  <a:tcPr marL="0" marR="0" marT="0" marB="0" anchor="ctr">
                    <a:lnL>
                      <a:noFill/>
                    </a:lnL>
                    <a:lnR>
                      <a:noFill/>
                    </a:lnR>
                    <a:lnT>
                      <a:noFill/>
                    </a:lnT>
                    <a:lnB>
                      <a:noFill/>
                    </a:lnB>
                    <a:noFill/>
                  </a:tcPr>
                </a:tc>
                <a:tc>
                  <a:txBody>
                    <a:bodyPr/>
                    <a:lstStyle/>
                    <a:p>
                      <a:r>
                        <a:rPr lang="en-AU">
                          <a:effectLst/>
                        </a:rPr>
                        <a:t>In a horizontal position the body part moves away from the midline</a:t>
                      </a:r>
                    </a:p>
                  </a:txBody>
                  <a:tcPr marL="0" marR="0" marT="0" marB="0" anchor="ctr">
                    <a:lnL>
                      <a:noFill/>
                    </a:lnL>
                    <a:lnR>
                      <a:noFill/>
                    </a:lnR>
                    <a:lnT>
                      <a:noFill/>
                    </a:lnT>
                    <a:lnB>
                      <a:noFill/>
                    </a:lnB>
                    <a:noFill/>
                  </a:tcPr>
                </a:tc>
                <a:extLst>
                  <a:ext uri="{0D108BD9-81ED-4DB2-BD59-A6C34878D82A}">
                    <a16:rowId xmlns:a16="http://schemas.microsoft.com/office/drawing/2014/main" val="1952912962"/>
                  </a:ext>
                </a:extLst>
              </a:tr>
              <a:tr h="0">
                <a:tc>
                  <a:txBody>
                    <a:bodyPr/>
                    <a:lstStyle/>
                    <a:p>
                      <a:r>
                        <a:rPr lang="en-AU">
                          <a:effectLst/>
                        </a:rPr>
                        <a:t>Horizontal adduction</a:t>
                      </a:r>
                    </a:p>
                  </a:txBody>
                  <a:tcPr marL="0" marR="0" marT="0" marB="0" anchor="ctr">
                    <a:lnL>
                      <a:noFill/>
                    </a:lnL>
                    <a:lnR>
                      <a:noFill/>
                    </a:lnR>
                    <a:lnT>
                      <a:noFill/>
                    </a:lnT>
                    <a:lnB>
                      <a:noFill/>
                    </a:lnB>
                    <a:noFill/>
                  </a:tcPr>
                </a:tc>
                <a:tc>
                  <a:txBody>
                    <a:bodyPr/>
                    <a:lstStyle/>
                    <a:p>
                      <a:r>
                        <a:rPr lang="en-AU">
                          <a:effectLst/>
                        </a:rPr>
                        <a:t>In a horizontal position the body part moves toward the midline</a:t>
                      </a:r>
                    </a:p>
                  </a:txBody>
                  <a:tcPr marL="0" marR="0" marT="0" marB="0" anchor="ctr">
                    <a:lnL>
                      <a:noFill/>
                    </a:lnL>
                    <a:lnR>
                      <a:noFill/>
                    </a:lnR>
                    <a:lnT>
                      <a:noFill/>
                    </a:lnT>
                    <a:lnB>
                      <a:noFill/>
                    </a:lnB>
                    <a:noFill/>
                  </a:tcPr>
                </a:tc>
                <a:extLst>
                  <a:ext uri="{0D108BD9-81ED-4DB2-BD59-A6C34878D82A}">
                    <a16:rowId xmlns:a16="http://schemas.microsoft.com/office/drawing/2014/main" val="3084305031"/>
                  </a:ext>
                </a:extLst>
              </a:tr>
              <a:tr h="0">
                <a:tc>
                  <a:txBody>
                    <a:bodyPr/>
                    <a:lstStyle/>
                    <a:p>
                      <a:r>
                        <a:rPr lang="en-AU">
                          <a:effectLst/>
                        </a:rPr>
                        <a:t>Protraction</a:t>
                      </a:r>
                    </a:p>
                  </a:txBody>
                  <a:tcPr marL="0" marR="0" marT="0" marB="0" anchor="ctr">
                    <a:lnL>
                      <a:noFill/>
                    </a:lnL>
                    <a:lnR>
                      <a:noFill/>
                    </a:lnR>
                    <a:lnT>
                      <a:noFill/>
                    </a:lnT>
                    <a:lnB>
                      <a:noFill/>
                    </a:lnB>
                    <a:noFill/>
                  </a:tcPr>
                </a:tc>
                <a:tc>
                  <a:txBody>
                    <a:bodyPr/>
                    <a:lstStyle/>
                    <a:p>
                      <a:r>
                        <a:rPr lang="en-AU">
                          <a:effectLst/>
                        </a:rPr>
                        <a:t>Body part is moved forward, such as the shoulder or jaw</a:t>
                      </a:r>
                    </a:p>
                  </a:txBody>
                  <a:tcPr marL="0" marR="0" marT="0" marB="0" anchor="ctr">
                    <a:lnL>
                      <a:noFill/>
                    </a:lnL>
                    <a:lnR>
                      <a:noFill/>
                    </a:lnR>
                    <a:lnT>
                      <a:noFill/>
                    </a:lnT>
                    <a:lnB>
                      <a:noFill/>
                    </a:lnB>
                    <a:noFill/>
                  </a:tcPr>
                </a:tc>
                <a:extLst>
                  <a:ext uri="{0D108BD9-81ED-4DB2-BD59-A6C34878D82A}">
                    <a16:rowId xmlns:a16="http://schemas.microsoft.com/office/drawing/2014/main" val="3627427779"/>
                  </a:ext>
                </a:extLst>
              </a:tr>
              <a:tr h="0">
                <a:tc>
                  <a:txBody>
                    <a:bodyPr/>
                    <a:lstStyle/>
                    <a:p>
                      <a:r>
                        <a:rPr lang="en-AU">
                          <a:effectLst/>
                        </a:rPr>
                        <a:t>Retraction</a:t>
                      </a:r>
                    </a:p>
                  </a:txBody>
                  <a:tcPr marL="0" marR="0" marT="0" marB="0" anchor="ctr">
                    <a:lnL>
                      <a:noFill/>
                    </a:lnL>
                    <a:lnR>
                      <a:noFill/>
                    </a:lnR>
                    <a:lnT>
                      <a:noFill/>
                    </a:lnT>
                    <a:lnB>
                      <a:noFill/>
                    </a:lnB>
                    <a:noFill/>
                  </a:tcPr>
                </a:tc>
                <a:tc>
                  <a:txBody>
                    <a:bodyPr/>
                    <a:lstStyle/>
                    <a:p>
                      <a:r>
                        <a:rPr lang="en-AU" dirty="0">
                          <a:effectLst/>
                        </a:rPr>
                        <a:t>Body part is moved backward, such as the shoulder or jaw</a:t>
                      </a:r>
                    </a:p>
                  </a:txBody>
                  <a:tcPr marL="0" marR="0" marT="0" marB="0" anchor="ctr">
                    <a:lnL>
                      <a:noFill/>
                    </a:lnL>
                    <a:lnR>
                      <a:noFill/>
                    </a:lnR>
                    <a:lnT>
                      <a:noFill/>
                    </a:lnT>
                    <a:lnB>
                      <a:noFill/>
                    </a:lnB>
                    <a:noFill/>
                  </a:tcPr>
                </a:tc>
                <a:extLst>
                  <a:ext uri="{0D108BD9-81ED-4DB2-BD59-A6C34878D82A}">
                    <a16:rowId xmlns:a16="http://schemas.microsoft.com/office/drawing/2014/main" val="246868182"/>
                  </a:ext>
                </a:extLst>
              </a:tr>
            </a:tbl>
          </a:graphicData>
        </a:graphic>
      </p:graphicFrame>
    </p:spTree>
    <p:extLst>
      <p:ext uri="{BB962C8B-B14F-4D97-AF65-F5344CB8AC3E}">
        <p14:creationId xmlns:p14="http://schemas.microsoft.com/office/powerpoint/2010/main" val="193687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D39F-733F-B4A7-2259-0375621D36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735942-CD3E-4CF0-99AC-12595A55A20F}"/>
              </a:ext>
            </a:extLst>
          </p:cNvPr>
          <p:cNvSpPr>
            <a:spLocks noGrp="1"/>
          </p:cNvSpPr>
          <p:nvPr>
            <p:ph type="title"/>
          </p:nvPr>
        </p:nvSpPr>
        <p:spPr>
          <a:xfrm>
            <a:off x="503633" y="728663"/>
            <a:ext cx="6679510" cy="720000"/>
          </a:xfrm>
        </p:spPr>
        <p:txBody>
          <a:bodyPr/>
          <a:lstStyle/>
          <a:p>
            <a:r>
              <a:rPr lang="en-US" sz="2800" dirty="0"/>
              <a:t> Directional Terminology </a:t>
            </a:r>
            <a:br>
              <a:rPr lang="en-US" sz="2800" dirty="0"/>
            </a:br>
            <a:r>
              <a:rPr lang="en-US" sz="2800" dirty="0"/>
              <a:t> </a:t>
            </a:r>
            <a:br>
              <a:rPr lang="en-US" sz="2800" dirty="0"/>
            </a:br>
            <a:br>
              <a:rPr lang="en-US" sz="2800" dirty="0"/>
            </a:br>
            <a:endParaRPr lang="en-US" dirty="0"/>
          </a:p>
        </p:txBody>
      </p:sp>
      <p:pic>
        <p:nvPicPr>
          <p:cNvPr id="4" name="Online Media 3" descr="Easiest Way to Remember Movement Terms | Corporis">
            <a:hlinkClick r:id="" action="ppaction://media"/>
            <a:extLst>
              <a:ext uri="{FF2B5EF4-FFF2-40B4-BE49-F238E27FC236}">
                <a16:creationId xmlns:a16="http://schemas.microsoft.com/office/drawing/2014/main" id="{802E63FF-613A-D477-202A-D44C01F53AD0}"/>
              </a:ext>
            </a:extLst>
          </p:cNvPr>
          <p:cNvPicPr>
            <a:picLocks noRot="1" noChangeAspect="1"/>
          </p:cNvPicPr>
          <p:nvPr>
            <a:videoFile r:link="rId1"/>
          </p:nvPr>
        </p:nvPicPr>
        <p:blipFill>
          <a:blip r:embed="rId3"/>
          <a:stretch>
            <a:fillRect/>
          </a:stretch>
        </p:blipFill>
        <p:spPr>
          <a:xfrm>
            <a:off x="1575312" y="1545890"/>
            <a:ext cx="7654086" cy="4324558"/>
          </a:xfrm>
          <a:prstGeom prst="rect">
            <a:avLst/>
          </a:prstGeom>
        </p:spPr>
      </p:pic>
    </p:spTree>
    <p:extLst>
      <p:ext uri="{BB962C8B-B14F-4D97-AF65-F5344CB8AC3E}">
        <p14:creationId xmlns:p14="http://schemas.microsoft.com/office/powerpoint/2010/main" val="154184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548D-3911-2577-F7D0-0465ACC632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AB5218-CC59-2241-9344-D07B7BEED25D}"/>
              </a:ext>
            </a:extLst>
          </p:cNvPr>
          <p:cNvSpPr>
            <a:spLocks noGrp="1"/>
          </p:cNvSpPr>
          <p:nvPr>
            <p:ph type="title"/>
          </p:nvPr>
        </p:nvSpPr>
        <p:spPr>
          <a:xfrm>
            <a:off x="503633" y="728663"/>
            <a:ext cx="6679510" cy="720000"/>
          </a:xfrm>
        </p:spPr>
        <p:txBody>
          <a:bodyPr/>
          <a:lstStyle/>
          <a:p>
            <a:r>
              <a:rPr lang="en-US" sz="2800" dirty="0"/>
              <a:t>Body Cavities</a:t>
            </a:r>
            <a:endParaRPr lang="en-US" dirty="0"/>
          </a:p>
        </p:txBody>
      </p:sp>
      <p:sp>
        <p:nvSpPr>
          <p:cNvPr id="3" name="TextBox 2">
            <a:extLst>
              <a:ext uri="{FF2B5EF4-FFF2-40B4-BE49-F238E27FC236}">
                <a16:creationId xmlns:a16="http://schemas.microsoft.com/office/drawing/2014/main" id="{FBF2F5AA-7EFC-8CDB-4938-92D6AF3104EE}"/>
              </a:ext>
            </a:extLst>
          </p:cNvPr>
          <p:cNvSpPr txBox="1"/>
          <p:nvPr/>
        </p:nvSpPr>
        <p:spPr>
          <a:xfrm>
            <a:off x="503633" y="1366760"/>
            <a:ext cx="10612040" cy="2308324"/>
          </a:xfrm>
          <a:prstGeom prst="rect">
            <a:avLst/>
          </a:prstGeom>
          <a:noFill/>
        </p:spPr>
        <p:txBody>
          <a:bodyPr wrap="square">
            <a:spAutoFit/>
          </a:bodyPr>
          <a:lstStyle/>
          <a:p>
            <a:pPr marL="0" indent="0">
              <a:buNone/>
            </a:pPr>
            <a:r>
              <a:rPr lang="en-AU" altLang="en-US" sz="2400" dirty="0">
                <a:latin typeface="Arial Rounded MT Bold" panose="020F0704030504030204" pitchFamily="34" charset="77"/>
              </a:rPr>
              <a:t>The body in an anatomical position can be divided into the:</a:t>
            </a:r>
          </a:p>
          <a:p>
            <a:pPr marL="342900" indent="-342900">
              <a:buFont typeface="+mj-lt"/>
              <a:buAutoNum type="arabicPeriod"/>
            </a:pPr>
            <a:r>
              <a:rPr lang="en-AU" altLang="en-US" sz="2400" dirty="0">
                <a:latin typeface="Arial Rounded MT Bold" panose="020F0704030504030204" pitchFamily="34" charset="77"/>
              </a:rPr>
              <a:t>Cranial </a:t>
            </a:r>
          </a:p>
          <a:p>
            <a:pPr marL="342900" indent="-342900">
              <a:buFont typeface="+mj-lt"/>
              <a:buAutoNum type="arabicPeriod"/>
            </a:pPr>
            <a:r>
              <a:rPr lang="en-AU" altLang="en-US" sz="2400" dirty="0">
                <a:latin typeface="Arial Rounded MT Bold" panose="020F0704030504030204" pitchFamily="34" charset="77"/>
              </a:rPr>
              <a:t>Spinal (vertebral)</a:t>
            </a:r>
          </a:p>
          <a:p>
            <a:pPr marL="342900" indent="-342900">
              <a:buFont typeface="+mj-lt"/>
              <a:buAutoNum type="arabicPeriod"/>
            </a:pPr>
            <a:r>
              <a:rPr lang="en-AU" altLang="en-US" sz="2400" dirty="0">
                <a:latin typeface="Arial Rounded MT Bold" panose="020F0704030504030204" pitchFamily="34" charset="77"/>
              </a:rPr>
              <a:t>Thoracic</a:t>
            </a:r>
          </a:p>
          <a:p>
            <a:pPr marL="342900" indent="-342900">
              <a:buFont typeface="+mj-lt"/>
              <a:buAutoNum type="arabicPeriod"/>
            </a:pPr>
            <a:r>
              <a:rPr lang="en-AU" altLang="en-US" sz="2400" dirty="0">
                <a:latin typeface="Arial Rounded MT Bold" panose="020F0704030504030204" pitchFamily="34" charset="77"/>
              </a:rPr>
              <a:t>Abdominal</a:t>
            </a:r>
          </a:p>
          <a:p>
            <a:pPr marL="342900" indent="-342900">
              <a:buFont typeface="+mj-lt"/>
              <a:buAutoNum type="arabicPeriod"/>
            </a:pPr>
            <a:r>
              <a:rPr lang="en-AU" altLang="en-US" sz="2400" dirty="0">
                <a:latin typeface="Arial Rounded MT Bold" panose="020F0704030504030204" pitchFamily="34" charset="77"/>
              </a:rPr>
              <a:t>Pelvic </a:t>
            </a:r>
          </a:p>
        </p:txBody>
      </p:sp>
      <p:grpSp>
        <p:nvGrpSpPr>
          <p:cNvPr id="2" name="Group 1">
            <a:extLst>
              <a:ext uri="{FF2B5EF4-FFF2-40B4-BE49-F238E27FC236}">
                <a16:creationId xmlns:a16="http://schemas.microsoft.com/office/drawing/2014/main" id="{304F8E7D-32FE-9839-6386-A90FD8AE2FC4}"/>
              </a:ext>
            </a:extLst>
          </p:cNvPr>
          <p:cNvGrpSpPr/>
          <p:nvPr/>
        </p:nvGrpSpPr>
        <p:grpSpPr>
          <a:xfrm>
            <a:off x="4719472" y="2086760"/>
            <a:ext cx="5418992" cy="3956596"/>
            <a:chOff x="0" y="2204864"/>
            <a:chExt cx="5923048" cy="3956596"/>
          </a:xfrm>
        </p:grpSpPr>
        <p:pic>
          <p:nvPicPr>
            <p:cNvPr id="4" name="Picture 3">
              <a:extLst>
                <a:ext uri="{FF2B5EF4-FFF2-40B4-BE49-F238E27FC236}">
                  <a16:creationId xmlns:a16="http://schemas.microsoft.com/office/drawing/2014/main" id="{3EC02C98-E7A0-9130-53F8-8D20469EA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5923048" cy="3956596"/>
            </a:xfrm>
            <a:prstGeom prst="rect">
              <a:avLst/>
            </a:prstGeom>
          </p:spPr>
        </p:pic>
        <p:sp>
          <p:nvSpPr>
            <p:cNvPr id="6" name="Rectangle 5">
              <a:extLst>
                <a:ext uri="{FF2B5EF4-FFF2-40B4-BE49-F238E27FC236}">
                  <a16:creationId xmlns:a16="http://schemas.microsoft.com/office/drawing/2014/main" id="{E0FA17BE-BB7C-7FCD-2BC2-0E95196CC493}"/>
                </a:ext>
              </a:extLst>
            </p:cNvPr>
            <p:cNvSpPr/>
            <p:nvPr/>
          </p:nvSpPr>
          <p:spPr>
            <a:xfrm>
              <a:off x="2195736" y="3573016"/>
              <a:ext cx="10081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6B4F518-4C3D-C638-4705-6C853E6D7180}"/>
                </a:ext>
              </a:extLst>
            </p:cNvPr>
            <p:cNvSpPr/>
            <p:nvPr/>
          </p:nvSpPr>
          <p:spPr>
            <a:xfrm>
              <a:off x="4860032" y="2924944"/>
              <a:ext cx="10630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80148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94A3-BA68-B9E5-FD1B-9C3BC0AE8F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DE009E-B372-F9AA-DAC5-C47701D4BCD2}"/>
              </a:ext>
            </a:extLst>
          </p:cNvPr>
          <p:cNvSpPr>
            <a:spLocks noGrp="1"/>
          </p:cNvSpPr>
          <p:nvPr>
            <p:ph type="title"/>
          </p:nvPr>
        </p:nvSpPr>
        <p:spPr>
          <a:xfrm>
            <a:off x="503633" y="728663"/>
            <a:ext cx="6679510" cy="720000"/>
          </a:xfrm>
        </p:spPr>
        <p:txBody>
          <a:bodyPr/>
          <a:lstStyle/>
          <a:p>
            <a:r>
              <a:rPr lang="en-US" sz="2800" dirty="0"/>
              <a:t>Cranial and Spinal Cavities </a:t>
            </a:r>
            <a:endParaRPr lang="en-US" dirty="0"/>
          </a:p>
        </p:txBody>
      </p:sp>
      <p:sp>
        <p:nvSpPr>
          <p:cNvPr id="3" name="TextBox 2">
            <a:extLst>
              <a:ext uri="{FF2B5EF4-FFF2-40B4-BE49-F238E27FC236}">
                <a16:creationId xmlns:a16="http://schemas.microsoft.com/office/drawing/2014/main" id="{2EBD5440-5CDC-4D16-968E-A032A2D6CDC5}"/>
              </a:ext>
            </a:extLst>
          </p:cNvPr>
          <p:cNvSpPr txBox="1"/>
          <p:nvPr/>
        </p:nvSpPr>
        <p:spPr>
          <a:xfrm>
            <a:off x="460772" y="2004179"/>
            <a:ext cx="10612040" cy="830997"/>
          </a:xfrm>
          <a:prstGeom prst="rect">
            <a:avLst/>
          </a:prstGeom>
          <a:noFill/>
        </p:spPr>
        <p:txBody>
          <a:bodyPr wrap="square">
            <a:spAutoFit/>
          </a:bodyPr>
          <a:lstStyle/>
          <a:p>
            <a:pPr marL="342900" indent="-342900">
              <a:buFont typeface="Arial" panose="020B0604020202020204" pitchFamily="34" charset="0"/>
              <a:buChar char="•"/>
            </a:pPr>
            <a:endParaRPr lang="en-US" sz="2400" b="1" dirty="0"/>
          </a:p>
          <a:p>
            <a:endParaRPr lang="en-US" sz="2400" b="1" dirty="0"/>
          </a:p>
        </p:txBody>
      </p:sp>
      <p:sp>
        <p:nvSpPr>
          <p:cNvPr id="2" name="Content Placeholder 3">
            <a:extLst>
              <a:ext uri="{FF2B5EF4-FFF2-40B4-BE49-F238E27FC236}">
                <a16:creationId xmlns:a16="http://schemas.microsoft.com/office/drawing/2014/main" id="{3606B3B9-0EC9-E9A6-7429-A1E13A8BE5EE}"/>
              </a:ext>
            </a:extLst>
          </p:cNvPr>
          <p:cNvSpPr txBox="1">
            <a:spLocks/>
          </p:cNvSpPr>
          <p:nvPr/>
        </p:nvSpPr>
        <p:spPr>
          <a:xfrm>
            <a:off x="935032" y="1536192"/>
            <a:ext cx="8922200" cy="4812727"/>
          </a:xfrm>
          <a:prstGeom prst="rect">
            <a:avLst/>
          </a:prstGeom>
        </p:spPr>
        <p:txBody>
          <a:bodyPr numCol="2" spcCol="72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b="1" dirty="0">
                <a:solidFill>
                  <a:srgbClr val="002060"/>
                </a:solidFill>
                <a:latin typeface="Arial Rounded MT Bold" panose="020F0704030504030204" pitchFamily="34" charset="77"/>
              </a:rPr>
              <a:t>Cranial cavity </a:t>
            </a:r>
            <a:endParaRPr lang="en-AU" sz="2400" dirty="0">
              <a:solidFill>
                <a:srgbClr val="002060"/>
              </a:solidFill>
              <a:latin typeface="Arial Rounded MT Bold" panose="020F0704030504030204" pitchFamily="34" charset="77"/>
            </a:endParaRPr>
          </a:p>
          <a:p>
            <a:r>
              <a:rPr lang="en-AU" sz="2400" dirty="0">
                <a:solidFill>
                  <a:srgbClr val="002060"/>
                </a:solidFill>
                <a:latin typeface="Arial Rounded MT Bold" panose="020F0704030504030204" pitchFamily="34" charset="77"/>
              </a:rPr>
              <a:t>The brain</a:t>
            </a:r>
          </a:p>
          <a:p>
            <a:r>
              <a:rPr lang="en-AU" sz="2400" dirty="0">
                <a:solidFill>
                  <a:srgbClr val="002060"/>
                </a:solidFill>
                <a:latin typeface="Arial Rounded MT Bold" panose="020F0704030504030204" pitchFamily="34" charset="77"/>
              </a:rPr>
              <a:t>The skull</a:t>
            </a:r>
          </a:p>
          <a:p>
            <a:r>
              <a:rPr lang="en-AU" sz="2400" dirty="0">
                <a:solidFill>
                  <a:srgbClr val="002060"/>
                </a:solidFill>
                <a:latin typeface="Arial Rounded MT Bold" panose="020F0704030504030204" pitchFamily="34" charset="77"/>
              </a:rPr>
              <a:t>Meninges</a:t>
            </a:r>
          </a:p>
          <a:p>
            <a:r>
              <a:rPr lang="en-AU" sz="2400" dirty="0">
                <a:solidFill>
                  <a:srgbClr val="002060"/>
                </a:solidFill>
                <a:latin typeface="Arial Rounded MT Bold" panose="020F0704030504030204" pitchFamily="34" charset="77"/>
              </a:rPr>
              <a:t>Cranial nerves</a:t>
            </a:r>
          </a:p>
          <a:p>
            <a:r>
              <a:rPr lang="en-AU" sz="2400" dirty="0">
                <a:solidFill>
                  <a:srgbClr val="002060"/>
                </a:solidFill>
                <a:latin typeface="Arial Rounded MT Bold" panose="020F0704030504030204" pitchFamily="34" charset="77"/>
              </a:rPr>
              <a:t>Cerebrospinal fluid</a:t>
            </a:r>
          </a:p>
          <a:p>
            <a:endParaRPr lang="en-AU" sz="2400" dirty="0">
              <a:solidFill>
                <a:srgbClr val="002060"/>
              </a:solidFill>
              <a:latin typeface="Arial Rounded MT Bold" panose="020F0704030504030204" pitchFamily="34" charset="77"/>
            </a:endParaRPr>
          </a:p>
          <a:p>
            <a:endParaRPr lang="en-AU" sz="2400" dirty="0">
              <a:solidFill>
                <a:srgbClr val="002060"/>
              </a:solidFill>
              <a:latin typeface="Arial Rounded MT Bold" panose="020F0704030504030204" pitchFamily="34" charset="77"/>
            </a:endParaRPr>
          </a:p>
          <a:p>
            <a:endParaRPr lang="en-AU" sz="2400" dirty="0">
              <a:solidFill>
                <a:srgbClr val="002060"/>
              </a:solidFill>
              <a:latin typeface="Arial Rounded MT Bold" panose="020F0704030504030204" pitchFamily="34" charset="77"/>
            </a:endParaRPr>
          </a:p>
          <a:p>
            <a:endParaRPr lang="en-AU" sz="2400" dirty="0">
              <a:solidFill>
                <a:srgbClr val="002060"/>
              </a:solidFill>
              <a:latin typeface="Arial Rounded MT Bold" panose="020F0704030504030204" pitchFamily="34" charset="77"/>
            </a:endParaRPr>
          </a:p>
          <a:p>
            <a:pPr marL="0" indent="0">
              <a:buFont typeface="Arial" panose="020B0604020202020204" pitchFamily="34" charset="0"/>
              <a:buNone/>
            </a:pPr>
            <a:r>
              <a:rPr lang="en-AU" sz="2400" b="1" dirty="0">
                <a:solidFill>
                  <a:srgbClr val="002060"/>
                </a:solidFill>
                <a:latin typeface="Arial Rounded MT Bold" panose="020F0704030504030204" pitchFamily="34" charset="77"/>
              </a:rPr>
              <a:t>Spinal cavity</a:t>
            </a:r>
            <a:r>
              <a:rPr lang="en-AU" sz="2400" dirty="0">
                <a:solidFill>
                  <a:srgbClr val="002060"/>
                </a:solidFill>
                <a:latin typeface="Arial Rounded MT Bold" panose="020F0704030504030204" pitchFamily="34" charset="77"/>
              </a:rPr>
              <a:t>:</a:t>
            </a:r>
          </a:p>
          <a:p>
            <a:r>
              <a:rPr lang="en-AU" sz="2400" dirty="0">
                <a:solidFill>
                  <a:srgbClr val="002060"/>
                </a:solidFill>
                <a:latin typeface="Arial Rounded MT Bold" panose="020F0704030504030204" pitchFamily="34" charset="77"/>
              </a:rPr>
              <a:t>Extension of the cranial cavity </a:t>
            </a:r>
          </a:p>
          <a:p>
            <a:r>
              <a:rPr lang="en-AU" sz="2400" dirty="0">
                <a:solidFill>
                  <a:srgbClr val="002060"/>
                </a:solidFill>
                <a:latin typeface="Arial Rounded MT Bold" panose="020F0704030504030204" pitchFamily="34" charset="77"/>
              </a:rPr>
              <a:t>Consists of the vertebral column </a:t>
            </a:r>
          </a:p>
          <a:p>
            <a:endParaRPr lang="en-AU" dirty="0"/>
          </a:p>
        </p:txBody>
      </p:sp>
    </p:spTree>
    <p:extLst>
      <p:ext uri="{BB962C8B-B14F-4D97-AF65-F5344CB8AC3E}">
        <p14:creationId xmlns:p14="http://schemas.microsoft.com/office/powerpoint/2010/main" val="388617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A432-0E38-09B8-8DF9-B7B3AE8D01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44387F-F330-7AFD-6291-C536499CD3F3}"/>
              </a:ext>
            </a:extLst>
          </p:cNvPr>
          <p:cNvSpPr>
            <a:spLocks noGrp="1"/>
          </p:cNvSpPr>
          <p:nvPr>
            <p:ph type="title"/>
          </p:nvPr>
        </p:nvSpPr>
        <p:spPr>
          <a:xfrm>
            <a:off x="460772" y="888240"/>
            <a:ext cx="11472057" cy="720000"/>
          </a:xfrm>
        </p:spPr>
        <p:txBody>
          <a:bodyPr/>
          <a:lstStyle/>
          <a:p>
            <a:r>
              <a:rPr lang="en-US" sz="2800" dirty="0"/>
              <a:t>Thoracic Cavity</a:t>
            </a:r>
            <a:endParaRPr lang="en-US" sz="2400" dirty="0"/>
          </a:p>
        </p:txBody>
      </p:sp>
      <p:sp>
        <p:nvSpPr>
          <p:cNvPr id="2" name="TextBox 1">
            <a:extLst>
              <a:ext uri="{FF2B5EF4-FFF2-40B4-BE49-F238E27FC236}">
                <a16:creationId xmlns:a16="http://schemas.microsoft.com/office/drawing/2014/main" id="{603E2AE2-344C-2C2C-6E55-1A5DDD808B57}"/>
              </a:ext>
            </a:extLst>
          </p:cNvPr>
          <p:cNvSpPr txBox="1"/>
          <p:nvPr/>
        </p:nvSpPr>
        <p:spPr>
          <a:xfrm>
            <a:off x="460772" y="2004179"/>
            <a:ext cx="10612040" cy="3785652"/>
          </a:xfrm>
          <a:prstGeom prst="rect">
            <a:avLst/>
          </a:prstGeom>
          <a:noFill/>
        </p:spPr>
        <p:txBody>
          <a:bodyPr wrap="square">
            <a:spAutoFit/>
          </a:bodyPr>
          <a:lstStyle/>
          <a:p>
            <a:pPr marL="0" indent="0">
              <a:buNone/>
            </a:pPr>
            <a:r>
              <a:rPr lang="en-AU" sz="2400" dirty="0">
                <a:latin typeface="Arial Rounded MT Bold" panose="020F0704030504030204" pitchFamily="34" charset="77"/>
              </a:rPr>
              <a:t>The cavity consists of </a:t>
            </a:r>
          </a:p>
          <a:p>
            <a:pPr marL="342900" indent="-342900">
              <a:buFont typeface="Arial" panose="020B0604020202020204" pitchFamily="34" charset="0"/>
              <a:buChar char="•"/>
            </a:pPr>
            <a:r>
              <a:rPr lang="en-AU" sz="2400" dirty="0">
                <a:latin typeface="Arial Rounded MT Bold" panose="020F0704030504030204" pitchFamily="34" charset="77"/>
              </a:rPr>
              <a:t>Heart</a:t>
            </a:r>
          </a:p>
          <a:p>
            <a:pPr marL="342900" indent="-342900">
              <a:buFont typeface="Arial" panose="020B0604020202020204" pitchFamily="34" charset="0"/>
              <a:buChar char="•"/>
            </a:pPr>
            <a:r>
              <a:rPr lang="en-AU" sz="2400" dirty="0">
                <a:latin typeface="Arial Rounded MT Bold" panose="020F0704030504030204" pitchFamily="34" charset="77"/>
              </a:rPr>
              <a:t>Lungs</a:t>
            </a:r>
          </a:p>
          <a:p>
            <a:pPr marL="342900" indent="-342900">
              <a:buFont typeface="Arial" panose="020B0604020202020204" pitchFamily="34" charset="0"/>
              <a:buChar char="•"/>
            </a:pPr>
            <a:r>
              <a:rPr lang="en-AU" sz="2400" dirty="0">
                <a:latin typeface="Arial Rounded MT Bold" panose="020F0704030504030204" pitchFamily="34" charset="77"/>
              </a:rPr>
              <a:t>Ribs</a:t>
            </a:r>
          </a:p>
          <a:p>
            <a:pPr marL="342900" indent="-342900">
              <a:buFont typeface="Arial" panose="020B0604020202020204" pitchFamily="34" charset="0"/>
              <a:buChar char="•"/>
            </a:pPr>
            <a:r>
              <a:rPr lang="en-AU" sz="2400" dirty="0">
                <a:latin typeface="Arial Rounded MT Bold" panose="020F0704030504030204" pitchFamily="34" charset="77"/>
              </a:rPr>
              <a:t>Trachea</a:t>
            </a:r>
          </a:p>
          <a:p>
            <a:pPr marL="342900" indent="-342900">
              <a:buFont typeface="Arial" panose="020B0604020202020204" pitchFamily="34" charset="0"/>
              <a:buChar char="•"/>
            </a:pPr>
            <a:r>
              <a:rPr lang="en-AU" sz="2400" dirty="0">
                <a:latin typeface="Arial Rounded MT Bold" panose="020F0704030504030204" pitchFamily="34" charset="77"/>
              </a:rPr>
              <a:t>Diaphragm </a:t>
            </a:r>
          </a:p>
          <a:p>
            <a:endParaRPr lang="en-US" sz="2400" dirty="0">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a:p>
            <a:pPr marL="342900" indent="-342900">
              <a:buFont typeface="Arial" panose="020B0604020202020204" pitchFamily="34" charset="0"/>
              <a:buChar char="•"/>
            </a:pPr>
            <a:endParaRPr lang="en-US" sz="2400" dirty="0">
              <a:latin typeface="Arial Rounded MT Bold" panose="020F0704030504030204" pitchFamily="34" charset="77"/>
            </a:endParaRPr>
          </a:p>
          <a:p>
            <a:endParaRPr lang="en-US" sz="2400" dirty="0">
              <a:latin typeface="Arial Rounded MT Bold" panose="020F0704030504030204" pitchFamily="34" charset="77"/>
            </a:endParaRPr>
          </a:p>
        </p:txBody>
      </p:sp>
      <p:pic>
        <p:nvPicPr>
          <p:cNvPr id="6" name="Picture 5">
            <a:extLst>
              <a:ext uri="{FF2B5EF4-FFF2-40B4-BE49-F238E27FC236}">
                <a16:creationId xmlns:a16="http://schemas.microsoft.com/office/drawing/2014/main" id="{ACFD3620-35FC-86B5-5067-FEB2FF8EC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584" y="1410344"/>
            <a:ext cx="4559416" cy="4559416"/>
          </a:xfrm>
          <a:prstGeom prst="rect">
            <a:avLst/>
          </a:prstGeom>
        </p:spPr>
      </p:pic>
    </p:spTree>
    <p:extLst>
      <p:ext uri="{BB962C8B-B14F-4D97-AF65-F5344CB8AC3E}">
        <p14:creationId xmlns:p14="http://schemas.microsoft.com/office/powerpoint/2010/main" val="63249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73FD5-BDE2-2A2C-357B-DD3FD14846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DA09EE-9F72-7B12-0F74-4AFA8A5D3D30}"/>
              </a:ext>
            </a:extLst>
          </p:cNvPr>
          <p:cNvSpPr>
            <a:spLocks noGrp="1"/>
          </p:cNvSpPr>
          <p:nvPr>
            <p:ph type="title"/>
          </p:nvPr>
        </p:nvSpPr>
        <p:spPr>
          <a:xfrm>
            <a:off x="503632" y="1244856"/>
            <a:ext cx="11472057" cy="720000"/>
          </a:xfrm>
        </p:spPr>
        <p:txBody>
          <a:bodyPr/>
          <a:lstStyle/>
          <a:p>
            <a:r>
              <a:rPr lang="en-US" sz="2800" dirty="0"/>
              <a:t>Abdominal Cavity</a:t>
            </a:r>
            <a:endParaRPr lang="en-US" sz="2400" dirty="0"/>
          </a:p>
        </p:txBody>
      </p:sp>
      <p:sp>
        <p:nvSpPr>
          <p:cNvPr id="2" name="TextBox 1">
            <a:extLst>
              <a:ext uri="{FF2B5EF4-FFF2-40B4-BE49-F238E27FC236}">
                <a16:creationId xmlns:a16="http://schemas.microsoft.com/office/drawing/2014/main" id="{8ECDEBC2-3959-0A99-E8D8-4314ABE2986F}"/>
              </a:ext>
            </a:extLst>
          </p:cNvPr>
          <p:cNvSpPr txBox="1"/>
          <p:nvPr/>
        </p:nvSpPr>
        <p:spPr>
          <a:xfrm>
            <a:off x="503632" y="1720715"/>
            <a:ext cx="10612040" cy="6370975"/>
          </a:xfrm>
          <a:prstGeom prst="rect">
            <a:avLst/>
          </a:prstGeom>
          <a:noFill/>
        </p:spPr>
        <p:txBody>
          <a:bodyPr wrap="square">
            <a:spAutoFit/>
          </a:bodyPr>
          <a:lstStyle/>
          <a:p>
            <a:pPr marL="0" indent="0">
              <a:buNone/>
            </a:pPr>
            <a:r>
              <a:rPr lang="en-AU" sz="2400" dirty="0">
                <a:latin typeface="Arial Rounded MT Bold" panose="020F0704030504030204" pitchFamily="34" charset="77"/>
              </a:rPr>
              <a:t>Major organs of this cavity:</a:t>
            </a:r>
          </a:p>
          <a:p>
            <a:pPr marL="285750" indent="-285750">
              <a:buFont typeface="Arial" panose="020B0604020202020204" pitchFamily="34" charset="0"/>
              <a:buChar char="•"/>
            </a:pPr>
            <a:r>
              <a:rPr lang="en-AU" sz="2400" dirty="0">
                <a:latin typeface="Arial Rounded MT Bold" panose="020F0704030504030204" pitchFamily="34" charset="77"/>
              </a:rPr>
              <a:t>Stomach</a:t>
            </a:r>
          </a:p>
          <a:p>
            <a:pPr marL="285750" indent="-285750">
              <a:buFont typeface="Arial" panose="020B0604020202020204" pitchFamily="34" charset="0"/>
              <a:buChar char="•"/>
            </a:pPr>
            <a:r>
              <a:rPr lang="en-AU" sz="2400" dirty="0">
                <a:latin typeface="Arial Rounded MT Bold" panose="020F0704030504030204" pitchFamily="34" charset="77"/>
              </a:rPr>
              <a:t>Liver</a:t>
            </a:r>
          </a:p>
          <a:p>
            <a:pPr marL="285750" indent="-285750">
              <a:buFont typeface="Arial" panose="020B0604020202020204" pitchFamily="34" charset="0"/>
              <a:buChar char="•"/>
            </a:pPr>
            <a:r>
              <a:rPr lang="en-AU" sz="2400" dirty="0">
                <a:latin typeface="Arial Rounded MT Bold" panose="020F0704030504030204" pitchFamily="34" charset="77"/>
              </a:rPr>
              <a:t>Gallbladder</a:t>
            </a:r>
          </a:p>
          <a:p>
            <a:pPr marL="285750" indent="-285750">
              <a:buFont typeface="Arial" panose="020B0604020202020204" pitchFamily="34" charset="0"/>
              <a:buChar char="•"/>
            </a:pPr>
            <a:r>
              <a:rPr lang="en-AU" sz="2400" dirty="0">
                <a:latin typeface="Arial Rounded MT Bold" panose="020F0704030504030204" pitchFamily="34" charset="77"/>
              </a:rPr>
              <a:t>Spleen</a:t>
            </a:r>
          </a:p>
          <a:p>
            <a:pPr marL="285750" indent="-285750">
              <a:buFont typeface="Arial" panose="020B0604020202020204" pitchFamily="34" charset="0"/>
              <a:buChar char="•"/>
            </a:pPr>
            <a:r>
              <a:rPr lang="en-AU" sz="2400" dirty="0">
                <a:latin typeface="Arial Rounded MT Bold" panose="020F0704030504030204" pitchFamily="34" charset="77"/>
              </a:rPr>
              <a:t>Pancreas</a:t>
            </a:r>
          </a:p>
          <a:p>
            <a:pPr marL="285750" indent="-285750">
              <a:buFont typeface="Arial" panose="020B0604020202020204" pitchFamily="34" charset="0"/>
              <a:buChar char="•"/>
            </a:pPr>
            <a:r>
              <a:rPr lang="en-AU" sz="2400" dirty="0">
                <a:latin typeface="Arial Rounded MT Bold" panose="020F0704030504030204" pitchFamily="34" charset="77"/>
              </a:rPr>
              <a:t>Kidneys</a:t>
            </a:r>
          </a:p>
          <a:p>
            <a:pPr marL="285750" indent="-285750">
              <a:buFont typeface="Arial" panose="020B0604020202020204" pitchFamily="34" charset="0"/>
              <a:buChar char="•"/>
            </a:pPr>
            <a:r>
              <a:rPr lang="en-AU" sz="2400" dirty="0">
                <a:latin typeface="Arial Rounded MT Bold" panose="020F0704030504030204" pitchFamily="34" charset="77"/>
              </a:rPr>
              <a:t>Adrenal glands</a:t>
            </a:r>
          </a:p>
          <a:p>
            <a:pPr marL="285750" indent="-285750">
              <a:buFont typeface="Arial" panose="020B0604020202020204" pitchFamily="34" charset="0"/>
              <a:buChar char="•"/>
            </a:pPr>
            <a:r>
              <a:rPr lang="en-AU" sz="2400" dirty="0">
                <a:latin typeface="Arial Rounded MT Bold" panose="020F0704030504030204" pitchFamily="34" charset="77"/>
              </a:rPr>
              <a:t>Large intestine</a:t>
            </a:r>
          </a:p>
          <a:p>
            <a:pPr marL="285750" indent="-285750">
              <a:buFont typeface="Arial" panose="020B0604020202020204" pitchFamily="34" charset="0"/>
              <a:buChar char="•"/>
            </a:pPr>
            <a:r>
              <a:rPr lang="en-AU" sz="2400" dirty="0">
                <a:latin typeface="Arial Rounded MT Bold" panose="020F0704030504030204" pitchFamily="34" charset="77"/>
              </a:rPr>
              <a:t>Small intestine</a:t>
            </a:r>
          </a:p>
          <a:p>
            <a:endParaRPr lang="en-US"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cs typeface="Al Nile" pitchFamily="2" charset="-78"/>
            </a:endParaRPr>
          </a:p>
          <a:p>
            <a:endParaRPr lang="en-AU"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a:p>
            <a:pPr marL="342900" indent="-342900">
              <a:buFont typeface="Arial" panose="020B0604020202020204" pitchFamily="34" charset="0"/>
              <a:buChar char="•"/>
            </a:pPr>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p:txBody>
      </p:sp>
      <p:pic>
        <p:nvPicPr>
          <p:cNvPr id="3" name="Picture 5" descr="f1-10_abdominopelvic_re_c">
            <a:extLst>
              <a:ext uri="{FF2B5EF4-FFF2-40B4-BE49-F238E27FC236}">
                <a16:creationId xmlns:a16="http://schemas.microsoft.com/office/drawing/2014/main" id="{EF9932FC-077F-AC38-666F-E86EA8A2D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531" y="2033652"/>
            <a:ext cx="6993158" cy="38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60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C6388-4CDD-6E6D-D5E9-B34E9AF904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97E2CD-6F5B-1E4A-F28C-FF3EEDCF7A45}"/>
              </a:ext>
            </a:extLst>
          </p:cNvPr>
          <p:cNvSpPr>
            <a:spLocks noGrp="1"/>
          </p:cNvSpPr>
          <p:nvPr>
            <p:ph type="title"/>
          </p:nvPr>
        </p:nvSpPr>
        <p:spPr>
          <a:xfrm>
            <a:off x="503632" y="1244856"/>
            <a:ext cx="11472057" cy="720000"/>
          </a:xfrm>
        </p:spPr>
        <p:txBody>
          <a:bodyPr/>
          <a:lstStyle/>
          <a:p>
            <a:r>
              <a:rPr lang="en-US" sz="2800" dirty="0"/>
              <a:t>Pelvic Cavity</a:t>
            </a:r>
            <a:endParaRPr lang="en-US" sz="2400" dirty="0"/>
          </a:p>
        </p:txBody>
      </p:sp>
      <p:sp>
        <p:nvSpPr>
          <p:cNvPr id="2" name="TextBox 1">
            <a:extLst>
              <a:ext uri="{FF2B5EF4-FFF2-40B4-BE49-F238E27FC236}">
                <a16:creationId xmlns:a16="http://schemas.microsoft.com/office/drawing/2014/main" id="{237AEE1B-4E29-2BB5-2B57-D415509541C3}"/>
              </a:ext>
            </a:extLst>
          </p:cNvPr>
          <p:cNvSpPr txBox="1"/>
          <p:nvPr/>
        </p:nvSpPr>
        <p:spPr>
          <a:xfrm>
            <a:off x="460772" y="2004179"/>
            <a:ext cx="10612040" cy="4524315"/>
          </a:xfrm>
          <a:prstGeom prst="rect">
            <a:avLst/>
          </a:prstGeom>
          <a:noFill/>
        </p:spPr>
        <p:txBody>
          <a:bodyPr wrap="square">
            <a:spAutoFit/>
          </a:bodyPr>
          <a:lstStyle/>
          <a:p>
            <a:pPr marL="0" indent="0">
              <a:buNone/>
            </a:pPr>
            <a:r>
              <a:rPr lang="en-US" sz="2400" dirty="0">
                <a:latin typeface="Arial Rounded MT Bold" panose="020F0704030504030204" pitchFamily="34" charset="77"/>
              </a:rPr>
              <a:t>Major organs of this cavity:</a:t>
            </a:r>
          </a:p>
          <a:p>
            <a:pPr marL="285750" indent="-285750">
              <a:buFont typeface="Arial" panose="020B0604020202020204" pitchFamily="34" charset="0"/>
              <a:buChar char="•"/>
            </a:pPr>
            <a:r>
              <a:rPr lang="en-US" sz="2400" dirty="0">
                <a:latin typeface="Arial Rounded MT Bold" panose="020F0704030504030204" pitchFamily="34" charset="77"/>
              </a:rPr>
              <a:t>reproductive organs</a:t>
            </a:r>
          </a:p>
          <a:p>
            <a:pPr marL="285750" indent="-285750">
              <a:buFont typeface="Arial" panose="020B0604020202020204" pitchFamily="34" charset="0"/>
              <a:buChar char="•"/>
            </a:pPr>
            <a:r>
              <a:rPr lang="en-US" sz="2400" dirty="0">
                <a:latin typeface="Arial Rounded MT Bold" panose="020F0704030504030204" pitchFamily="34" charset="77"/>
              </a:rPr>
              <a:t>urinary bladder</a:t>
            </a:r>
          </a:p>
          <a:p>
            <a:pPr marL="285750" indent="-285750">
              <a:buFont typeface="Arial" panose="020B0604020202020204" pitchFamily="34" charset="0"/>
              <a:buChar char="•"/>
            </a:pPr>
            <a:r>
              <a:rPr lang="en-US" sz="2400" dirty="0">
                <a:latin typeface="Arial Rounded MT Bold" panose="020F0704030504030204" pitchFamily="34" charset="77"/>
              </a:rPr>
              <a:t>Colon</a:t>
            </a:r>
          </a:p>
          <a:p>
            <a:pPr marL="285750" indent="-285750">
              <a:buFont typeface="Arial" panose="020B0604020202020204" pitchFamily="34" charset="0"/>
              <a:buChar char="•"/>
            </a:pPr>
            <a:r>
              <a:rPr lang="en-US" sz="2400" dirty="0">
                <a:latin typeface="Arial Rounded MT Bold" panose="020F0704030504030204" pitchFamily="34" charset="77"/>
              </a:rPr>
              <a:t>rectum.</a:t>
            </a:r>
          </a:p>
          <a:p>
            <a:endParaRPr lang="en-US"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cs typeface="Al Nile" pitchFamily="2" charset="-78"/>
            </a:endParaRPr>
          </a:p>
          <a:p>
            <a:endParaRPr lang="en-AU" sz="2400" dirty="0">
              <a:solidFill>
                <a:srgbClr val="002060"/>
              </a:solidFill>
              <a:latin typeface="Arial Rounded MT Bold" panose="020F0704030504030204" pitchFamily="34" charset="77"/>
              <a:cs typeface="Al Nile" pitchFamily="2" charset="-78"/>
            </a:endParaRPr>
          </a:p>
          <a:p>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a:p>
            <a:pPr marL="342900" indent="-342900">
              <a:buFont typeface="Arial" panose="020B0604020202020204" pitchFamily="34" charset="0"/>
              <a:buChar char="•"/>
            </a:pPr>
            <a:endParaRPr lang="en-US" sz="2400" dirty="0">
              <a:solidFill>
                <a:srgbClr val="002060"/>
              </a:solidFill>
              <a:latin typeface="Arial Rounded MT Bold" panose="020F0704030504030204" pitchFamily="34" charset="77"/>
            </a:endParaRPr>
          </a:p>
          <a:p>
            <a:endParaRPr lang="en-US" sz="2400" dirty="0">
              <a:solidFill>
                <a:srgbClr val="002060"/>
              </a:solidFill>
              <a:latin typeface="Arial Rounded MT Bold" panose="020F0704030504030204" pitchFamily="34" charset="77"/>
            </a:endParaRPr>
          </a:p>
        </p:txBody>
      </p:sp>
      <p:pic>
        <p:nvPicPr>
          <p:cNvPr id="3" name="Picture 2" descr="The Human Body Cavities | Human Anatomy and Physiology Lab (BSB 141)">
            <a:extLst>
              <a:ext uri="{FF2B5EF4-FFF2-40B4-BE49-F238E27FC236}">
                <a16:creationId xmlns:a16="http://schemas.microsoft.com/office/drawing/2014/main" id="{8AFCA543-80B9-FC39-1EC4-88AD719056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7040" y="1761617"/>
            <a:ext cx="3600732" cy="4351338"/>
          </a:xfrm>
          <a:prstGeom prst="rect">
            <a:avLst/>
          </a:prstGeom>
          <a:solidFill>
            <a:srgbClr val="FFFFFF"/>
          </a:solidFill>
        </p:spPr>
      </p:pic>
    </p:spTree>
    <p:extLst>
      <p:ext uri="{BB962C8B-B14F-4D97-AF65-F5344CB8AC3E}">
        <p14:creationId xmlns:p14="http://schemas.microsoft.com/office/powerpoint/2010/main" val="348048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04DC4D-26CF-54EC-9F88-521A3AE40D8C}"/>
              </a:ext>
            </a:extLst>
          </p:cNvPr>
          <p:cNvSpPr>
            <a:spLocks noGrp="1"/>
          </p:cNvSpPr>
          <p:nvPr>
            <p:ph type="title"/>
          </p:nvPr>
        </p:nvSpPr>
        <p:spPr/>
        <p:txBody>
          <a:bodyPr/>
          <a:lstStyle/>
          <a:p>
            <a:r>
              <a:rPr lang="en-US" sz="2800" dirty="0"/>
              <a:t>Introduction to movement and directional terms </a:t>
            </a:r>
            <a:endParaRPr lang="en-US" dirty="0"/>
          </a:p>
        </p:txBody>
      </p:sp>
      <p:sp>
        <p:nvSpPr>
          <p:cNvPr id="3" name="TextBox 2">
            <a:extLst>
              <a:ext uri="{FF2B5EF4-FFF2-40B4-BE49-F238E27FC236}">
                <a16:creationId xmlns:a16="http://schemas.microsoft.com/office/drawing/2014/main" id="{269440E9-039B-01B0-9B27-2CF87A8B88EB}"/>
              </a:ext>
            </a:extLst>
          </p:cNvPr>
          <p:cNvSpPr txBox="1"/>
          <p:nvPr/>
        </p:nvSpPr>
        <p:spPr>
          <a:xfrm>
            <a:off x="488204" y="1965317"/>
            <a:ext cx="10612040" cy="1569660"/>
          </a:xfrm>
          <a:prstGeom prst="rect">
            <a:avLst/>
          </a:prstGeom>
          <a:noFill/>
        </p:spPr>
        <p:txBody>
          <a:bodyPr wrap="square">
            <a:spAutoFit/>
          </a:bodyPr>
          <a:lstStyle/>
          <a:p>
            <a:pPr algn="just">
              <a:spcBef>
                <a:spcPct val="0"/>
              </a:spcBef>
            </a:pPr>
            <a:r>
              <a:rPr lang="en-US" altLang="en-US" sz="2400" dirty="0">
                <a:solidFill>
                  <a:schemeClr val="tx1"/>
                </a:solidFill>
                <a:latin typeface="Arial Rounded MT Bold" panose="020F0704030504030204" pitchFamily="34" charset="77"/>
              </a:rPr>
              <a:t>To be able to specify the location of pain, injury, disease or surgical incisions it is important to have good knowledge of the anatomical positions, body regions and related movement and directional terminology </a:t>
            </a:r>
          </a:p>
        </p:txBody>
      </p:sp>
    </p:spTree>
    <p:extLst>
      <p:ext uri="{BB962C8B-B14F-4D97-AF65-F5344CB8AC3E}">
        <p14:creationId xmlns:p14="http://schemas.microsoft.com/office/powerpoint/2010/main" val="224763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1D4B-B3EE-7627-5D3C-9B8A6515AF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503B7C-9B8C-1CB5-548F-3F56ED7F08E2}"/>
              </a:ext>
            </a:extLst>
          </p:cNvPr>
          <p:cNvSpPr>
            <a:spLocks noGrp="1"/>
          </p:cNvSpPr>
          <p:nvPr>
            <p:ph type="title"/>
          </p:nvPr>
        </p:nvSpPr>
        <p:spPr/>
        <p:txBody>
          <a:bodyPr/>
          <a:lstStyle/>
          <a:p>
            <a:r>
              <a:rPr lang="en-US" sz="2800" dirty="0"/>
              <a:t>Anatomical Terms</a:t>
            </a:r>
            <a:endParaRPr lang="en-US" dirty="0"/>
          </a:p>
        </p:txBody>
      </p:sp>
      <p:pic>
        <p:nvPicPr>
          <p:cNvPr id="2" name="Online Media 3">
            <a:hlinkClick r:id="" action="ppaction://media"/>
            <a:extLst>
              <a:ext uri="{FF2B5EF4-FFF2-40B4-BE49-F238E27FC236}">
                <a16:creationId xmlns:a16="http://schemas.microsoft.com/office/drawing/2014/main" id="{962A7637-0EC0-B525-8C2A-A41D7B1A0954}"/>
              </a:ext>
            </a:extLst>
          </p:cNvPr>
          <p:cNvPicPr>
            <a:picLocks noRot="1" noChangeAspect="1"/>
          </p:cNvPicPr>
          <p:nvPr>
            <a:videoFile r:link="rId1"/>
          </p:nvPr>
        </p:nvPicPr>
        <p:blipFill>
          <a:blip r:embed="rId3"/>
          <a:stretch>
            <a:fillRect/>
          </a:stretch>
        </p:blipFill>
        <p:spPr>
          <a:xfrm>
            <a:off x="1677323" y="1363066"/>
            <a:ext cx="6552277" cy="4914209"/>
          </a:xfrm>
          <a:prstGeom prst="rect">
            <a:avLst/>
          </a:prstGeom>
        </p:spPr>
      </p:pic>
    </p:spTree>
    <p:extLst>
      <p:ext uri="{BB962C8B-B14F-4D97-AF65-F5344CB8AC3E}">
        <p14:creationId xmlns:p14="http://schemas.microsoft.com/office/powerpoint/2010/main" val="31169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37792-1411-F840-A955-16CE5452FB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6E46D4-701E-D220-7CB4-E976CA6E6387}"/>
              </a:ext>
            </a:extLst>
          </p:cNvPr>
          <p:cNvSpPr>
            <a:spLocks noGrp="1"/>
          </p:cNvSpPr>
          <p:nvPr>
            <p:ph type="title"/>
          </p:nvPr>
        </p:nvSpPr>
        <p:spPr>
          <a:xfrm>
            <a:off x="503633" y="728663"/>
            <a:ext cx="6679510" cy="720000"/>
          </a:xfrm>
        </p:spPr>
        <p:txBody>
          <a:bodyPr/>
          <a:lstStyle/>
          <a:p>
            <a:r>
              <a:rPr lang="en-US" sz="2800" dirty="0"/>
              <a:t>Anatomical position</a:t>
            </a:r>
            <a:endParaRPr lang="en-US" dirty="0"/>
          </a:p>
        </p:txBody>
      </p:sp>
      <p:sp>
        <p:nvSpPr>
          <p:cNvPr id="3" name="TextBox 2">
            <a:extLst>
              <a:ext uri="{FF2B5EF4-FFF2-40B4-BE49-F238E27FC236}">
                <a16:creationId xmlns:a16="http://schemas.microsoft.com/office/drawing/2014/main" id="{02934A38-0808-691E-7BBB-312502B4478F}"/>
              </a:ext>
            </a:extLst>
          </p:cNvPr>
          <p:cNvSpPr txBox="1"/>
          <p:nvPr/>
        </p:nvSpPr>
        <p:spPr>
          <a:xfrm>
            <a:off x="460772" y="2004179"/>
            <a:ext cx="10612040" cy="3046988"/>
          </a:xfrm>
          <a:prstGeom prst="rect">
            <a:avLst/>
          </a:prstGeom>
          <a:noFill/>
        </p:spPr>
        <p:txBody>
          <a:bodyPr wrap="square">
            <a:spAutoFit/>
          </a:bodyPr>
          <a:lstStyle/>
          <a:p>
            <a:r>
              <a:rPr lang="en-AU" sz="2400" dirty="0">
                <a:latin typeface="Arial Rounded MT Bold" panose="020F0704030504030204" pitchFamily="34" charset="77"/>
              </a:rPr>
              <a:t>The anatomical position is the reference system that all medical professionals and texts use when describing body components</a:t>
            </a:r>
          </a:p>
          <a:p>
            <a:r>
              <a:rPr lang="en-AU" sz="2400" dirty="0">
                <a:latin typeface="Arial Rounded MT Bold" panose="020F0704030504030204" pitchFamily="34" charset="77"/>
              </a:rPr>
              <a:t>The anatomical position involves:</a:t>
            </a:r>
          </a:p>
          <a:p>
            <a:pPr marL="342900" indent="-342900">
              <a:buFont typeface="Arial" panose="020B0604020202020204" pitchFamily="34" charset="0"/>
              <a:buChar char="•"/>
            </a:pPr>
            <a:r>
              <a:rPr lang="en-AU" sz="2400" dirty="0">
                <a:latin typeface="Arial Rounded MT Bold" panose="020F0704030504030204" pitchFamily="34" charset="77"/>
              </a:rPr>
              <a:t>Standing upright</a:t>
            </a:r>
          </a:p>
          <a:p>
            <a:pPr marL="342900" indent="-342900">
              <a:buFont typeface="Arial" panose="020B0604020202020204" pitchFamily="34" charset="0"/>
              <a:buChar char="•"/>
            </a:pPr>
            <a:r>
              <a:rPr lang="en-AU" sz="2400" dirty="0">
                <a:latin typeface="Arial Rounded MT Bold" panose="020F0704030504030204" pitchFamily="34" charset="77"/>
              </a:rPr>
              <a:t>Arms at the side</a:t>
            </a:r>
          </a:p>
          <a:p>
            <a:pPr marL="342900" indent="-342900">
              <a:buFont typeface="Arial" panose="020B0604020202020204" pitchFamily="34" charset="0"/>
              <a:buChar char="•"/>
            </a:pPr>
            <a:r>
              <a:rPr lang="en-AU" sz="2400" dirty="0">
                <a:latin typeface="Arial Rounded MT Bold" panose="020F0704030504030204" pitchFamily="34" charset="77"/>
              </a:rPr>
              <a:t>Palms facing forward</a:t>
            </a:r>
          </a:p>
          <a:p>
            <a:pPr marL="342900" indent="-342900">
              <a:buFont typeface="Arial" panose="020B0604020202020204" pitchFamily="34" charset="0"/>
              <a:buChar char="•"/>
            </a:pPr>
            <a:r>
              <a:rPr lang="en-AU" sz="2400" dirty="0">
                <a:latin typeface="Arial Rounded MT Bold" panose="020F0704030504030204" pitchFamily="34" charset="77"/>
              </a:rPr>
              <a:t>Head erect</a:t>
            </a:r>
          </a:p>
          <a:p>
            <a:pPr marL="342900" indent="-342900">
              <a:buFont typeface="Arial" panose="020B0604020202020204" pitchFamily="34" charset="0"/>
              <a:buChar char="•"/>
            </a:pPr>
            <a:r>
              <a:rPr lang="en-AU" sz="2400" dirty="0">
                <a:latin typeface="Arial Rounded MT Bold" panose="020F0704030504030204" pitchFamily="34" charset="77"/>
              </a:rPr>
              <a:t>Eyes looking forward </a:t>
            </a:r>
          </a:p>
        </p:txBody>
      </p:sp>
      <p:pic>
        <p:nvPicPr>
          <p:cNvPr id="2" name="Picture 1">
            <a:extLst>
              <a:ext uri="{FF2B5EF4-FFF2-40B4-BE49-F238E27FC236}">
                <a16:creationId xmlns:a16="http://schemas.microsoft.com/office/drawing/2014/main" id="{F55D2109-8A98-93B1-F8D1-6D559D14B5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 t="4623" r="45" b="2536"/>
          <a:stretch/>
        </p:blipFill>
        <p:spPr>
          <a:xfrm>
            <a:off x="5727052" y="3023420"/>
            <a:ext cx="4294772" cy="3615123"/>
          </a:xfrm>
          <a:prstGeom prst="rect">
            <a:avLst/>
          </a:prstGeom>
        </p:spPr>
      </p:pic>
    </p:spTree>
    <p:extLst>
      <p:ext uri="{BB962C8B-B14F-4D97-AF65-F5344CB8AC3E}">
        <p14:creationId xmlns:p14="http://schemas.microsoft.com/office/powerpoint/2010/main" val="218493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830-111B-87CC-23AF-DAACE5B85B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8C09E7-99EC-9C96-CEDC-E50F15A0B447}"/>
              </a:ext>
            </a:extLst>
          </p:cNvPr>
          <p:cNvSpPr>
            <a:spLocks noGrp="1"/>
          </p:cNvSpPr>
          <p:nvPr>
            <p:ph type="title"/>
          </p:nvPr>
        </p:nvSpPr>
        <p:spPr>
          <a:xfrm>
            <a:off x="503633" y="728663"/>
            <a:ext cx="6679510" cy="720000"/>
          </a:xfrm>
        </p:spPr>
        <p:txBody>
          <a:bodyPr/>
          <a:lstStyle/>
          <a:p>
            <a:r>
              <a:rPr lang="en-US" sz="2800" dirty="0"/>
              <a:t>Anatomical Position </a:t>
            </a:r>
            <a:endParaRPr lang="en-US" dirty="0"/>
          </a:p>
        </p:txBody>
      </p:sp>
      <p:sp>
        <p:nvSpPr>
          <p:cNvPr id="3" name="TextBox 2">
            <a:extLst>
              <a:ext uri="{FF2B5EF4-FFF2-40B4-BE49-F238E27FC236}">
                <a16:creationId xmlns:a16="http://schemas.microsoft.com/office/drawing/2014/main" id="{C2C3CC6B-453D-4E27-C5C1-664BA5D1398E}"/>
              </a:ext>
            </a:extLst>
          </p:cNvPr>
          <p:cNvSpPr txBox="1"/>
          <p:nvPr/>
        </p:nvSpPr>
        <p:spPr>
          <a:xfrm>
            <a:off x="460772" y="2004179"/>
            <a:ext cx="10612040" cy="3046988"/>
          </a:xfrm>
          <a:prstGeom prst="rect">
            <a:avLst/>
          </a:prstGeom>
          <a:noFill/>
        </p:spPr>
        <p:txBody>
          <a:bodyPr wrap="square">
            <a:spAutoFit/>
          </a:bodyPr>
          <a:lstStyle/>
          <a:p>
            <a:r>
              <a:rPr lang="en-AU" altLang="en-US" sz="2400" dirty="0">
                <a:solidFill>
                  <a:srgbClr val="002060"/>
                </a:solidFill>
                <a:latin typeface="Arial Rounded MT Bold" panose="020F0704030504030204" pitchFamily="34" charset="77"/>
              </a:rPr>
              <a:t>Anatomical position also refers to a selection of terms that refer to the position of organs and tissues within the body. </a:t>
            </a:r>
          </a:p>
          <a:p>
            <a:endParaRPr lang="en-AU" altLang="en-US" sz="2400" dirty="0">
              <a:solidFill>
                <a:srgbClr val="002060"/>
              </a:solidFill>
              <a:latin typeface="Arial Rounded MT Bold" panose="020F0704030504030204" pitchFamily="34" charset="77"/>
            </a:endParaRPr>
          </a:p>
          <a:p>
            <a:r>
              <a:rPr lang="en-AU" altLang="en-US" sz="2400" dirty="0">
                <a:solidFill>
                  <a:srgbClr val="002060"/>
                </a:solidFill>
                <a:latin typeface="Arial Rounded MT Bold" panose="020F0704030504030204" pitchFamily="34" charset="77"/>
              </a:rPr>
              <a:t>It is the reference system which medical professionals and medical texts use when describing components of the body. </a:t>
            </a:r>
          </a:p>
          <a:p>
            <a:endParaRPr lang="en-AU" altLang="en-US" sz="2400" dirty="0">
              <a:solidFill>
                <a:srgbClr val="002060"/>
              </a:solidFill>
              <a:latin typeface="Arial Rounded MT Bold" panose="020F0704030504030204" pitchFamily="34" charset="77"/>
            </a:endParaRPr>
          </a:p>
          <a:p>
            <a:r>
              <a:rPr lang="en-AU" altLang="en-US" sz="2400" dirty="0">
                <a:solidFill>
                  <a:srgbClr val="002060"/>
                </a:solidFill>
                <a:latin typeface="Arial Rounded MT Bold" panose="020F0704030504030204" pitchFamily="34" charset="77"/>
              </a:rPr>
              <a:t>Also it is useful to indicate the position of injury, pain and a surgical procedure.</a:t>
            </a:r>
            <a:endParaRPr lang="en-AU"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26782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5243-4AA6-3D6F-8592-B6D16E0058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126DBD-B16A-5CBB-86B6-F27F94FA16C2}"/>
              </a:ext>
            </a:extLst>
          </p:cNvPr>
          <p:cNvSpPr>
            <a:spLocks noGrp="1"/>
          </p:cNvSpPr>
          <p:nvPr>
            <p:ph type="title"/>
          </p:nvPr>
        </p:nvSpPr>
        <p:spPr>
          <a:xfrm>
            <a:off x="503633" y="728663"/>
            <a:ext cx="6679510" cy="720000"/>
          </a:xfrm>
        </p:spPr>
        <p:txBody>
          <a:bodyPr/>
          <a:lstStyle/>
          <a:p>
            <a:r>
              <a:rPr lang="en-US" sz="2800" dirty="0"/>
              <a:t>Body Planes </a:t>
            </a:r>
            <a:endParaRPr lang="en-US" dirty="0"/>
          </a:p>
        </p:txBody>
      </p:sp>
      <p:sp>
        <p:nvSpPr>
          <p:cNvPr id="3" name="TextBox 2">
            <a:extLst>
              <a:ext uri="{FF2B5EF4-FFF2-40B4-BE49-F238E27FC236}">
                <a16:creationId xmlns:a16="http://schemas.microsoft.com/office/drawing/2014/main" id="{09B2613E-3D89-A8E8-8C5C-488849D17E7A}"/>
              </a:ext>
            </a:extLst>
          </p:cNvPr>
          <p:cNvSpPr txBox="1"/>
          <p:nvPr/>
        </p:nvSpPr>
        <p:spPr>
          <a:xfrm>
            <a:off x="460772" y="2004179"/>
            <a:ext cx="6901562" cy="4909036"/>
          </a:xfrm>
          <a:prstGeom prst="rect">
            <a:avLst/>
          </a:prstGeom>
          <a:noFill/>
        </p:spPr>
        <p:txBody>
          <a:bodyPr wrap="square">
            <a:spAutoFit/>
          </a:bodyPr>
          <a:lstStyle/>
          <a:p>
            <a:pPr marL="0" indent="0">
              <a:spcBef>
                <a:spcPts val="960"/>
              </a:spcBef>
              <a:buNone/>
            </a:pPr>
            <a:r>
              <a:rPr lang="en-AU" sz="2400" dirty="0">
                <a:solidFill>
                  <a:srgbClr val="002060"/>
                </a:solidFill>
                <a:latin typeface="Arial Rounded MT Bold" panose="020F0704030504030204" pitchFamily="34" charset="77"/>
              </a:rPr>
              <a:t>The imaginary planes which divide the body into sections:</a:t>
            </a:r>
            <a:br>
              <a:rPr lang="en-AU" sz="2400" dirty="0">
                <a:solidFill>
                  <a:srgbClr val="002060"/>
                </a:solidFill>
                <a:latin typeface="Arial Rounded MT Bold" panose="020F0704030504030204" pitchFamily="34" charset="77"/>
              </a:rPr>
            </a:br>
            <a:endParaRPr lang="en-AU" sz="2400" dirty="0">
              <a:solidFill>
                <a:srgbClr val="002060"/>
              </a:solidFill>
              <a:latin typeface="Arial Rounded MT Bold" panose="020F0704030504030204" pitchFamily="34" charset="77"/>
            </a:endParaRPr>
          </a:p>
          <a:p>
            <a:pPr>
              <a:spcBef>
                <a:spcPts val="960"/>
              </a:spcBef>
            </a:pPr>
            <a:r>
              <a:rPr lang="en-AU" sz="2400" b="1" dirty="0">
                <a:solidFill>
                  <a:srgbClr val="002060"/>
                </a:solidFill>
                <a:latin typeface="Arial Rounded MT Bold" panose="020F0704030504030204" pitchFamily="34" charset="77"/>
              </a:rPr>
              <a:t>Sagittal/median plane</a:t>
            </a:r>
            <a:r>
              <a:rPr lang="en-AU" sz="2400" dirty="0">
                <a:solidFill>
                  <a:srgbClr val="002060"/>
                </a:solidFill>
                <a:latin typeface="Arial Rounded MT Bold" panose="020F0704030504030204" pitchFamily="34" charset="77"/>
              </a:rPr>
              <a:t>:</a:t>
            </a:r>
            <a:r>
              <a:rPr lang="en-AU" sz="2400" b="1" dirty="0">
                <a:solidFill>
                  <a:srgbClr val="002060"/>
                </a:solidFill>
                <a:latin typeface="Arial Rounded MT Bold" panose="020F0704030504030204" pitchFamily="34" charset="77"/>
              </a:rPr>
              <a:t> </a:t>
            </a:r>
            <a:r>
              <a:rPr lang="en-AU" sz="2400" dirty="0">
                <a:solidFill>
                  <a:srgbClr val="002060"/>
                </a:solidFill>
                <a:latin typeface="Arial Rounded MT Bold" panose="020F0704030504030204" pitchFamily="34" charset="77"/>
              </a:rPr>
              <a:t>divides the body into right and left</a:t>
            </a:r>
            <a:br>
              <a:rPr lang="en-AU" sz="2400" dirty="0">
                <a:solidFill>
                  <a:srgbClr val="002060"/>
                </a:solidFill>
                <a:latin typeface="Arial Rounded MT Bold" panose="020F0704030504030204" pitchFamily="34" charset="77"/>
              </a:rPr>
            </a:br>
            <a:endParaRPr lang="en-AU" sz="2400" dirty="0">
              <a:solidFill>
                <a:srgbClr val="002060"/>
              </a:solidFill>
              <a:latin typeface="Arial Rounded MT Bold" panose="020F0704030504030204" pitchFamily="34" charset="77"/>
            </a:endParaRPr>
          </a:p>
          <a:p>
            <a:pPr>
              <a:spcBef>
                <a:spcPts val="960"/>
              </a:spcBef>
            </a:pPr>
            <a:r>
              <a:rPr lang="en-AU" sz="2400" b="1" dirty="0">
                <a:solidFill>
                  <a:srgbClr val="002060"/>
                </a:solidFill>
                <a:latin typeface="Arial Rounded MT Bold" panose="020F0704030504030204" pitchFamily="34" charset="77"/>
              </a:rPr>
              <a:t>Coronal/fontal plane</a:t>
            </a:r>
            <a:r>
              <a:rPr lang="en-AU" sz="2400" dirty="0">
                <a:solidFill>
                  <a:srgbClr val="002060"/>
                </a:solidFill>
                <a:latin typeface="Arial Rounded MT Bold" panose="020F0704030504030204" pitchFamily="34" charset="77"/>
              </a:rPr>
              <a:t>:</a:t>
            </a:r>
            <a:r>
              <a:rPr lang="en-AU" sz="2400" b="1" dirty="0">
                <a:solidFill>
                  <a:srgbClr val="002060"/>
                </a:solidFill>
                <a:latin typeface="Arial Rounded MT Bold" panose="020F0704030504030204" pitchFamily="34" charset="77"/>
              </a:rPr>
              <a:t> </a:t>
            </a:r>
            <a:r>
              <a:rPr lang="en-AU" sz="2400" dirty="0">
                <a:solidFill>
                  <a:srgbClr val="002060"/>
                </a:solidFill>
                <a:latin typeface="Arial Rounded MT Bold" panose="020F0704030504030204" pitchFamily="34" charset="77"/>
              </a:rPr>
              <a:t>divides the body into anterior (frontal) and posterior (back)</a:t>
            </a:r>
            <a:br>
              <a:rPr lang="en-AU" sz="2400" dirty="0">
                <a:solidFill>
                  <a:srgbClr val="002060"/>
                </a:solidFill>
                <a:latin typeface="Arial Rounded MT Bold" panose="020F0704030504030204" pitchFamily="34" charset="77"/>
              </a:rPr>
            </a:br>
            <a:endParaRPr lang="en-AU" sz="2400" b="1" dirty="0">
              <a:solidFill>
                <a:srgbClr val="002060"/>
              </a:solidFill>
              <a:latin typeface="Arial Rounded MT Bold" panose="020F0704030504030204" pitchFamily="34" charset="77"/>
            </a:endParaRPr>
          </a:p>
          <a:p>
            <a:pPr>
              <a:spcBef>
                <a:spcPts val="960"/>
              </a:spcBef>
            </a:pPr>
            <a:r>
              <a:rPr lang="en-AU" sz="2400" b="1" dirty="0">
                <a:solidFill>
                  <a:srgbClr val="002060"/>
                </a:solidFill>
                <a:latin typeface="Arial Rounded MT Bold" panose="020F0704030504030204" pitchFamily="34" charset="77"/>
              </a:rPr>
              <a:t>Transverse plane</a:t>
            </a:r>
            <a:r>
              <a:rPr lang="en-AU" sz="2400" dirty="0">
                <a:solidFill>
                  <a:srgbClr val="002060"/>
                </a:solidFill>
                <a:latin typeface="Arial Rounded MT Bold" panose="020F0704030504030204" pitchFamily="34" charset="77"/>
              </a:rPr>
              <a:t>:</a:t>
            </a:r>
            <a:r>
              <a:rPr lang="en-AU" sz="2400" b="1" dirty="0">
                <a:solidFill>
                  <a:srgbClr val="002060"/>
                </a:solidFill>
                <a:latin typeface="Arial Rounded MT Bold" panose="020F0704030504030204" pitchFamily="34" charset="77"/>
              </a:rPr>
              <a:t> </a:t>
            </a:r>
            <a:r>
              <a:rPr lang="en-AU" sz="2400" dirty="0">
                <a:solidFill>
                  <a:srgbClr val="002060"/>
                </a:solidFill>
                <a:latin typeface="Arial Rounded MT Bold" panose="020F0704030504030204" pitchFamily="34" charset="77"/>
              </a:rPr>
              <a:t>divides the body into superior and inferior parts.</a:t>
            </a:r>
            <a:endParaRPr lang="en-AU" sz="2400" b="1" dirty="0">
              <a:solidFill>
                <a:srgbClr val="002060"/>
              </a:solidFill>
              <a:latin typeface="Arial Rounded MT Bold" panose="020F0704030504030204" pitchFamily="34" charset="77"/>
            </a:endParaRPr>
          </a:p>
          <a:p>
            <a:endParaRPr lang="en-AU" sz="2400" dirty="0">
              <a:solidFill>
                <a:srgbClr val="002060"/>
              </a:solidFill>
              <a:latin typeface="Arial Rounded MT Bold" panose="020F0704030504030204" pitchFamily="34" charset="77"/>
            </a:endParaRPr>
          </a:p>
        </p:txBody>
      </p:sp>
      <p:pic>
        <p:nvPicPr>
          <p:cNvPr id="2" name="Content Placeholder 3">
            <a:extLst>
              <a:ext uri="{FF2B5EF4-FFF2-40B4-BE49-F238E27FC236}">
                <a16:creationId xmlns:a16="http://schemas.microsoft.com/office/drawing/2014/main" id="{20612FD0-68F2-F9B8-D391-C5CD7A688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334" y="2004179"/>
            <a:ext cx="3437523" cy="4125028"/>
          </a:xfrm>
          <a:prstGeom prst="rect">
            <a:avLst/>
          </a:prstGeom>
        </p:spPr>
      </p:pic>
    </p:spTree>
    <p:extLst>
      <p:ext uri="{BB962C8B-B14F-4D97-AF65-F5344CB8AC3E}">
        <p14:creationId xmlns:p14="http://schemas.microsoft.com/office/powerpoint/2010/main" val="291345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D8FA-4DD3-1A13-EB7F-06CA1283101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183901-5465-D316-9F6A-7B3A4EE1A50C}"/>
              </a:ext>
            </a:extLst>
          </p:cNvPr>
          <p:cNvSpPr>
            <a:spLocks noGrp="1"/>
          </p:cNvSpPr>
          <p:nvPr>
            <p:ph type="title"/>
          </p:nvPr>
        </p:nvSpPr>
        <p:spPr>
          <a:xfrm>
            <a:off x="503633" y="728663"/>
            <a:ext cx="6679510" cy="720000"/>
          </a:xfrm>
        </p:spPr>
        <p:txBody>
          <a:bodyPr/>
          <a:lstStyle/>
          <a:p>
            <a:r>
              <a:rPr lang="en-US" sz="2800" dirty="0"/>
              <a:t>Directional terminology </a:t>
            </a:r>
            <a:endParaRPr lang="en-US" dirty="0"/>
          </a:p>
        </p:txBody>
      </p:sp>
      <p:sp>
        <p:nvSpPr>
          <p:cNvPr id="3" name="TextBox 2">
            <a:extLst>
              <a:ext uri="{FF2B5EF4-FFF2-40B4-BE49-F238E27FC236}">
                <a16:creationId xmlns:a16="http://schemas.microsoft.com/office/drawing/2014/main" id="{AC684EAA-5453-98A0-A46B-CCFC0EA3F824}"/>
              </a:ext>
            </a:extLst>
          </p:cNvPr>
          <p:cNvSpPr txBox="1"/>
          <p:nvPr/>
        </p:nvSpPr>
        <p:spPr>
          <a:xfrm>
            <a:off x="588788" y="1620131"/>
            <a:ext cx="5708317" cy="2308324"/>
          </a:xfrm>
          <a:prstGeom prst="rect">
            <a:avLst/>
          </a:prstGeom>
          <a:noFill/>
        </p:spPr>
        <p:txBody>
          <a:bodyPr wrap="square">
            <a:spAutoFit/>
          </a:bodyPr>
          <a:lstStyle/>
          <a:p>
            <a:r>
              <a:rPr lang="en-AU" sz="2400" b="0" i="0" u="none" strike="noStrike" dirty="0">
                <a:solidFill>
                  <a:srgbClr val="002060"/>
                </a:solidFill>
                <a:effectLst/>
                <a:latin typeface="Arial Rounded MT Bold" panose="020F0704030504030204" pitchFamily="34" charset="77"/>
              </a:rPr>
              <a:t>Using the anatomical position and the midline (transverse plane) as our guide, you can start to use terminology indication the location and direction parts of the body are located compared to other parts.</a:t>
            </a:r>
            <a:endParaRPr lang="en-US" sz="2400" dirty="0">
              <a:solidFill>
                <a:srgbClr val="002060"/>
              </a:solidFill>
              <a:latin typeface="Arial Rounded MT Bold" panose="020F0704030504030204" pitchFamily="34" charset="77"/>
            </a:endParaRPr>
          </a:p>
        </p:txBody>
      </p:sp>
      <p:pic>
        <p:nvPicPr>
          <p:cNvPr id="4" name="Picture 3" descr="A diagram of a person's body&#10;&#10;Description automatically generated">
            <a:extLst>
              <a:ext uri="{FF2B5EF4-FFF2-40B4-BE49-F238E27FC236}">
                <a16:creationId xmlns:a16="http://schemas.microsoft.com/office/drawing/2014/main" id="{6BB6FCA5-387E-15FD-3944-D2CDD34DDCB1}"/>
              </a:ext>
            </a:extLst>
          </p:cNvPr>
          <p:cNvPicPr>
            <a:picLocks noChangeAspect="1"/>
          </p:cNvPicPr>
          <p:nvPr/>
        </p:nvPicPr>
        <p:blipFill>
          <a:blip r:embed="rId2"/>
          <a:stretch>
            <a:fillRect/>
          </a:stretch>
        </p:blipFill>
        <p:spPr>
          <a:xfrm>
            <a:off x="6379524" y="1672755"/>
            <a:ext cx="4669830" cy="4729572"/>
          </a:xfrm>
          <a:prstGeom prst="rect">
            <a:avLst/>
          </a:prstGeom>
        </p:spPr>
      </p:pic>
    </p:spTree>
    <p:extLst>
      <p:ext uri="{BB962C8B-B14F-4D97-AF65-F5344CB8AC3E}">
        <p14:creationId xmlns:p14="http://schemas.microsoft.com/office/powerpoint/2010/main" val="214725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BAE9-AE9F-E237-8D05-4A462E315E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3A7967-3B6F-37CB-B322-05F6A9B28CE9}"/>
              </a:ext>
            </a:extLst>
          </p:cNvPr>
          <p:cNvSpPr>
            <a:spLocks noGrp="1"/>
          </p:cNvSpPr>
          <p:nvPr>
            <p:ph type="title"/>
          </p:nvPr>
        </p:nvSpPr>
        <p:spPr>
          <a:xfrm>
            <a:off x="503633" y="728663"/>
            <a:ext cx="6679510" cy="720000"/>
          </a:xfrm>
        </p:spPr>
        <p:txBody>
          <a:bodyPr/>
          <a:lstStyle/>
          <a:p>
            <a:r>
              <a:rPr lang="en-US" dirty="0"/>
              <a:t>Directional terminology </a:t>
            </a:r>
          </a:p>
        </p:txBody>
      </p:sp>
      <p:graphicFrame>
        <p:nvGraphicFramePr>
          <p:cNvPr id="2" name="Table 1">
            <a:extLst>
              <a:ext uri="{FF2B5EF4-FFF2-40B4-BE49-F238E27FC236}">
                <a16:creationId xmlns:a16="http://schemas.microsoft.com/office/drawing/2014/main" id="{369F9073-CAF3-D6CA-F737-3E9A43D666E5}"/>
              </a:ext>
            </a:extLst>
          </p:cNvPr>
          <p:cNvGraphicFramePr>
            <a:graphicFrameLocks noGrp="1"/>
          </p:cNvGraphicFramePr>
          <p:nvPr>
            <p:extLst>
              <p:ext uri="{D42A27DB-BD31-4B8C-83A1-F6EECF244321}">
                <p14:modId xmlns:p14="http://schemas.microsoft.com/office/powerpoint/2010/main" val="99054965"/>
              </p:ext>
            </p:extLst>
          </p:nvPr>
        </p:nvGraphicFramePr>
        <p:xfrm>
          <a:off x="503632" y="1366887"/>
          <a:ext cx="10252351" cy="4937441"/>
        </p:xfrm>
        <a:graphic>
          <a:graphicData uri="http://schemas.openxmlformats.org/drawingml/2006/table">
            <a:tbl>
              <a:tblPr/>
              <a:tblGrid>
                <a:gridCol w="2098235">
                  <a:extLst>
                    <a:ext uri="{9D8B030D-6E8A-4147-A177-3AD203B41FA5}">
                      <a16:colId xmlns:a16="http://schemas.microsoft.com/office/drawing/2014/main" val="1800103090"/>
                    </a:ext>
                  </a:extLst>
                </a:gridCol>
                <a:gridCol w="4349999">
                  <a:extLst>
                    <a:ext uri="{9D8B030D-6E8A-4147-A177-3AD203B41FA5}">
                      <a16:colId xmlns:a16="http://schemas.microsoft.com/office/drawing/2014/main" val="1702000825"/>
                    </a:ext>
                  </a:extLst>
                </a:gridCol>
                <a:gridCol w="3804117">
                  <a:extLst>
                    <a:ext uri="{9D8B030D-6E8A-4147-A177-3AD203B41FA5}">
                      <a16:colId xmlns:a16="http://schemas.microsoft.com/office/drawing/2014/main" val="4277368966"/>
                    </a:ext>
                  </a:extLst>
                </a:gridCol>
              </a:tblGrid>
              <a:tr h="273377">
                <a:tc>
                  <a:txBody>
                    <a:bodyPr/>
                    <a:lstStyle/>
                    <a:p>
                      <a:r>
                        <a:rPr lang="en-AU" sz="1400" b="1">
                          <a:effectLst/>
                        </a:rPr>
                        <a:t>Directional term</a:t>
                      </a:r>
                      <a:endParaRPr lang="en-AU" sz="1400">
                        <a:effectLst/>
                      </a:endParaRPr>
                    </a:p>
                  </a:txBody>
                  <a:tcPr marL="0" marR="0" marT="0" marB="0" anchor="ctr">
                    <a:lnL>
                      <a:noFill/>
                    </a:lnL>
                    <a:lnR>
                      <a:noFill/>
                    </a:lnR>
                    <a:lnT>
                      <a:noFill/>
                    </a:lnT>
                    <a:lnB>
                      <a:noFill/>
                    </a:lnB>
                    <a:noFill/>
                  </a:tcPr>
                </a:tc>
                <a:tc>
                  <a:txBody>
                    <a:bodyPr/>
                    <a:lstStyle/>
                    <a:p>
                      <a:r>
                        <a:rPr lang="en-AU" sz="1400" b="1">
                          <a:effectLst/>
                        </a:rPr>
                        <a:t>Meaning</a:t>
                      </a:r>
                      <a:endParaRPr lang="en-AU" sz="1400">
                        <a:effectLst/>
                      </a:endParaRPr>
                    </a:p>
                  </a:txBody>
                  <a:tcPr marL="0" marR="0" marT="0" marB="0" anchor="ctr">
                    <a:lnL>
                      <a:noFill/>
                    </a:lnL>
                    <a:lnR>
                      <a:noFill/>
                    </a:lnR>
                    <a:lnT>
                      <a:noFill/>
                    </a:lnT>
                    <a:lnB>
                      <a:noFill/>
                    </a:lnB>
                    <a:noFill/>
                  </a:tcPr>
                </a:tc>
                <a:tc>
                  <a:txBody>
                    <a:bodyPr/>
                    <a:lstStyle/>
                    <a:p>
                      <a:r>
                        <a:rPr lang="en-AU" sz="1400" b="1">
                          <a:effectLst/>
                        </a:rPr>
                        <a:t>Example</a:t>
                      </a:r>
                      <a:endParaRPr lang="en-AU" sz="140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3961309775"/>
                  </a:ext>
                </a:extLst>
              </a:tr>
              <a:tr h="273377">
                <a:tc>
                  <a:txBody>
                    <a:bodyPr/>
                    <a:lstStyle/>
                    <a:p>
                      <a:r>
                        <a:rPr lang="en-AU" sz="1400">
                          <a:effectLst/>
                        </a:rPr>
                        <a:t>Medial</a:t>
                      </a:r>
                    </a:p>
                  </a:txBody>
                  <a:tcPr marL="0" marR="0" marT="0" marB="0" anchor="ctr">
                    <a:lnL>
                      <a:noFill/>
                    </a:lnL>
                    <a:lnR>
                      <a:noFill/>
                    </a:lnR>
                    <a:lnT>
                      <a:noFill/>
                    </a:lnT>
                    <a:lnB>
                      <a:noFill/>
                    </a:lnB>
                    <a:noFill/>
                  </a:tcPr>
                </a:tc>
                <a:tc>
                  <a:txBody>
                    <a:bodyPr/>
                    <a:lstStyle/>
                    <a:p>
                      <a:r>
                        <a:rPr lang="en-AU" sz="1400">
                          <a:effectLst/>
                        </a:rPr>
                        <a:t>Towards the median or midline</a:t>
                      </a:r>
                    </a:p>
                  </a:txBody>
                  <a:tcPr marL="0" marR="0" marT="0" marB="0" anchor="ctr">
                    <a:lnL>
                      <a:noFill/>
                    </a:lnL>
                    <a:lnR>
                      <a:noFill/>
                    </a:lnR>
                    <a:lnT>
                      <a:noFill/>
                    </a:lnT>
                    <a:lnB>
                      <a:noFill/>
                    </a:lnB>
                    <a:noFill/>
                  </a:tcPr>
                </a:tc>
                <a:tc>
                  <a:txBody>
                    <a:bodyPr/>
                    <a:lstStyle/>
                    <a:p>
                      <a:r>
                        <a:rPr lang="en-AU" sz="1400">
                          <a:effectLst/>
                        </a:rPr>
                        <a:t>The eyes are medial to the ears</a:t>
                      </a:r>
                    </a:p>
                  </a:txBody>
                  <a:tcPr marL="0" marR="0" marT="0" marB="0" anchor="ctr">
                    <a:lnL>
                      <a:noFill/>
                    </a:lnL>
                    <a:lnR>
                      <a:noFill/>
                    </a:lnR>
                    <a:lnT>
                      <a:noFill/>
                    </a:lnT>
                    <a:lnB>
                      <a:noFill/>
                    </a:lnB>
                    <a:noFill/>
                  </a:tcPr>
                </a:tc>
                <a:extLst>
                  <a:ext uri="{0D108BD9-81ED-4DB2-BD59-A6C34878D82A}">
                    <a16:rowId xmlns:a16="http://schemas.microsoft.com/office/drawing/2014/main" val="555523933"/>
                  </a:ext>
                </a:extLst>
              </a:tr>
              <a:tr h="273377">
                <a:tc>
                  <a:txBody>
                    <a:bodyPr/>
                    <a:lstStyle/>
                    <a:p>
                      <a:r>
                        <a:rPr lang="en-AU" sz="1400">
                          <a:effectLst/>
                        </a:rPr>
                        <a:t>Lateral</a:t>
                      </a:r>
                    </a:p>
                  </a:txBody>
                  <a:tcPr marL="0" marR="0" marT="0" marB="0" anchor="ctr">
                    <a:lnL>
                      <a:noFill/>
                    </a:lnL>
                    <a:lnR>
                      <a:noFill/>
                    </a:lnR>
                    <a:lnT>
                      <a:noFill/>
                    </a:lnT>
                    <a:lnB>
                      <a:noFill/>
                    </a:lnB>
                    <a:noFill/>
                  </a:tcPr>
                </a:tc>
                <a:tc>
                  <a:txBody>
                    <a:bodyPr/>
                    <a:lstStyle/>
                    <a:p>
                      <a:r>
                        <a:rPr lang="en-AU" sz="1400">
                          <a:effectLst/>
                        </a:rPr>
                        <a:t>Away from the median or midline</a:t>
                      </a:r>
                    </a:p>
                  </a:txBody>
                  <a:tcPr marL="0" marR="0" marT="0" marB="0" anchor="ctr">
                    <a:lnL>
                      <a:noFill/>
                    </a:lnL>
                    <a:lnR>
                      <a:noFill/>
                    </a:lnR>
                    <a:lnT>
                      <a:noFill/>
                    </a:lnT>
                    <a:lnB>
                      <a:noFill/>
                    </a:lnB>
                    <a:noFill/>
                  </a:tcPr>
                </a:tc>
                <a:tc>
                  <a:txBody>
                    <a:bodyPr/>
                    <a:lstStyle/>
                    <a:p>
                      <a:r>
                        <a:rPr lang="en-AU" sz="1400">
                          <a:effectLst/>
                        </a:rPr>
                        <a:t>The ears are lateral to the nose</a:t>
                      </a:r>
                    </a:p>
                  </a:txBody>
                  <a:tcPr marL="0" marR="0" marT="0" marB="0" anchor="ctr">
                    <a:lnL>
                      <a:noFill/>
                    </a:lnL>
                    <a:lnR>
                      <a:noFill/>
                    </a:lnR>
                    <a:lnT>
                      <a:noFill/>
                    </a:lnT>
                    <a:lnB>
                      <a:noFill/>
                    </a:lnB>
                    <a:noFill/>
                  </a:tcPr>
                </a:tc>
                <a:extLst>
                  <a:ext uri="{0D108BD9-81ED-4DB2-BD59-A6C34878D82A}">
                    <a16:rowId xmlns:a16="http://schemas.microsoft.com/office/drawing/2014/main" val="668206219"/>
                  </a:ext>
                </a:extLst>
              </a:tr>
              <a:tr h="273377">
                <a:tc>
                  <a:txBody>
                    <a:bodyPr/>
                    <a:lstStyle/>
                    <a:p>
                      <a:r>
                        <a:rPr lang="en-AU" sz="1400">
                          <a:effectLst/>
                        </a:rPr>
                        <a:t>Superior</a:t>
                      </a:r>
                    </a:p>
                  </a:txBody>
                  <a:tcPr marL="0" marR="0" marT="0" marB="0" anchor="ctr">
                    <a:lnL>
                      <a:noFill/>
                    </a:lnL>
                    <a:lnR>
                      <a:noFill/>
                    </a:lnR>
                    <a:lnT>
                      <a:noFill/>
                    </a:lnT>
                    <a:lnB>
                      <a:noFill/>
                    </a:lnB>
                    <a:noFill/>
                  </a:tcPr>
                </a:tc>
                <a:tc>
                  <a:txBody>
                    <a:bodyPr/>
                    <a:lstStyle/>
                    <a:p>
                      <a:r>
                        <a:rPr lang="en-AU" sz="1400">
                          <a:effectLst/>
                        </a:rPr>
                        <a:t>Upper, towards the head</a:t>
                      </a:r>
                    </a:p>
                  </a:txBody>
                  <a:tcPr marL="0" marR="0" marT="0" marB="0" anchor="ctr">
                    <a:lnL>
                      <a:noFill/>
                    </a:lnL>
                    <a:lnR>
                      <a:noFill/>
                    </a:lnR>
                    <a:lnT>
                      <a:noFill/>
                    </a:lnT>
                    <a:lnB>
                      <a:noFill/>
                    </a:lnB>
                    <a:noFill/>
                  </a:tcPr>
                </a:tc>
                <a:tc>
                  <a:txBody>
                    <a:bodyPr/>
                    <a:lstStyle/>
                    <a:p>
                      <a:r>
                        <a:rPr lang="en-AU" sz="1400">
                          <a:effectLst/>
                        </a:rPr>
                        <a:t>The head is superior to the pelvis</a:t>
                      </a:r>
                    </a:p>
                  </a:txBody>
                  <a:tcPr marL="0" marR="0" marT="0" marB="0" anchor="ctr">
                    <a:lnL>
                      <a:noFill/>
                    </a:lnL>
                    <a:lnR>
                      <a:noFill/>
                    </a:lnR>
                    <a:lnT>
                      <a:noFill/>
                    </a:lnT>
                    <a:lnB>
                      <a:noFill/>
                    </a:lnB>
                    <a:noFill/>
                  </a:tcPr>
                </a:tc>
                <a:extLst>
                  <a:ext uri="{0D108BD9-81ED-4DB2-BD59-A6C34878D82A}">
                    <a16:rowId xmlns:a16="http://schemas.microsoft.com/office/drawing/2014/main" val="3371559991"/>
                  </a:ext>
                </a:extLst>
              </a:tr>
              <a:tr h="273377">
                <a:tc>
                  <a:txBody>
                    <a:bodyPr/>
                    <a:lstStyle/>
                    <a:p>
                      <a:r>
                        <a:rPr lang="en-AU" sz="1400">
                          <a:effectLst/>
                        </a:rPr>
                        <a:t>Inferior</a:t>
                      </a:r>
                    </a:p>
                  </a:txBody>
                  <a:tcPr marL="0" marR="0" marT="0" marB="0" anchor="ctr">
                    <a:lnL>
                      <a:noFill/>
                    </a:lnL>
                    <a:lnR>
                      <a:noFill/>
                    </a:lnR>
                    <a:lnT>
                      <a:noFill/>
                    </a:lnT>
                    <a:lnB>
                      <a:noFill/>
                    </a:lnB>
                    <a:noFill/>
                  </a:tcPr>
                </a:tc>
                <a:tc>
                  <a:txBody>
                    <a:bodyPr/>
                    <a:lstStyle/>
                    <a:p>
                      <a:r>
                        <a:rPr lang="en-AU" sz="1400">
                          <a:effectLst/>
                        </a:rPr>
                        <a:t>Lower, away from the head</a:t>
                      </a:r>
                    </a:p>
                  </a:txBody>
                  <a:tcPr marL="0" marR="0" marT="0" marB="0" anchor="ctr">
                    <a:lnL>
                      <a:noFill/>
                    </a:lnL>
                    <a:lnR>
                      <a:noFill/>
                    </a:lnR>
                    <a:lnT>
                      <a:noFill/>
                    </a:lnT>
                    <a:lnB>
                      <a:noFill/>
                    </a:lnB>
                    <a:noFill/>
                  </a:tcPr>
                </a:tc>
                <a:tc>
                  <a:txBody>
                    <a:bodyPr/>
                    <a:lstStyle/>
                    <a:p>
                      <a:r>
                        <a:rPr lang="en-AU" sz="1400">
                          <a:effectLst/>
                        </a:rPr>
                        <a:t>The neck is inferior to the head</a:t>
                      </a:r>
                    </a:p>
                  </a:txBody>
                  <a:tcPr marL="0" marR="0" marT="0" marB="0" anchor="ctr">
                    <a:lnL>
                      <a:noFill/>
                    </a:lnL>
                    <a:lnR>
                      <a:noFill/>
                    </a:lnR>
                    <a:lnT>
                      <a:noFill/>
                    </a:lnT>
                    <a:lnB>
                      <a:noFill/>
                    </a:lnB>
                    <a:noFill/>
                  </a:tcPr>
                </a:tc>
                <a:extLst>
                  <a:ext uri="{0D108BD9-81ED-4DB2-BD59-A6C34878D82A}">
                    <a16:rowId xmlns:a16="http://schemas.microsoft.com/office/drawing/2014/main" val="3880715824"/>
                  </a:ext>
                </a:extLst>
              </a:tr>
              <a:tr h="273377">
                <a:tc>
                  <a:txBody>
                    <a:bodyPr/>
                    <a:lstStyle/>
                    <a:p>
                      <a:r>
                        <a:rPr lang="en-AU" sz="1400">
                          <a:effectLst/>
                        </a:rPr>
                        <a:t>Anterior (Ventral)</a:t>
                      </a:r>
                    </a:p>
                  </a:txBody>
                  <a:tcPr marL="0" marR="0" marT="0" marB="0" anchor="ctr">
                    <a:lnL>
                      <a:noFill/>
                    </a:lnL>
                    <a:lnR>
                      <a:noFill/>
                    </a:lnR>
                    <a:lnT>
                      <a:noFill/>
                    </a:lnT>
                    <a:lnB>
                      <a:noFill/>
                    </a:lnB>
                    <a:noFill/>
                  </a:tcPr>
                </a:tc>
                <a:tc>
                  <a:txBody>
                    <a:bodyPr/>
                    <a:lstStyle/>
                    <a:p>
                      <a:r>
                        <a:rPr lang="en-AU" sz="1400">
                          <a:effectLst/>
                        </a:rPr>
                        <a:t>Related to the front of the body</a:t>
                      </a:r>
                    </a:p>
                  </a:txBody>
                  <a:tcPr marL="0" marR="0" marT="0" marB="0" anchor="ctr">
                    <a:lnL>
                      <a:noFill/>
                    </a:lnL>
                    <a:lnR>
                      <a:noFill/>
                    </a:lnR>
                    <a:lnT>
                      <a:noFill/>
                    </a:lnT>
                    <a:lnB>
                      <a:noFill/>
                    </a:lnB>
                    <a:noFill/>
                  </a:tcPr>
                </a:tc>
                <a:tc>
                  <a:txBody>
                    <a:bodyPr/>
                    <a:lstStyle/>
                    <a:p>
                      <a:r>
                        <a:rPr lang="en-AU" sz="1400">
                          <a:effectLst/>
                        </a:rPr>
                        <a:t>The lips are anterior to the teeth</a:t>
                      </a:r>
                    </a:p>
                  </a:txBody>
                  <a:tcPr marL="0" marR="0" marT="0" marB="0" anchor="ctr">
                    <a:lnL>
                      <a:noFill/>
                    </a:lnL>
                    <a:lnR>
                      <a:noFill/>
                    </a:lnR>
                    <a:lnT>
                      <a:noFill/>
                    </a:lnT>
                    <a:lnB>
                      <a:noFill/>
                    </a:lnB>
                    <a:noFill/>
                  </a:tcPr>
                </a:tc>
                <a:extLst>
                  <a:ext uri="{0D108BD9-81ED-4DB2-BD59-A6C34878D82A}">
                    <a16:rowId xmlns:a16="http://schemas.microsoft.com/office/drawing/2014/main" val="1019612312"/>
                  </a:ext>
                </a:extLst>
              </a:tr>
              <a:tr h="273377">
                <a:tc>
                  <a:txBody>
                    <a:bodyPr/>
                    <a:lstStyle/>
                    <a:p>
                      <a:r>
                        <a:rPr lang="en-AU" sz="1400">
                          <a:effectLst/>
                        </a:rPr>
                        <a:t>Posterior (Dorsal)</a:t>
                      </a:r>
                    </a:p>
                  </a:txBody>
                  <a:tcPr marL="0" marR="0" marT="0" marB="0" anchor="ctr">
                    <a:lnL>
                      <a:noFill/>
                    </a:lnL>
                    <a:lnR>
                      <a:noFill/>
                    </a:lnR>
                    <a:lnT>
                      <a:noFill/>
                    </a:lnT>
                    <a:lnB>
                      <a:noFill/>
                    </a:lnB>
                    <a:noFill/>
                  </a:tcPr>
                </a:tc>
                <a:tc>
                  <a:txBody>
                    <a:bodyPr/>
                    <a:lstStyle/>
                    <a:p>
                      <a:r>
                        <a:rPr lang="en-AU" sz="1400" dirty="0">
                          <a:effectLst/>
                        </a:rPr>
                        <a:t>Related to the back of the body</a:t>
                      </a:r>
                    </a:p>
                  </a:txBody>
                  <a:tcPr marL="0" marR="0" marT="0" marB="0" anchor="ctr">
                    <a:lnL>
                      <a:noFill/>
                    </a:lnL>
                    <a:lnR>
                      <a:noFill/>
                    </a:lnR>
                    <a:lnT>
                      <a:noFill/>
                    </a:lnT>
                    <a:lnB>
                      <a:noFill/>
                    </a:lnB>
                    <a:noFill/>
                  </a:tcPr>
                </a:tc>
                <a:tc>
                  <a:txBody>
                    <a:bodyPr/>
                    <a:lstStyle/>
                    <a:p>
                      <a:r>
                        <a:rPr lang="en-AU" sz="1400">
                          <a:effectLst/>
                        </a:rPr>
                        <a:t>The teeth are posterior to the lips</a:t>
                      </a:r>
                    </a:p>
                  </a:txBody>
                  <a:tcPr marL="0" marR="0" marT="0" marB="0" anchor="ctr">
                    <a:lnL>
                      <a:noFill/>
                    </a:lnL>
                    <a:lnR>
                      <a:noFill/>
                    </a:lnR>
                    <a:lnT>
                      <a:noFill/>
                    </a:lnT>
                    <a:lnB>
                      <a:noFill/>
                    </a:lnB>
                    <a:noFill/>
                  </a:tcPr>
                </a:tc>
                <a:extLst>
                  <a:ext uri="{0D108BD9-81ED-4DB2-BD59-A6C34878D82A}">
                    <a16:rowId xmlns:a16="http://schemas.microsoft.com/office/drawing/2014/main" val="626747819"/>
                  </a:ext>
                </a:extLst>
              </a:tr>
              <a:tr h="273377">
                <a:tc>
                  <a:txBody>
                    <a:bodyPr/>
                    <a:lstStyle/>
                    <a:p>
                      <a:r>
                        <a:rPr lang="en-AU" sz="1400">
                          <a:effectLst/>
                        </a:rPr>
                        <a:t>Proximal</a:t>
                      </a:r>
                    </a:p>
                  </a:txBody>
                  <a:tcPr marL="0" marR="0" marT="0" marB="0" anchor="ctr">
                    <a:lnL>
                      <a:noFill/>
                    </a:lnL>
                    <a:lnR>
                      <a:noFill/>
                    </a:lnR>
                    <a:lnT>
                      <a:noFill/>
                    </a:lnT>
                    <a:lnB>
                      <a:noFill/>
                    </a:lnB>
                    <a:noFill/>
                  </a:tcPr>
                </a:tc>
                <a:tc>
                  <a:txBody>
                    <a:bodyPr/>
                    <a:lstStyle/>
                    <a:p>
                      <a:r>
                        <a:rPr lang="en-AU" sz="1400">
                          <a:effectLst/>
                        </a:rPr>
                        <a:t>Located near the point of attachment or origin</a:t>
                      </a:r>
                    </a:p>
                  </a:txBody>
                  <a:tcPr marL="0" marR="0" marT="0" marB="0" anchor="ctr">
                    <a:lnL>
                      <a:noFill/>
                    </a:lnL>
                    <a:lnR>
                      <a:noFill/>
                    </a:lnR>
                    <a:lnT>
                      <a:noFill/>
                    </a:lnT>
                    <a:lnB>
                      <a:noFill/>
                    </a:lnB>
                    <a:noFill/>
                  </a:tcPr>
                </a:tc>
                <a:tc>
                  <a:txBody>
                    <a:bodyPr/>
                    <a:lstStyle/>
                    <a:p>
                      <a:r>
                        <a:rPr lang="en-AU" sz="1400">
                          <a:effectLst/>
                        </a:rPr>
                        <a:t>The shoulder is proximal to the elbow</a:t>
                      </a:r>
                    </a:p>
                  </a:txBody>
                  <a:tcPr marL="0" marR="0" marT="0" marB="0" anchor="ctr">
                    <a:lnL>
                      <a:noFill/>
                    </a:lnL>
                    <a:lnR>
                      <a:noFill/>
                    </a:lnR>
                    <a:lnT>
                      <a:noFill/>
                    </a:lnT>
                    <a:lnB>
                      <a:noFill/>
                    </a:lnB>
                    <a:noFill/>
                  </a:tcPr>
                </a:tc>
                <a:extLst>
                  <a:ext uri="{0D108BD9-81ED-4DB2-BD59-A6C34878D82A}">
                    <a16:rowId xmlns:a16="http://schemas.microsoft.com/office/drawing/2014/main" val="3587268924"/>
                  </a:ext>
                </a:extLst>
              </a:tr>
              <a:tr h="273377">
                <a:tc>
                  <a:txBody>
                    <a:bodyPr/>
                    <a:lstStyle/>
                    <a:p>
                      <a:r>
                        <a:rPr lang="en-AU" sz="1400">
                          <a:effectLst/>
                        </a:rPr>
                        <a:t>Distal</a:t>
                      </a:r>
                    </a:p>
                  </a:txBody>
                  <a:tcPr marL="0" marR="0" marT="0" marB="0" anchor="ctr">
                    <a:lnL>
                      <a:noFill/>
                    </a:lnL>
                    <a:lnR>
                      <a:noFill/>
                    </a:lnR>
                    <a:lnT>
                      <a:noFill/>
                    </a:lnT>
                    <a:lnB>
                      <a:noFill/>
                    </a:lnB>
                    <a:noFill/>
                  </a:tcPr>
                </a:tc>
                <a:tc>
                  <a:txBody>
                    <a:bodyPr/>
                    <a:lstStyle/>
                    <a:p>
                      <a:r>
                        <a:rPr lang="en-AU" sz="1400">
                          <a:effectLst/>
                        </a:rPr>
                        <a:t>Located further from the point of attachment or origin</a:t>
                      </a:r>
                    </a:p>
                  </a:txBody>
                  <a:tcPr marL="0" marR="0" marT="0" marB="0" anchor="ctr">
                    <a:lnL>
                      <a:noFill/>
                    </a:lnL>
                    <a:lnR>
                      <a:noFill/>
                    </a:lnR>
                    <a:lnT>
                      <a:noFill/>
                    </a:lnT>
                    <a:lnB>
                      <a:noFill/>
                    </a:lnB>
                    <a:noFill/>
                  </a:tcPr>
                </a:tc>
                <a:tc>
                  <a:txBody>
                    <a:bodyPr/>
                    <a:lstStyle/>
                    <a:p>
                      <a:r>
                        <a:rPr lang="en-AU" sz="1400">
                          <a:effectLst/>
                        </a:rPr>
                        <a:t>The ankle is distal to the knee</a:t>
                      </a:r>
                    </a:p>
                  </a:txBody>
                  <a:tcPr marL="0" marR="0" marT="0" marB="0" anchor="ctr">
                    <a:lnL>
                      <a:noFill/>
                    </a:lnL>
                    <a:lnR>
                      <a:noFill/>
                    </a:lnR>
                    <a:lnT>
                      <a:noFill/>
                    </a:lnT>
                    <a:lnB>
                      <a:noFill/>
                    </a:lnB>
                    <a:noFill/>
                  </a:tcPr>
                </a:tc>
                <a:extLst>
                  <a:ext uri="{0D108BD9-81ED-4DB2-BD59-A6C34878D82A}">
                    <a16:rowId xmlns:a16="http://schemas.microsoft.com/office/drawing/2014/main" val="3975640901"/>
                  </a:ext>
                </a:extLst>
              </a:tr>
              <a:tr h="410066">
                <a:tc gridSpan="3">
                  <a:txBody>
                    <a:bodyPr/>
                    <a:lstStyle/>
                    <a:p>
                      <a:r>
                        <a:rPr lang="en-AU" sz="1400">
                          <a:effectLst/>
                        </a:rPr>
                        <a:t>Proximal and distal can only be used if it relates to one and the same body part, ie. a leg or arm. You cannot state that the hips are distal to the chest; the hips are located inferior to the chest.</a:t>
                      </a:r>
                    </a:p>
                  </a:txBody>
                  <a:tcPr marL="0" marR="0" marT="0" marB="0" anchor="ctr">
                    <a:lnL>
                      <a:noFill/>
                    </a:lnL>
                    <a:lnR>
                      <a:noFill/>
                    </a:lnR>
                    <a:lnT>
                      <a:noFill/>
                    </a:lnT>
                    <a:lnB>
                      <a:noFill/>
                    </a:lnB>
                    <a:no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507990"/>
                  </a:ext>
                </a:extLst>
              </a:tr>
              <a:tr h="273377">
                <a:tc>
                  <a:txBody>
                    <a:bodyPr/>
                    <a:lstStyle/>
                    <a:p>
                      <a:r>
                        <a:rPr lang="en-AU" sz="1400">
                          <a:effectLst/>
                        </a:rPr>
                        <a:t>Superficial</a:t>
                      </a:r>
                    </a:p>
                  </a:txBody>
                  <a:tcPr marL="0" marR="0" marT="0" marB="0" anchor="ctr">
                    <a:lnL>
                      <a:noFill/>
                    </a:lnL>
                    <a:lnR>
                      <a:noFill/>
                    </a:lnR>
                    <a:lnT>
                      <a:noFill/>
                    </a:lnT>
                    <a:lnB>
                      <a:noFill/>
                    </a:lnB>
                    <a:noFill/>
                  </a:tcPr>
                </a:tc>
                <a:tc>
                  <a:txBody>
                    <a:bodyPr/>
                    <a:lstStyle/>
                    <a:p>
                      <a:r>
                        <a:rPr lang="en-AU" sz="1400">
                          <a:effectLst/>
                        </a:rPr>
                        <a:t>Closer to the surface of the body</a:t>
                      </a:r>
                    </a:p>
                  </a:txBody>
                  <a:tcPr marL="0" marR="0" marT="0" marB="0" anchor="ctr">
                    <a:lnL>
                      <a:noFill/>
                    </a:lnL>
                    <a:lnR>
                      <a:noFill/>
                    </a:lnR>
                    <a:lnT>
                      <a:noFill/>
                    </a:lnT>
                    <a:lnB>
                      <a:noFill/>
                    </a:lnB>
                    <a:noFill/>
                  </a:tcPr>
                </a:tc>
                <a:tc>
                  <a:txBody>
                    <a:bodyPr/>
                    <a:lstStyle/>
                    <a:p>
                      <a:r>
                        <a:rPr lang="en-AU" sz="1400">
                          <a:effectLst/>
                        </a:rPr>
                        <a:t>The skin is superficial to the muscle</a:t>
                      </a:r>
                    </a:p>
                  </a:txBody>
                  <a:tcPr marL="0" marR="0" marT="0" marB="0" anchor="ctr">
                    <a:lnL>
                      <a:noFill/>
                    </a:lnL>
                    <a:lnR>
                      <a:noFill/>
                    </a:lnR>
                    <a:lnT>
                      <a:noFill/>
                    </a:lnT>
                    <a:lnB>
                      <a:noFill/>
                    </a:lnB>
                    <a:noFill/>
                  </a:tcPr>
                </a:tc>
                <a:extLst>
                  <a:ext uri="{0D108BD9-81ED-4DB2-BD59-A6C34878D82A}">
                    <a16:rowId xmlns:a16="http://schemas.microsoft.com/office/drawing/2014/main" val="4251609823"/>
                  </a:ext>
                </a:extLst>
              </a:tr>
              <a:tr h="273377">
                <a:tc>
                  <a:txBody>
                    <a:bodyPr/>
                    <a:lstStyle/>
                    <a:p>
                      <a:r>
                        <a:rPr lang="en-AU" sz="1400">
                          <a:effectLst/>
                        </a:rPr>
                        <a:t>Deep</a:t>
                      </a:r>
                    </a:p>
                  </a:txBody>
                  <a:tcPr marL="0" marR="0" marT="0" marB="0" anchor="ctr">
                    <a:lnL>
                      <a:noFill/>
                    </a:lnL>
                    <a:lnR>
                      <a:noFill/>
                    </a:lnR>
                    <a:lnT>
                      <a:noFill/>
                    </a:lnT>
                    <a:lnB>
                      <a:noFill/>
                    </a:lnB>
                    <a:noFill/>
                  </a:tcPr>
                </a:tc>
                <a:tc>
                  <a:txBody>
                    <a:bodyPr/>
                    <a:lstStyle/>
                    <a:p>
                      <a:r>
                        <a:rPr lang="en-AU" sz="1400">
                          <a:effectLst/>
                        </a:rPr>
                        <a:t>Away from the surface of the body</a:t>
                      </a:r>
                    </a:p>
                  </a:txBody>
                  <a:tcPr marL="0" marR="0" marT="0" marB="0" anchor="ctr">
                    <a:lnL>
                      <a:noFill/>
                    </a:lnL>
                    <a:lnR>
                      <a:noFill/>
                    </a:lnR>
                    <a:lnT>
                      <a:noFill/>
                    </a:lnT>
                    <a:lnB>
                      <a:noFill/>
                    </a:lnB>
                    <a:noFill/>
                  </a:tcPr>
                </a:tc>
                <a:tc>
                  <a:txBody>
                    <a:bodyPr/>
                    <a:lstStyle/>
                    <a:p>
                      <a:r>
                        <a:rPr lang="en-AU" sz="1400">
                          <a:effectLst/>
                        </a:rPr>
                        <a:t>The stomach is deep to the skin</a:t>
                      </a:r>
                    </a:p>
                  </a:txBody>
                  <a:tcPr marL="0" marR="0" marT="0" marB="0" anchor="ctr">
                    <a:lnL>
                      <a:noFill/>
                    </a:lnL>
                    <a:lnR>
                      <a:noFill/>
                    </a:lnR>
                    <a:lnT>
                      <a:noFill/>
                    </a:lnT>
                    <a:lnB>
                      <a:noFill/>
                    </a:lnB>
                    <a:noFill/>
                  </a:tcPr>
                </a:tc>
                <a:extLst>
                  <a:ext uri="{0D108BD9-81ED-4DB2-BD59-A6C34878D82A}">
                    <a16:rowId xmlns:a16="http://schemas.microsoft.com/office/drawing/2014/main" val="572973108"/>
                  </a:ext>
                </a:extLst>
              </a:tr>
              <a:tr h="273377">
                <a:tc>
                  <a:txBody>
                    <a:bodyPr/>
                    <a:lstStyle/>
                    <a:p>
                      <a:r>
                        <a:rPr lang="en-AU" sz="1400">
                          <a:effectLst/>
                        </a:rPr>
                        <a:t>Supine</a:t>
                      </a:r>
                    </a:p>
                  </a:txBody>
                  <a:tcPr marL="0" marR="0" marT="0" marB="0" anchor="ctr">
                    <a:lnL>
                      <a:noFill/>
                    </a:lnL>
                    <a:lnR>
                      <a:noFill/>
                    </a:lnR>
                    <a:lnT>
                      <a:noFill/>
                    </a:lnT>
                    <a:lnB>
                      <a:noFill/>
                    </a:lnB>
                    <a:noFill/>
                  </a:tcPr>
                </a:tc>
                <a:tc>
                  <a:txBody>
                    <a:bodyPr/>
                    <a:lstStyle/>
                    <a:p>
                      <a:r>
                        <a:rPr lang="en-AU" sz="1400">
                          <a:effectLst/>
                        </a:rPr>
                        <a:t>Lying face upwards, on the back</a:t>
                      </a:r>
                    </a:p>
                  </a:txBody>
                  <a:tcPr marL="0" marR="0" marT="0" marB="0" anchor="ctr">
                    <a:lnL>
                      <a:noFill/>
                    </a:lnL>
                    <a:lnR>
                      <a:noFill/>
                    </a:lnR>
                    <a:lnT>
                      <a:noFill/>
                    </a:lnT>
                    <a:lnB>
                      <a:noFill/>
                    </a:lnB>
                    <a:noFill/>
                  </a:tcPr>
                </a:tc>
                <a:tc>
                  <a:txBody>
                    <a:bodyPr/>
                    <a:lstStyle/>
                    <a:p>
                      <a:r>
                        <a:rPr lang="en-AU" sz="1400">
                          <a:effectLst/>
                        </a:rPr>
                        <a:t> </a:t>
                      </a:r>
                    </a:p>
                  </a:txBody>
                  <a:tcPr marL="0" marR="0" marT="0" marB="0" anchor="ctr">
                    <a:lnL>
                      <a:noFill/>
                    </a:lnL>
                    <a:lnR>
                      <a:noFill/>
                    </a:lnR>
                    <a:lnT>
                      <a:noFill/>
                    </a:lnT>
                    <a:lnB>
                      <a:noFill/>
                    </a:lnB>
                    <a:noFill/>
                  </a:tcPr>
                </a:tc>
                <a:extLst>
                  <a:ext uri="{0D108BD9-81ED-4DB2-BD59-A6C34878D82A}">
                    <a16:rowId xmlns:a16="http://schemas.microsoft.com/office/drawing/2014/main" val="1538231636"/>
                  </a:ext>
                </a:extLst>
              </a:tr>
              <a:tr h="273377">
                <a:tc>
                  <a:txBody>
                    <a:bodyPr/>
                    <a:lstStyle/>
                    <a:p>
                      <a:r>
                        <a:rPr lang="en-AU" sz="1400">
                          <a:effectLst/>
                        </a:rPr>
                        <a:t>Prone</a:t>
                      </a:r>
                    </a:p>
                  </a:txBody>
                  <a:tcPr marL="0" marR="0" marT="0" marB="0" anchor="ctr">
                    <a:lnL>
                      <a:noFill/>
                    </a:lnL>
                    <a:lnR>
                      <a:noFill/>
                    </a:lnR>
                    <a:lnT>
                      <a:noFill/>
                    </a:lnT>
                    <a:lnB>
                      <a:noFill/>
                    </a:lnB>
                    <a:noFill/>
                  </a:tcPr>
                </a:tc>
                <a:tc>
                  <a:txBody>
                    <a:bodyPr/>
                    <a:lstStyle/>
                    <a:p>
                      <a:r>
                        <a:rPr lang="en-AU" sz="1400">
                          <a:effectLst/>
                        </a:rPr>
                        <a:t>Lying face down, on the stomach</a:t>
                      </a:r>
                    </a:p>
                  </a:txBody>
                  <a:tcPr marL="0" marR="0" marT="0" marB="0" anchor="ctr">
                    <a:lnL>
                      <a:noFill/>
                    </a:lnL>
                    <a:lnR>
                      <a:noFill/>
                    </a:lnR>
                    <a:lnT>
                      <a:noFill/>
                    </a:lnT>
                    <a:lnB>
                      <a:noFill/>
                    </a:lnB>
                    <a:noFill/>
                  </a:tcPr>
                </a:tc>
                <a:tc>
                  <a:txBody>
                    <a:bodyPr/>
                    <a:lstStyle/>
                    <a:p>
                      <a:r>
                        <a:rPr lang="en-AU" sz="1400">
                          <a:effectLst/>
                        </a:rPr>
                        <a:t> </a:t>
                      </a:r>
                    </a:p>
                  </a:txBody>
                  <a:tcPr marL="0" marR="0" marT="0" marB="0" anchor="ctr">
                    <a:lnL>
                      <a:noFill/>
                    </a:lnL>
                    <a:lnR>
                      <a:noFill/>
                    </a:lnR>
                    <a:lnT>
                      <a:noFill/>
                    </a:lnT>
                    <a:lnB>
                      <a:noFill/>
                    </a:lnB>
                    <a:noFill/>
                  </a:tcPr>
                </a:tc>
                <a:extLst>
                  <a:ext uri="{0D108BD9-81ED-4DB2-BD59-A6C34878D82A}">
                    <a16:rowId xmlns:a16="http://schemas.microsoft.com/office/drawing/2014/main" val="1060889003"/>
                  </a:ext>
                </a:extLst>
              </a:tr>
              <a:tr h="273377">
                <a:tc>
                  <a:txBody>
                    <a:bodyPr/>
                    <a:lstStyle/>
                    <a:p>
                      <a:r>
                        <a:rPr lang="en-AU" sz="1400">
                          <a:effectLst/>
                        </a:rPr>
                        <a:t>Ipsilateral</a:t>
                      </a:r>
                    </a:p>
                  </a:txBody>
                  <a:tcPr marL="0" marR="0" marT="0" marB="0" anchor="ctr">
                    <a:lnL>
                      <a:noFill/>
                    </a:lnL>
                    <a:lnR>
                      <a:noFill/>
                    </a:lnR>
                    <a:lnT>
                      <a:noFill/>
                    </a:lnT>
                    <a:lnB>
                      <a:noFill/>
                    </a:lnB>
                    <a:noFill/>
                  </a:tcPr>
                </a:tc>
                <a:tc>
                  <a:txBody>
                    <a:bodyPr/>
                    <a:lstStyle/>
                    <a:p>
                      <a:r>
                        <a:rPr lang="en-AU" sz="1400">
                          <a:effectLst/>
                        </a:rPr>
                        <a:t>Located on the same side of the body</a:t>
                      </a:r>
                    </a:p>
                  </a:txBody>
                  <a:tcPr marL="0" marR="0" marT="0" marB="0" anchor="ctr">
                    <a:lnL>
                      <a:noFill/>
                    </a:lnL>
                    <a:lnR>
                      <a:noFill/>
                    </a:lnR>
                    <a:lnT>
                      <a:noFill/>
                    </a:lnT>
                    <a:lnB>
                      <a:noFill/>
                    </a:lnB>
                    <a:noFill/>
                  </a:tcPr>
                </a:tc>
                <a:tc>
                  <a:txBody>
                    <a:bodyPr/>
                    <a:lstStyle/>
                    <a:p>
                      <a:r>
                        <a:rPr lang="en-AU" sz="1400">
                          <a:effectLst/>
                        </a:rPr>
                        <a:t>The left arm and leg are ipsilateral</a:t>
                      </a:r>
                    </a:p>
                  </a:txBody>
                  <a:tcPr marL="0" marR="0" marT="0" marB="0" anchor="ctr">
                    <a:lnL>
                      <a:noFill/>
                    </a:lnL>
                    <a:lnR>
                      <a:noFill/>
                    </a:lnR>
                    <a:lnT>
                      <a:noFill/>
                    </a:lnT>
                    <a:lnB>
                      <a:noFill/>
                    </a:lnB>
                    <a:noFill/>
                  </a:tcPr>
                </a:tc>
                <a:extLst>
                  <a:ext uri="{0D108BD9-81ED-4DB2-BD59-A6C34878D82A}">
                    <a16:rowId xmlns:a16="http://schemas.microsoft.com/office/drawing/2014/main" val="784397824"/>
                  </a:ext>
                </a:extLst>
              </a:tr>
              <a:tr h="410066">
                <a:tc>
                  <a:txBody>
                    <a:bodyPr/>
                    <a:lstStyle/>
                    <a:p>
                      <a:r>
                        <a:rPr lang="en-AU" sz="1400">
                          <a:effectLst/>
                        </a:rPr>
                        <a:t>Contralateral</a:t>
                      </a:r>
                    </a:p>
                  </a:txBody>
                  <a:tcPr marL="0" marR="0" marT="0" marB="0" anchor="ctr">
                    <a:lnL>
                      <a:noFill/>
                    </a:lnL>
                    <a:lnR>
                      <a:noFill/>
                    </a:lnR>
                    <a:lnT>
                      <a:noFill/>
                    </a:lnT>
                    <a:lnB>
                      <a:noFill/>
                    </a:lnB>
                    <a:noFill/>
                  </a:tcPr>
                </a:tc>
                <a:tc>
                  <a:txBody>
                    <a:bodyPr/>
                    <a:lstStyle/>
                    <a:p>
                      <a:r>
                        <a:rPr lang="en-AU" sz="1400">
                          <a:effectLst/>
                        </a:rPr>
                        <a:t>Located on opposite sides of the body</a:t>
                      </a:r>
                    </a:p>
                  </a:txBody>
                  <a:tcPr marL="0" marR="0" marT="0" marB="0" anchor="ctr">
                    <a:lnL>
                      <a:noFill/>
                    </a:lnL>
                    <a:lnR>
                      <a:noFill/>
                    </a:lnR>
                    <a:lnT>
                      <a:noFill/>
                    </a:lnT>
                    <a:lnB>
                      <a:noFill/>
                    </a:lnB>
                    <a:noFill/>
                  </a:tcPr>
                </a:tc>
                <a:tc>
                  <a:txBody>
                    <a:bodyPr/>
                    <a:lstStyle/>
                    <a:p>
                      <a:r>
                        <a:rPr lang="en-AU" sz="1400">
                          <a:effectLst/>
                        </a:rPr>
                        <a:t>The left arm is contralateral to the right arm</a:t>
                      </a:r>
                    </a:p>
                  </a:txBody>
                  <a:tcPr marL="0" marR="0" marT="0" marB="0" anchor="ctr">
                    <a:lnL>
                      <a:noFill/>
                    </a:lnL>
                    <a:lnR>
                      <a:noFill/>
                    </a:lnR>
                    <a:lnT>
                      <a:noFill/>
                    </a:lnT>
                    <a:lnB>
                      <a:noFill/>
                    </a:lnB>
                    <a:noFill/>
                  </a:tcPr>
                </a:tc>
                <a:extLst>
                  <a:ext uri="{0D108BD9-81ED-4DB2-BD59-A6C34878D82A}">
                    <a16:rowId xmlns:a16="http://schemas.microsoft.com/office/drawing/2014/main" val="3206746303"/>
                  </a:ext>
                </a:extLst>
              </a:tr>
              <a:tr h="273377">
                <a:tc>
                  <a:txBody>
                    <a:bodyPr/>
                    <a:lstStyle/>
                    <a:p>
                      <a:r>
                        <a:rPr lang="en-AU" sz="1400">
                          <a:effectLst/>
                        </a:rPr>
                        <a:t>Intermediate</a:t>
                      </a:r>
                    </a:p>
                  </a:txBody>
                  <a:tcPr marL="0" marR="0" marT="0" marB="0" anchor="ctr">
                    <a:lnL>
                      <a:noFill/>
                    </a:lnL>
                    <a:lnR>
                      <a:noFill/>
                    </a:lnR>
                    <a:lnT>
                      <a:noFill/>
                    </a:lnT>
                    <a:lnB>
                      <a:noFill/>
                    </a:lnB>
                    <a:noFill/>
                  </a:tcPr>
                </a:tc>
                <a:tc>
                  <a:txBody>
                    <a:bodyPr/>
                    <a:lstStyle/>
                    <a:p>
                      <a:r>
                        <a:rPr lang="en-AU" sz="1400">
                          <a:effectLst/>
                        </a:rPr>
                        <a:t>Located between two structures</a:t>
                      </a:r>
                    </a:p>
                  </a:txBody>
                  <a:tcPr marL="0" marR="0" marT="0" marB="0" anchor="ctr">
                    <a:lnL>
                      <a:noFill/>
                    </a:lnL>
                    <a:lnR>
                      <a:noFill/>
                    </a:lnR>
                    <a:lnT>
                      <a:noFill/>
                    </a:lnT>
                    <a:lnB>
                      <a:noFill/>
                    </a:lnB>
                    <a:noFill/>
                  </a:tcPr>
                </a:tc>
                <a:tc>
                  <a:txBody>
                    <a:bodyPr/>
                    <a:lstStyle/>
                    <a:p>
                      <a:r>
                        <a:rPr lang="en-AU" sz="1400" dirty="0">
                          <a:effectLst/>
                        </a:rPr>
                        <a:t>The knee is between the hip and ankle</a:t>
                      </a:r>
                    </a:p>
                  </a:txBody>
                  <a:tcPr marL="0" marR="0" marT="0" marB="0" anchor="ctr">
                    <a:lnL>
                      <a:noFill/>
                    </a:lnL>
                    <a:lnR>
                      <a:noFill/>
                    </a:lnR>
                    <a:lnT>
                      <a:noFill/>
                    </a:lnT>
                    <a:lnB>
                      <a:noFill/>
                    </a:lnB>
                    <a:noFill/>
                  </a:tcPr>
                </a:tc>
                <a:extLst>
                  <a:ext uri="{0D108BD9-81ED-4DB2-BD59-A6C34878D82A}">
                    <a16:rowId xmlns:a16="http://schemas.microsoft.com/office/drawing/2014/main" val="1230858068"/>
                  </a:ext>
                </a:extLst>
              </a:tr>
            </a:tbl>
          </a:graphicData>
        </a:graphic>
      </p:graphicFrame>
    </p:spTree>
    <p:extLst>
      <p:ext uri="{BB962C8B-B14F-4D97-AF65-F5344CB8AC3E}">
        <p14:creationId xmlns:p14="http://schemas.microsoft.com/office/powerpoint/2010/main" val="214238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5324-8DF1-7641-A4C0-A9683FE885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5420CD-95C8-E8A2-1C04-0B09621C4376}"/>
              </a:ext>
            </a:extLst>
          </p:cNvPr>
          <p:cNvSpPr>
            <a:spLocks noGrp="1"/>
          </p:cNvSpPr>
          <p:nvPr>
            <p:ph type="title"/>
          </p:nvPr>
        </p:nvSpPr>
        <p:spPr>
          <a:xfrm>
            <a:off x="503633" y="728663"/>
            <a:ext cx="6679510" cy="720000"/>
          </a:xfrm>
        </p:spPr>
        <p:txBody>
          <a:bodyPr/>
          <a:lstStyle/>
          <a:p>
            <a:r>
              <a:rPr lang="en-US" sz="2800" dirty="0"/>
              <a:t>Activity</a:t>
            </a:r>
            <a:endParaRPr lang="en-US" dirty="0"/>
          </a:p>
        </p:txBody>
      </p:sp>
      <p:sp>
        <p:nvSpPr>
          <p:cNvPr id="3" name="TextBox 2">
            <a:extLst>
              <a:ext uri="{FF2B5EF4-FFF2-40B4-BE49-F238E27FC236}">
                <a16:creationId xmlns:a16="http://schemas.microsoft.com/office/drawing/2014/main" id="{21E8382E-88F7-3BAE-63DD-4BB58445966F}"/>
              </a:ext>
            </a:extLst>
          </p:cNvPr>
          <p:cNvSpPr txBox="1"/>
          <p:nvPr/>
        </p:nvSpPr>
        <p:spPr>
          <a:xfrm>
            <a:off x="387620" y="1601843"/>
            <a:ext cx="10612040" cy="2677656"/>
          </a:xfrm>
          <a:prstGeom prst="rect">
            <a:avLst/>
          </a:prstGeom>
          <a:noFill/>
        </p:spPr>
        <p:txBody>
          <a:bodyPr wrap="square">
            <a:spAutoFit/>
          </a:bodyPr>
          <a:lstStyle/>
          <a:p>
            <a:r>
              <a:rPr lang="en-US" sz="2400" dirty="0">
                <a:latin typeface="Arial Rounded MT Bold" panose="020F0704030504030204" pitchFamily="34" charset="77"/>
              </a:rPr>
              <a:t>If a person is lying in the lateral position would they be on their side or back?</a:t>
            </a:r>
            <a:endParaRPr lang="en-AU" sz="2400" dirty="0">
              <a:latin typeface="Arial Rounded MT Bold" panose="020F0704030504030204" pitchFamily="34" charset="77"/>
            </a:endParaRPr>
          </a:p>
          <a:p>
            <a:r>
              <a:rPr lang="en-US" sz="2400" dirty="0">
                <a:latin typeface="Arial Rounded MT Bold" panose="020F0704030504030204" pitchFamily="34" charset="77"/>
              </a:rPr>
              <a:t>The toes are distal or proximal to the chest? </a:t>
            </a:r>
            <a:endParaRPr lang="en-AU" sz="2400" dirty="0">
              <a:latin typeface="Arial Rounded MT Bold" panose="020F0704030504030204" pitchFamily="34" charset="77"/>
            </a:endParaRPr>
          </a:p>
          <a:p>
            <a:r>
              <a:rPr lang="en-US" sz="2400" dirty="0">
                <a:latin typeface="Arial Rounded MT Bold" panose="020F0704030504030204" pitchFamily="34" charset="77"/>
              </a:rPr>
              <a:t>The index finger is peripheral or central on the hand?</a:t>
            </a:r>
            <a:endParaRPr lang="en-AU" sz="2400" dirty="0">
              <a:latin typeface="Arial Rounded MT Bold" panose="020F0704030504030204" pitchFamily="34" charset="77"/>
            </a:endParaRPr>
          </a:p>
          <a:p>
            <a:r>
              <a:rPr lang="en-US" sz="2400" dirty="0">
                <a:latin typeface="Arial Rounded MT Bold" panose="020F0704030504030204" pitchFamily="34" charset="77"/>
              </a:rPr>
              <a:t>Is the mouth superior or inferior to the eyes?</a:t>
            </a:r>
            <a:endParaRPr lang="en-AU" sz="2400" dirty="0">
              <a:latin typeface="Arial Rounded MT Bold" panose="020F0704030504030204" pitchFamily="34" charset="77"/>
            </a:endParaRPr>
          </a:p>
          <a:p>
            <a:r>
              <a:rPr lang="en-US" sz="2400" dirty="0">
                <a:latin typeface="Arial Rounded MT Bold" panose="020F0704030504030204" pitchFamily="34" charset="77"/>
              </a:rPr>
              <a:t>Is the spine medial or lateral to the shoulder?</a:t>
            </a:r>
            <a:endParaRPr lang="en-AU" sz="2400" dirty="0">
              <a:latin typeface="Arial Rounded MT Bold" panose="020F0704030504030204" pitchFamily="34" charset="77"/>
            </a:endParaRPr>
          </a:p>
          <a:p>
            <a:r>
              <a:rPr lang="en-US" sz="2400" dirty="0">
                <a:latin typeface="Arial Rounded MT Bold" panose="020F0704030504030204" pitchFamily="34" charset="77"/>
              </a:rPr>
              <a:t>Is the buttock posterior/anterior to the abdomen?</a:t>
            </a:r>
            <a:endParaRPr lang="en-AU" sz="2400" dirty="0">
              <a:latin typeface="Arial Rounded MT Bold" panose="020F0704030504030204" pitchFamily="34" charset="77"/>
            </a:endParaRPr>
          </a:p>
        </p:txBody>
      </p:sp>
    </p:spTree>
    <p:extLst>
      <p:ext uri="{BB962C8B-B14F-4D97-AF65-F5344CB8AC3E}">
        <p14:creationId xmlns:p14="http://schemas.microsoft.com/office/powerpoint/2010/main" val="3621681834"/>
      </p:ext>
    </p:extLst>
  </p:cSld>
  <p:clrMapOvr>
    <a:masterClrMapping/>
  </p:clrMapOvr>
</p:sld>
</file>

<file path=ppt/theme/theme1.xml><?xml version="1.0" encoding="utf-8"?>
<a:theme xmlns:a="http://schemas.openxmlformats.org/drawingml/2006/main" name="Office Theme">
  <a:themeElements>
    <a:clrScheme name="BHI Brand Colours1">
      <a:dk1>
        <a:srgbClr val="002E5D"/>
      </a:dk1>
      <a:lt1>
        <a:srgbClr val="0796DC"/>
      </a:lt1>
      <a:dk2>
        <a:srgbClr val="000000"/>
      </a:dk2>
      <a:lt2>
        <a:srgbClr val="DFDC00"/>
      </a:lt2>
      <a:accent1>
        <a:srgbClr val="FFFFFF"/>
      </a:accent1>
      <a:accent2>
        <a:srgbClr val="4949A1"/>
      </a:accent2>
      <a:accent3>
        <a:srgbClr val="03BA9B"/>
      </a:accent3>
      <a:accent4>
        <a:srgbClr val="C21B7E"/>
      </a:accent4>
      <a:accent5>
        <a:srgbClr val="FCC300"/>
      </a:accent5>
      <a:accent6>
        <a:srgbClr val="F37520"/>
      </a:accent6>
      <a:hlink>
        <a:srgbClr val="002E5D"/>
      </a:hlink>
      <a:folHlink>
        <a:srgbClr val="005C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851d14-408b-4824-9048-0a4ed8808782">
      <Terms xmlns="http://schemas.microsoft.com/office/infopath/2007/PartnerControls"/>
    </lcf76f155ced4ddcb4097134ff3c332f>
    <TaxCatchAll xmlns="c8e0f12b-8abd-4985-b81e-cc3d804206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43FB1BC76F8640BBABB31959CEEB6D" ma:contentTypeVersion="13" ma:contentTypeDescription="Create a new document." ma:contentTypeScope="" ma:versionID="4ef2fd941061837fda4b73b5bd1c0c2e">
  <xsd:schema xmlns:xsd="http://www.w3.org/2001/XMLSchema" xmlns:xs="http://www.w3.org/2001/XMLSchema" xmlns:p="http://schemas.microsoft.com/office/2006/metadata/properties" xmlns:ns2="85851d14-408b-4824-9048-0a4ed8808782" xmlns:ns3="c8e0f12b-8abd-4985-b81e-cc3d80420600" targetNamespace="http://schemas.microsoft.com/office/2006/metadata/properties" ma:root="true" ma:fieldsID="4d6fa2c129d88418727991664a6914e1" ns2:_="" ns3:_="">
    <xsd:import namespace="85851d14-408b-4824-9048-0a4ed8808782"/>
    <xsd:import namespace="c8e0f12b-8abd-4985-b81e-cc3d804206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51d14-408b-4824-9048-0a4ed8808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ecf4ae-4df8-4a33-986d-c6cc251b602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0f12b-8abd-4985-b81e-cc3d804206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f85b4f-c0ee-456a-aa63-8ec9d7e6af86}" ma:internalName="TaxCatchAll" ma:showField="CatchAllData" ma:web="c8e0f12b-8abd-4985-b81e-cc3d804206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DA4AEF-DE02-4583-B1D4-D3DD70746E8B}">
  <ds:schemaRefs>
    <ds:schemaRef ds:uri="http://www.w3.org/XML/1998/namespace"/>
    <ds:schemaRef ds:uri="http://purl.org/dc/terms/"/>
    <ds:schemaRef ds:uri="http://purl.org/dc/dcmitype/"/>
    <ds:schemaRef ds:uri="http://schemas.microsoft.com/office/2006/documentManagement/types"/>
    <ds:schemaRef ds:uri="17b27d68-d36a-458a-a211-93fed4038de6"/>
    <ds:schemaRef ds:uri="4cad9b39-3b7f-47d7-853d-c060fe15eab8"/>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85851d14-408b-4824-9048-0a4ed8808782"/>
    <ds:schemaRef ds:uri="c8e0f12b-8abd-4985-b81e-cc3d80420600"/>
  </ds:schemaRefs>
</ds:datastoreItem>
</file>

<file path=customXml/itemProps2.xml><?xml version="1.0" encoding="utf-8"?>
<ds:datastoreItem xmlns:ds="http://schemas.openxmlformats.org/officeDocument/2006/customXml" ds:itemID="{C0E984ED-D5CE-41A5-91F9-B56053DF9E5E}">
  <ds:schemaRefs>
    <ds:schemaRef ds:uri="http://schemas.microsoft.com/sharepoint/v3/contenttype/forms"/>
  </ds:schemaRefs>
</ds:datastoreItem>
</file>

<file path=customXml/itemProps3.xml><?xml version="1.0" encoding="utf-8"?>
<ds:datastoreItem xmlns:ds="http://schemas.openxmlformats.org/officeDocument/2006/customXml" ds:itemID="{B1C749D4-9481-46B2-9250-D05083E10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51d14-408b-4824-9048-0a4ed8808782"/>
    <ds:schemaRef ds:uri="c8e0f12b-8abd-4985-b81e-cc3d804206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4229</TotalTime>
  <Words>1347</Words>
  <Application>Microsoft Office PowerPoint</Application>
  <PresentationFormat>Widescreen</PresentationFormat>
  <Paragraphs>231</Paragraphs>
  <Slides>18</Slides>
  <Notes>1</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Introduction to movement and directional terms </vt:lpstr>
      <vt:lpstr>Anatomical Terms</vt:lpstr>
      <vt:lpstr>Anatomical position</vt:lpstr>
      <vt:lpstr>Anatomical Position </vt:lpstr>
      <vt:lpstr>Body Planes </vt:lpstr>
      <vt:lpstr>Directional terminology </vt:lpstr>
      <vt:lpstr>Directional terminology </vt:lpstr>
      <vt:lpstr>Activity</vt:lpstr>
      <vt:lpstr>Movement Terminology </vt:lpstr>
      <vt:lpstr>Movement Terminology </vt:lpstr>
      <vt:lpstr>Movement Terminology  </vt:lpstr>
      <vt:lpstr> Directional Terminology     </vt:lpstr>
      <vt:lpstr>Body Cavities</vt:lpstr>
      <vt:lpstr>Cranial and Spinal Cavities </vt:lpstr>
      <vt:lpstr>Thoracic Cavity</vt:lpstr>
      <vt:lpstr>Abdominal Cavity</vt:lpstr>
      <vt:lpstr>Pelvic Cavity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Dimitra Minuzzo</dc:creator>
  <cp:keywords/>
  <dc:description/>
  <cp:lastModifiedBy>Lachlan Bryant</cp:lastModifiedBy>
  <cp:revision>314</cp:revision>
  <dcterms:created xsi:type="dcterms:W3CDTF">2020-05-30T06:23:33Z</dcterms:created>
  <dcterms:modified xsi:type="dcterms:W3CDTF">2025-01-22T03:04:07Z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0x0101009243FB1BC76F8640BBABB31959CEEB6D</vt:lpwstr>
  </property>
  <property fmtid="{D5CDD505-2E9C-101B-9397-08002B2CF9AE}" pid="3" name="MSIP_Label_63980337-0a06-4dac-921f-4fd7b2311903_Enabled">
    <vt:lpwstr>true</vt:lpwstr>
  </property>
  <property fmtid="{D5CDD505-2E9C-101B-9397-08002B2CF9AE}" pid="4" name="MSIP_Label_63980337-0a06-4dac-921f-4fd7b2311903_SetDate">
    <vt:lpwstr>2023-07-28T04:02:14Z</vt:lpwstr>
  </property>
  <property fmtid="{D5CDD505-2E9C-101B-9397-08002B2CF9AE}" pid="5" name="MSIP_Label_63980337-0a06-4dac-921f-4fd7b2311903_Method">
    <vt:lpwstr>Privileged</vt:lpwstr>
  </property>
  <property fmtid="{D5CDD505-2E9C-101B-9397-08002B2CF9AE}" pid="6" name="MSIP_Label_63980337-0a06-4dac-921f-4fd7b2311903_Name">
    <vt:lpwstr>Official</vt:lpwstr>
  </property>
  <property fmtid="{D5CDD505-2E9C-101B-9397-08002B2CF9AE}" pid="7" name="MSIP_Label_63980337-0a06-4dac-921f-4fd7b2311903_SiteId">
    <vt:lpwstr>32f6029a-b4af-440e-8020-d4b47ab314a2</vt:lpwstr>
  </property>
  <property fmtid="{D5CDD505-2E9C-101B-9397-08002B2CF9AE}" pid="8" name="MSIP_Label_63980337-0a06-4dac-921f-4fd7b2311903_ActionId">
    <vt:lpwstr>c07efaf1-8237-43f6-9c5c-7e9d1d18239d</vt:lpwstr>
  </property>
  <property fmtid="{D5CDD505-2E9C-101B-9397-08002B2CF9AE}" pid="9" name="MSIP_Label_63980337-0a06-4dac-921f-4fd7b2311903_ContentBits">
    <vt:lpwstr>3</vt:lpwstr>
  </property>
  <property fmtid="{D5CDD505-2E9C-101B-9397-08002B2CF9AE}" pid="10" name="ClassificationContentMarkingFooterLocations">
    <vt:lpwstr>Office Theme:10</vt:lpwstr>
  </property>
  <property fmtid="{D5CDD505-2E9C-101B-9397-08002B2CF9AE}" pid="11" name="ClassificationContentMarkingFooterText">
    <vt:lpwstr>OFFICIAL</vt:lpwstr>
  </property>
  <property fmtid="{D5CDD505-2E9C-101B-9397-08002B2CF9AE}" pid="12" name="ClassificationContentMarkingHeaderLocations">
    <vt:lpwstr>Office Theme:9</vt:lpwstr>
  </property>
  <property fmtid="{D5CDD505-2E9C-101B-9397-08002B2CF9AE}" pid="13" name="ClassificationContentMarkingHeaderText">
    <vt:lpwstr>OFFICIAL</vt:lpwstr>
  </property>
  <property fmtid="{D5CDD505-2E9C-101B-9397-08002B2CF9AE}" pid="14" name="MediaServiceImageTags">
    <vt:lpwstr/>
  </property>
  <property fmtid="{D5CDD505-2E9C-101B-9397-08002B2CF9AE}" pid="15" name="_dlc_DocIdItemGuid">
    <vt:lpwstr>4baacc87-4647-4496-9bfb-bf71c6fd634a</vt:lpwstr>
  </property>
</Properties>
</file>