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056" r:id="rId2"/>
    <p:sldId id="1127" r:id="rId3"/>
    <p:sldId id="1128" r:id="rId4"/>
    <p:sldId id="1131" r:id="rId5"/>
    <p:sldId id="1123" r:id="rId6"/>
    <p:sldId id="1124" r:id="rId7"/>
    <p:sldId id="1133" r:id="rId8"/>
    <p:sldId id="1118" r:id="rId9"/>
    <p:sldId id="1119" r:id="rId10"/>
    <p:sldId id="1120" r:id="rId11"/>
    <p:sldId id="1121" r:id="rId12"/>
    <p:sldId id="1129" r:id="rId13"/>
    <p:sldId id="1122" r:id="rId14"/>
    <p:sldId id="1132" r:id="rId15"/>
    <p:sldId id="1136" r:id="rId16"/>
    <p:sldId id="1130" r:id="rId17"/>
    <p:sldId id="1125" r:id="rId18"/>
    <p:sldId id="1126" r:id="rId19"/>
    <p:sldId id="1135" r:id="rId20"/>
    <p:sldId id="1117" r:id="rId21"/>
    <p:sldId id="1138" r:id="rId22"/>
    <p:sldId id="1146" r:id="rId23"/>
    <p:sldId id="1139" r:id="rId24"/>
    <p:sldId id="1140" r:id="rId25"/>
    <p:sldId id="1141" r:id="rId26"/>
    <p:sldId id="1142" r:id="rId27"/>
    <p:sldId id="1143" r:id="rId28"/>
    <p:sldId id="1144" r:id="rId29"/>
    <p:sldId id="1145" r:id="rId30"/>
    <p:sldId id="1088" r:id="rId31"/>
    <p:sldId id="1080" r:id="rId32"/>
    <p:sldId id="1112" r:id="rId33"/>
    <p:sldId id="1108" r:id="rId34"/>
    <p:sldId id="1086" r:id="rId35"/>
    <p:sldId id="1110" r:id="rId36"/>
    <p:sldId id="1111" r:id="rId37"/>
    <p:sldId id="1102" r:id="rId38"/>
    <p:sldId id="1104" r:id="rId39"/>
    <p:sldId id="1099" r:id="rId40"/>
    <p:sldId id="11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B60FF-F1B4-E42F-4C96-4CDD258D0EF3}" v="112" dt="2024-11-18T23:03:18.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177" autoAdjust="0"/>
  </p:normalViewPr>
  <p:slideViewPr>
    <p:cSldViewPr showGuides="1">
      <p:cViewPr varScale="1">
        <p:scale>
          <a:sx n="125" d="100"/>
          <a:sy n="125" d="100"/>
        </p:scale>
        <p:origin x="27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91C3A-16FD-486D-B64C-6C92F0F2D972}" type="doc">
      <dgm:prSet loTypeId="urn:microsoft.com/office/officeart/2005/8/layout/hierarchy3" loCatId="hierarchy" qsTypeId="urn:microsoft.com/office/officeart/2005/8/quickstyle/simple3" qsCatId="simple" csTypeId="urn:microsoft.com/office/officeart/2005/8/colors/colorful5" csCatId="colorful"/>
      <dgm:spPr/>
      <dgm:t>
        <a:bodyPr/>
        <a:lstStyle/>
        <a:p>
          <a:endParaRPr lang="en-AU"/>
        </a:p>
      </dgm:t>
    </dgm:pt>
    <dgm:pt modelId="{6D8F520D-E363-40EB-8C5D-2CDC523C795F}">
      <dgm:prSet/>
      <dgm:spPr/>
      <dgm:t>
        <a:bodyPr/>
        <a:lstStyle/>
        <a:p>
          <a:r>
            <a:rPr lang="en-AU"/>
            <a:t>Quick health check</a:t>
          </a:r>
        </a:p>
      </dgm:t>
    </dgm:pt>
    <dgm:pt modelId="{AD3D415F-D6DF-4597-BE8A-3D4DA12C9AF1}" type="parTrans" cxnId="{14056F13-C4D9-44EB-A5EB-3C0CE100603B}">
      <dgm:prSet/>
      <dgm:spPr/>
      <dgm:t>
        <a:bodyPr/>
        <a:lstStyle/>
        <a:p>
          <a:endParaRPr lang="en-AU"/>
        </a:p>
      </dgm:t>
    </dgm:pt>
    <dgm:pt modelId="{153C8FEB-1F0D-4C67-A9DC-99853E6F88D0}" type="sibTrans" cxnId="{14056F13-C4D9-44EB-A5EB-3C0CE100603B}">
      <dgm:prSet/>
      <dgm:spPr/>
      <dgm:t>
        <a:bodyPr/>
        <a:lstStyle/>
        <a:p>
          <a:endParaRPr lang="en-AU"/>
        </a:p>
      </dgm:t>
    </dgm:pt>
    <dgm:pt modelId="{EDD95B3C-3DFF-4FA0-98BD-5B8E19BE8B03}">
      <dgm:prSet/>
      <dgm:spPr/>
      <dgm:t>
        <a:bodyPr/>
        <a:lstStyle/>
        <a:p>
          <a:r>
            <a:rPr lang="en-AU"/>
            <a:t>Not too over-exerted?</a:t>
          </a:r>
        </a:p>
      </dgm:t>
    </dgm:pt>
    <dgm:pt modelId="{A94DF1CD-DD98-4082-B69A-94046B90CE7E}" type="parTrans" cxnId="{3D553BEB-25A0-4863-9B11-9E0D869BF4D8}">
      <dgm:prSet/>
      <dgm:spPr/>
      <dgm:t>
        <a:bodyPr/>
        <a:lstStyle/>
        <a:p>
          <a:endParaRPr lang="en-AU"/>
        </a:p>
      </dgm:t>
    </dgm:pt>
    <dgm:pt modelId="{3A3BB53D-3316-4B49-8F7C-3CCC73325EF5}" type="sibTrans" cxnId="{3D553BEB-25A0-4863-9B11-9E0D869BF4D8}">
      <dgm:prSet/>
      <dgm:spPr/>
      <dgm:t>
        <a:bodyPr/>
        <a:lstStyle/>
        <a:p>
          <a:endParaRPr lang="en-AU"/>
        </a:p>
      </dgm:t>
    </dgm:pt>
    <dgm:pt modelId="{8CB5E545-96B4-4830-B1EE-AAB49A25FC22}">
      <dgm:prSet/>
      <dgm:spPr/>
      <dgm:t>
        <a:bodyPr/>
        <a:lstStyle/>
        <a:p>
          <a:r>
            <a:rPr lang="en-AU"/>
            <a:t>Grass seeds</a:t>
          </a:r>
        </a:p>
      </dgm:t>
    </dgm:pt>
    <dgm:pt modelId="{14333EA4-C0D6-430B-9F44-8C8022471ADF}" type="parTrans" cxnId="{FEE0078F-CD69-4D65-9EEE-AA08786A5879}">
      <dgm:prSet/>
      <dgm:spPr/>
      <dgm:t>
        <a:bodyPr/>
        <a:lstStyle/>
        <a:p>
          <a:endParaRPr lang="en-AU"/>
        </a:p>
      </dgm:t>
    </dgm:pt>
    <dgm:pt modelId="{3DA29DC1-CE67-48F2-A300-662AC5E51254}" type="sibTrans" cxnId="{FEE0078F-CD69-4D65-9EEE-AA08786A5879}">
      <dgm:prSet/>
      <dgm:spPr/>
      <dgm:t>
        <a:bodyPr/>
        <a:lstStyle/>
        <a:p>
          <a:endParaRPr lang="en-AU"/>
        </a:p>
      </dgm:t>
    </dgm:pt>
    <dgm:pt modelId="{18A844E4-4A46-45AB-950B-27CD75804EA5}">
      <dgm:prSet/>
      <dgm:spPr/>
      <dgm:t>
        <a:bodyPr/>
        <a:lstStyle/>
        <a:p>
          <a:r>
            <a:rPr lang="en-AU"/>
            <a:t>General FAS score</a:t>
          </a:r>
        </a:p>
      </dgm:t>
    </dgm:pt>
    <dgm:pt modelId="{F5986A42-99AA-417D-83E5-1FF89F88E092}" type="parTrans" cxnId="{610D5C3B-665C-4F64-B77F-F2B3BF898173}">
      <dgm:prSet/>
      <dgm:spPr/>
      <dgm:t>
        <a:bodyPr/>
        <a:lstStyle/>
        <a:p>
          <a:endParaRPr lang="en-AU"/>
        </a:p>
      </dgm:t>
    </dgm:pt>
    <dgm:pt modelId="{ED62F181-42A7-47E0-B171-63F12B95A2B1}" type="sibTrans" cxnId="{610D5C3B-665C-4F64-B77F-F2B3BF898173}">
      <dgm:prSet/>
      <dgm:spPr/>
      <dgm:t>
        <a:bodyPr/>
        <a:lstStyle/>
        <a:p>
          <a:endParaRPr lang="en-AU"/>
        </a:p>
      </dgm:t>
    </dgm:pt>
    <dgm:pt modelId="{AC6FBC68-4831-4ED7-9767-1D4873EF1471}" type="pres">
      <dgm:prSet presAssocID="{D7D91C3A-16FD-486D-B64C-6C92F0F2D972}" presName="diagram" presStyleCnt="0">
        <dgm:presLayoutVars>
          <dgm:chPref val="1"/>
          <dgm:dir/>
          <dgm:animOne val="branch"/>
          <dgm:animLvl val="lvl"/>
          <dgm:resizeHandles/>
        </dgm:presLayoutVars>
      </dgm:prSet>
      <dgm:spPr/>
    </dgm:pt>
    <dgm:pt modelId="{E12459D6-D81C-46AC-ABB0-4DC45F3EEEEC}" type="pres">
      <dgm:prSet presAssocID="{6D8F520D-E363-40EB-8C5D-2CDC523C795F}" presName="root" presStyleCnt="0"/>
      <dgm:spPr/>
    </dgm:pt>
    <dgm:pt modelId="{1E587188-4A44-46E0-8ED6-1C11C12168A9}" type="pres">
      <dgm:prSet presAssocID="{6D8F520D-E363-40EB-8C5D-2CDC523C795F}" presName="rootComposite" presStyleCnt="0"/>
      <dgm:spPr/>
    </dgm:pt>
    <dgm:pt modelId="{0D8A16E5-FEF0-4ABC-920E-00E63C20046A}" type="pres">
      <dgm:prSet presAssocID="{6D8F520D-E363-40EB-8C5D-2CDC523C795F}" presName="rootText" presStyleLbl="node1" presStyleIdx="0" presStyleCnt="1"/>
      <dgm:spPr/>
    </dgm:pt>
    <dgm:pt modelId="{23BEC94F-E618-43A1-A5C7-2B2687BA5DAF}" type="pres">
      <dgm:prSet presAssocID="{6D8F520D-E363-40EB-8C5D-2CDC523C795F}" presName="rootConnector" presStyleLbl="node1" presStyleIdx="0" presStyleCnt="1"/>
      <dgm:spPr/>
    </dgm:pt>
    <dgm:pt modelId="{8F9E8400-62DD-4990-A32B-C06FB5897348}" type="pres">
      <dgm:prSet presAssocID="{6D8F520D-E363-40EB-8C5D-2CDC523C795F}" presName="childShape" presStyleCnt="0"/>
      <dgm:spPr/>
    </dgm:pt>
    <dgm:pt modelId="{ECC4F014-7762-4985-9A63-FA9A202B9FEE}" type="pres">
      <dgm:prSet presAssocID="{A94DF1CD-DD98-4082-B69A-94046B90CE7E}" presName="Name13" presStyleLbl="parChTrans1D2" presStyleIdx="0" presStyleCnt="3"/>
      <dgm:spPr/>
    </dgm:pt>
    <dgm:pt modelId="{C7A3AEDC-5354-45D3-9014-8742FA580F69}" type="pres">
      <dgm:prSet presAssocID="{EDD95B3C-3DFF-4FA0-98BD-5B8E19BE8B03}" presName="childText" presStyleLbl="bgAcc1" presStyleIdx="0" presStyleCnt="3">
        <dgm:presLayoutVars>
          <dgm:bulletEnabled val="1"/>
        </dgm:presLayoutVars>
      </dgm:prSet>
      <dgm:spPr/>
    </dgm:pt>
    <dgm:pt modelId="{F0915CE1-501C-4481-B2BA-159F37B4C382}" type="pres">
      <dgm:prSet presAssocID="{14333EA4-C0D6-430B-9F44-8C8022471ADF}" presName="Name13" presStyleLbl="parChTrans1D2" presStyleIdx="1" presStyleCnt="3"/>
      <dgm:spPr/>
    </dgm:pt>
    <dgm:pt modelId="{883069E4-93B9-45B1-B027-A8AFD5F726B2}" type="pres">
      <dgm:prSet presAssocID="{8CB5E545-96B4-4830-B1EE-AAB49A25FC22}" presName="childText" presStyleLbl="bgAcc1" presStyleIdx="1" presStyleCnt="3">
        <dgm:presLayoutVars>
          <dgm:bulletEnabled val="1"/>
        </dgm:presLayoutVars>
      </dgm:prSet>
      <dgm:spPr/>
    </dgm:pt>
    <dgm:pt modelId="{C9F5C66B-BA8C-499C-A409-E9DCCB48C350}" type="pres">
      <dgm:prSet presAssocID="{F5986A42-99AA-417D-83E5-1FF89F88E092}" presName="Name13" presStyleLbl="parChTrans1D2" presStyleIdx="2" presStyleCnt="3"/>
      <dgm:spPr/>
    </dgm:pt>
    <dgm:pt modelId="{6730FA9F-36D0-44E6-812E-7785E2A0C696}" type="pres">
      <dgm:prSet presAssocID="{18A844E4-4A46-45AB-950B-27CD75804EA5}" presName="childText" presStyleLbl="bgAcc1" presStyleIdx="2" presStyleCnt="3">
        <dgm:presLayoutVars>
          <dgm:bulletEnabled val="1"/>
        </dgm:presLayoutVars>
      </dgm:prSet>
      <dgm:spPr/>
    </dgm:pt>
  </dgm:ptLst>
  <dgm:cxnLst>
    <dgm:cxn modelId="{14056F13-C4D9-44EB-A5EB-3C0CE100603B}" srcId="{D7D91C3A-16FD-486D-B64C-6C92F0F2D972}" destId="{6D8F520D-E363-40EB-8C5D-2CDC523C795F}" srcOrd="0" destOrd="0" parTransId="{AD3D415F-D6DF-4597-BE8A-3D4DA12C9AF1}" sibTransId="{153C8FEB-1F0D-4C67-A9DC-99853E6F88D0}"/>
    <dgm:cxn modelId="{65CAD531-7B75-49E2-B578-EDBF3069F052}" type="presOf" srcId="{14333EA4-C0D6-430B-9F44-8C8022471ADF}" destId="{F0915CE1-501C-4481-B2BA-159F37B4C382}" srcOrd="0" destOrd="0" presId="urn:microsoft.com/office/officeart/2005/8/layout/hierarchy3"/>
    <dgm:cxn modelId="{610D5C3B-665C-4F64-B77F-F2B3BF898173}" srcId="{6D8F520D-E363-40EB-8C5D-2CDC523C795F}" destId="{18A844E4-4A46-45AB-950B-27CD75804EA5}" srcOrd="2" destOrd="0" parTransId="{F5986A42-99AA-417D-83E5-1FF89F88E092}" sibTransId="{ED62F181-42A7-47E0-B171-63F12B95A2B1}"/>
    <dgm:cxn modelId="{742C1442-F8F4-440C-9C37-7C8EF965B46C}" type="presOf" srcId="{D7D91C3A-16FD-486D-B64C-6C92F0F2D972}" destId="{AC6FBC68-4831-4ED7-9767-1D4873EF1471}" srcOrd="0" destOrd="0" presId="urn:microsoft.com/office/officeart/2005/8/layout/hierarchy3"/>
    <dgm:cxn modelId="{AA565287-B477-4405-9B34-31EF7A0AC680}" type="presOf" srcId="{6D8F520D-E363-40EB-8C5D-2CDC523C795F}" destId="{23BEC94F-E618-43A1-A5C7-2B2687BA5DAF}" srcOrd="1" destOrd="0" presId="urn:microsoft.com/office/officeart/2005/8/layout/hierarchy3"/>
    <dgm:cxn modelId="{8EC8748C-44F3-422C-8C9E-FEBB3003141A}" type="presOf" srcId="{F5986A42-99AA-417D-83E5-1FF89F88E092}" destId="{C9F5C66B-BA8C-499C-A409-E9DCCB48C350}" srcOrd="0" destOrd="0" presId="urn:microsoft.com/office/officeart/2005/8/layout/hierarchy3"/>
    <dgm:cxn modelId="{FEE0078F-CD69-4D65-9EEE-AA08786A5879}" srcId="{6D8F520D-E363-40EB-8C5D-2CDC523C795F}" destId="{8CB5E545-96B4-4830-B1EE-AAB49A25FC22}" srcOrd="1" destOrd="0" parTransId="{14333EA4-C0D6-430B-9F44-8C8022471ADF}" sibTransId="{3DA29DC1-CE67-48F2-A300-662AC5E51254}"/>
    <dgm:cxn modelId="{BFA87BAC-B60A-4EC9-9083-2D5D3D41A684}" type="presOf" srcId="{6D8F520D-E363-40EB-8C5D-2CDC523C795F}" destId="{0D8A16E5-FEF0-4ABC-920E-00E63C20046A}" srcOrd="0" destOrd="0" presId="urn:microsoft.com/office/officeart/2005/8/layout/hierarchy3"/>
    <dgm:cxn modelId="{B49428BF-29C9-44A2-9CBB-5492187F7251}" type="presOf" srcId="{18A844E4-4A46-45AB-950B-27CD75804EA5}" destId="{6730FA9F-36D0-44E6-812E-7785E2A0C696}" srcOrd="0" destOrd="0" presId="urn:microsoft.com/office/officeart/2005/8/layout/hierarchy3"/>
    <dgm:cxn modelId="{D7324AD5-1EC9-4058-A16F-6E3C7D868570}" type="presOf" srcId="{A94DF1CD-DD98-4082-B69A-94046B90CE7E}" destId="{ECC4F014-7762-4985-9A63-FA9A202B9FEE}" srcOrd="0" destOrd="0" presId="urn:microsoft.com/office/officeart/2005/8/layout/hierarchy3"/>
    <dgm:cxn modelId="{7EAE2AE1-C4DC-41A0-98B9-062BE5ECC825}" type="presOf" srcId="{8CB5E545-96B4-4830-B1EE-AAB49A25FC22}" destId="{883069E4-93B9-45B1-B027-A8AFD5F726B2}" srcOrd="0" destOrd="0" presId="urn:microsoft.com/office/officeart/2005/8/layout/hierarchy3"/>
    <dgm:cxn modelId="{3D553BEB-25A0-4863-9B11-9E0D869BF4D8}" srcId="{6D8F520D-E363-40EB-8C5D-2CDC523C795F}" destId="{EDD95B3C-3DFF-4FA0-98BD-5B8E19BE8B03}" srcOrd="0" destOrd="0" parTransId="{A94DF1CD-DD98-4082-B69A-94046B90CE7E}" sibTransId="{3A3BB53D-3316-4B49-8F7C-3CCC73325EF5}"/>
    <dgm:cxn modelId="{234BA2F0-3B7C-4555-B976-3677FF09641E}" type="presOf" srcId="{EDD95B3C-3DFF-4FA0-98BD-5B8E19BE8B03}" destId="{C7A3AEDC-5354-45D3-9014-8742FA580F69}" srcOrd="0" destOrd="0" presId="urn:microsoft.com/office/officeart/2005/8/layout/hierarchy3"/>
    <dgm:cxn modelId="{20D77ACF-289C-4092-BEA7-098B187140C8}" type="presParOf" srcId="{AC6FBC68-4831-4ED7-9767-1D4873EF1471}" destId="{E12459D6-D81C-46AC-ABB0-4DC45F3EEEEC}" srcOrd="0" destOrd="0" presId="urn:microsoft.com/office/officeart/2005/8/layout/hierarchy3"/>
    <dgm:cxn modelId="{BB559ABC-84FB-4AFA-9FE0-6BF9318B635D}" type="presParOf" srcId="{E12459D6-D81C-46AC-ABB0-4DC45F3EEEEC}" destId="{1E587188-4A44-46E0-8ED6-1C11C12168A9}" srcOrd="0" destOrd="0" presId="urn:microsoft.com/office/officeart/2005/8/layout/hierarchy3"/>
    <dgm:cxn modelId="{5B0B9542-8A0E-42E6-844B-7CC308220EF5}" type="presParOf" srcId="{1E587188-4A44-46E0-8ED6-1C11C12168A9}" destId="{0D8A16E5-FEF0-4ABC-920E-00E63C20046A}" srcOrd="0" destOrd="0" presId="urn:microsoft.com/office/officeart/2005/8/layout/hierarchy3"/>
    <dgm:cxn modelId="{1F85FB0B-98F6-4659-BA4F-408AC60384C4}" type="presParOf" srcId="{1E587188-4A44-46E0-8ED6-1C11C12168A9}" destId="{23BEC94F-E618-43A1-A5C7-2B2687BA5DAF}" srcOrd="1" destOrd="0" presId="urn:microsoft.com/office/officeart/2005/8/layout/hierarchy3"/>
    <dgm:cxn modelId="{F404C13B-E8FF-44EC-82EF-3F28A4D4052A}" type="presParOf" srcId="{E12459D6-D81C-46AC-ABB0-4DC45F3EEEEC}" destId="{8F9E8400-62DD-4990-A32B-C06FB5897348}" srcOrd="1" destOrd="0" presId="urn:microsoft.com/office/officeart/2005/8/layout/hierarchy3"/>
    <dgm:cxn modelId="{CFBAF28E-7AC9-4197-8F1C-C1F256F2C503}" type="presParOf" srcId="{8F9E8400-62DD-4990-A32B-C06FB5897348}" destId="{ECC4F014-7762-4985-9A63-FA9A202B9FEE}" srcOrd="0" destOrd="0" presId="urn:microsoft.com/office/officeart/2005/8/layout/hierarchy3"/>
    <dgm:cxn modelId="{B191E7F2-2B67-4710-8877-F18B2BC25A56}" type="presParOf" srcId="{8F9E8400-62DD-4990-A32B-C06FB5897348}" destId="{C7A3AEDC-5354-45D3-9014-8742FA580F69}" srcOrd="1" destOrd="0" presId="urn:microsoft.com/office/officeart/2005/8/layout/hierarchy3"/>
    <dgm:cxn modelId="{8AEA66BC-0DA6-4AA0-A3B7-42560138AF4E}" type="presParOf" srcId="{8F9E8400-62DD-4990-A32B-C06FB5897348}" destId="{F0915CE1-501C-4481-B2BA-159F37B4C382}" srcOrd="2" destOrd="0" presId="urn:microsoft.com/office/officeart/2005/8/layout/hierarchy3"/>
    <dgm:cxn modelId="{E21D8358-C537-44F2-8F2B-1CE61D23FA18}" type="presParOf" srcId="{8F9E8400-62DD-4990-A32B-C06FB5897348}" destId="{883069E4-93B9-45B1-B027-A8AFD5F726B2}" srcOrd="3" destOrd="0" presId="urn:microsoft.com/office/officeart/2005/8/layout/hierarchy3"/>
    <dgm:cxn modelId="{948C0635-D9E6-480E-8FC2-47FDD8334875}" type="presParOf" srcId="{8F9E8400-62DD-4990-A32B-C06FB5897348}" destId="{C9F5C66B-BA8C-499C-A409-E9DCCB48C350}" srcOrd="4" destOrd="0" presId="urn:microsoft.com/office/officeart/2005/8/layout/hierarchy3"/>
    <dgm:cxn modelId="{11AE2B64-9395-4D17-9AD9-CFCA5C553D70}" type="presParOf" srcId="{8F9E8400-62DD-4990-A32B-C06FB5897348}" destId="{6730FA9F-36D0-44E6-812E-7785E2A0C69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2B3BC-23EA-4CC7-B397-06EBC2409E36}" type="doc">
      <dgm:prSet loTypeId="urn:microsoft.com/office/officeart/2005/8/layout/vList5" loCatId="list" qsTypeId="urn:microsoft.com/office/officeart/2005/8/quickstyle/simple5" qsCatId="simple" csTypeId="urn:microsoft.com/office/officeart/2005/8/colors/colorful3" csCatId="colorful"/>
      <dgm:spPr/>
      <dgm:t>
        <a:bodyPr/>
        <a:lstStyle/>
        <a:p>
          <a:endParaRPr lang="en-AU"/>
        </a:p>
      </dgm:t>
    </dgm:pt>
    <dgm:pt modelId="{ECCF8B69-1F56-482A-AE85-D638CA547886}">
      <dgm:prSet/>
      <dgm:spPr/>
      <dgm:t>
        <a:bodyPr/>
        <a:lstStyle/>
        <a:p>
          <a:r>
            <a:rPr lang="en-AU"/>
            <a:t>Handy hygiene</a:t>
          </a:r>
        </a:p>
      </dgm:t>
    </dgm:pt>
    <dgm:pt modelId="{9A50D142-2E05-4C96-9FB0-CBDD34B207B3}" type="parTrans" cxnId="{3A104E59-5286-43A6-A16A-3C086037A25F}">
      <dgm:prSet/>
      <dgm:spPr/>
      <dgm:t>
        <a:bodyPr/>
        <a:lstStyle/>
        <a:p>
          <a:endParaRPr lang="en-AU"/>
        </a:p>
      </dgm:t>
    </dgm:pt>
    <dgm:pt modelId="{6B1AF3EF-4819-4B6A-BF4F-D1AAD8264779}" type="sibTrans" cxnId="{3A104E59-5286-43A6-A16A-3C086037A25F}">
      <dgm:prSet/>
      <dgm:spPr/>
      <dgm:t>
        <a:bodyPr/>
        <a:lstStyle/>
        <a:p>
          <a:endParaRPr lang="en-AU"/>
        </a:p>
      </dgm:t>
    </dgm:pt>
    <dgm:pt modelId="{25CC7095-5938-4BBE-926A-EB8B931BA4A5}">
      <dgm:prSet/>
      <dgm:spPr/>
      <dgm:t>
        <a:bodyPr/>
        <a:lstStyle/>
        <a:p>
          <a:r>
            <a:rPr lang="en-AU"/>
            <a:t>Clean, sanitise, and store the equipment used</a:t>
          </a:r>
        </a:p>
      </dgm:t>
    </dgm:pt>
    <dgm:pt modelId="{8CB82908-3527-4E46-AE51-99E67BE9BA5B}" type="parTrans" cxnId="{71B7C26D-7DD7-4C44-AC0F-BD2383F174D5}">
      <dgm:prSet/>
      <dgm:spPr/>
      <dgm:t>
        <a:bodyPr/>
        <a:lstStyle/>
        <a:p>
          <a:endParaRPr lang="en-AU"/>
        </a:p>
      </dgm:t>
    </dgm:pt>
    <dgm:pt modelId="{1AD6DEDF-DC1C-4616-AFD6-3AD834EF2730}" type="sibTrans" cxnId="{71B7C26D-7DD7-4C44-AC0F-BD2383F174D5}">
      <dgm:prSet/>
      <dgm:spPr/>
      <dgm:t>
        <a:bodyPr/>
        <a:lstStyle/>
        <a:p>
          <a:endParaRPr lang="en-AU"/>
        </a:p>
      </dgm:t>
    </dgm:pt>
    <dgm:pt modelId="{8E1E926C-3037-4580-822D-E3AD230B9496}" type="pres">
      <dgm:prSet presAssocID="{5FE2B3BC-23EA-4CC7-B397-06EBC2409E36}" presName="Name0" presStyleCnt="0">
        <dgm:presLayoutVars>
          <dgm:dir/>
          <dgm:animLvl val="lvl"/>
          <dgm:resizeHandles val="exact"/>
        </dgm:presLayoutVars>
      </dgm:prSet>
      <dgm:spPr/>
    </dgm:pt>
    <dgm:pt modelId="{7E9F3F8A-4680-4BE3-B493-5F8F896B93E9}" type="pres">
      <dgm:prSet presAssocID="{ECCF8B69-1F56-482A-AE85-D638CA547886}" presName="linNode" presStyleCnt="0"/>
      <dgm:spPr/>
    </dgm:pt>
    <dgm:pt modelId="{72271136-24E9-4CCA-8BE3-3D17D628FE52}" type="pres">
      <dgm:prSet presAssocID="{ECCF8B69-1F56-482A-AE85-D638CA547886}" presName="parentText" presStyleLbl="node1" presStyleIdx="0" presStyleCnt="2">
        <dgm:presLayoutVars>
          <dgm:chMax val="1"/>
          <dgm:bulletEnabled val="1"/>
        </dgm:presLayoutVars>
      </dgm:prSet>
      <dgm:spPr/>
    </dgm:pt>
    <dgm:pt modelId="{28A825C2-67CB-4B18-8426-ECCEE71AC3BB}" type="pres">
      <dgm:prSet presAssocID="{6B1AF3EF-4819-4B6A-BF4F-D1AAD8264779}" presName="sp" presStyleCnt="0"/>
      <dgm:spPr/>
    </dgm:pt>
    <dgm:pt modelId="{E5308749-27C8-40AD-947D-710A9E2CA7BB}" type="pres">
      <dgm:prSet presAssocID="{25CC7095-5938-4BBE-926A-EB8B931BA4A5}" presName="linNode" presStyleCnt="0"/>
      <dgm:spPr/>
    </dgm:pt>
    <dgm:pt modelId="{6B280533-BB60-4597-BFE1-0B97729C19C4}" type="pres">
      <dgm:prSet presAssocID="{25CC7095-5938-4BBE-926A-EB8B931BA4A5}" presName="parentText" presStyleLbl="node1" presStyleIdx="1" presStyleCnt="2">
        <dgm:presLayoutVars>
          <dgm:chMax val="1"/>
          <dgm:bulletEnabled val="1"/>
        </dgm:presLayoutVars>
      </dgm:prSet>
      <dgm:spPr/>
    </dgm:pt>
  </dgm:ptLst>
  <dgm:cxnLst>
    <dgm:cxn modelId="{EAD6D309-F79B-4ED9-B329-6AC56D97578F}" type="presOf" srcId="{25CC7095-5938-4BBE-926A-EB8B931BA4A5}" destId="{6B280533-BB60-4597-BFE1-0B97729C19C4}" srcOrd="0" destOrd="0" presId="urn:microsoft.com/office/officeart/2005/8/layout/vList5"/>
    <dgm:cxn modelId="{71B7C26D-7DD7-4C44-AC0F-BD2383F174D5}" srcId="{5FE2B3BC-23EA-4CC7-B397-06EBC2409E36}" destId="{25CC7095-5938-4BBE-926A-EB8B931BA4A5}" srcOrd="1" destOrd="0" parTransId="{8CB82908-3527-4E46-AE51-99E67BE9BA5B}" sibTransId="{1AD6DEDF-DC1C-4616-AFD6-3AD834EF2730}"/>
    <dgm:cxn modelId="{F10A9853-6BED-4880-A2D7-32C6F0BD8605}" type="presOf" srcId="{5FE2B3BC-23EA-4CC7-B397-06EBC2409E36}" destId="{8E1E926C-3037-4580-822D-E3AD230B9496}" srcOrd="0" destOrd="0" presId="urn:microsoft.com/office/officeart/2005/8/layout/vList5"/>
    <dgm:cxn modelId="{3A104E59-5286-43A6-A16A-3C086037A25F}" srcId="{5FE2B3BC-23EA-4CC7-B397-06EBC2409E36}" destId="{ECCF8B69-1F56-482A-AE85-D638CA547886}" srcOrd="0" destOrd="0" parTransId="{9A50D142-2E05-4C96-9FB0-CBDD34B207B3}" sibTransId="{6B1AF3EF-4819-4B6A-BF4F-D1AAD8264779}"/>
    <dgm:cxn modelId="{F704C2F2-4C9B-4917-B0F7-E67C36196657}" type="presOf" srcId="{ECCF8B69-1F56-482A-AE85-D638CA547886}" destId="{72271136-24E9-4CCA-8BE3-3D17D628FE52}" srcOrd="0" destOrd="0" presId="urn:microsoft.com/office/officeart/2005/8/layout/vList5"/>
    <dgm:cxn modelId="{BF5C95CD-5677-4B85-9475-152B95208A1B}" type="presParOf" srcId="{8E1E926C-3037-4580-822D-E3AD230B9496}" destId="{7E9F3F8A-4680-4BE3-B493-5F8F896B93E9}" srcOrd="0" destOrd="0" presId="urn:microsoft.com/office/officeart/2005/8/layout/vList5"/>
    <dgm:cxn modelId="{E9490A19-82E4-4E0D-A9EF-71464F7D1B2C}" type="presParOf" srcId="{7E9F3F8A-4680-4BE3-B493-5F8F896B93E9}" destId="{72271136-24E9-4CCA-8BE3-3D17D628FE52}" srcOrd="0" destOrd="0" presId="urn:microsoft.com/office/officeart/2005/8/layout/vList5"/>
    <dgm:cxn modelId="{FCF0290E-E46A-4143-8794-ABC9E7265D15}" type="presParOf" srcId="{8E1E926C-3037-4580-822D-E3AD230B9496}" destId="{28A825C2-67CB-4B18-8426-ECCEE71AC3BB}" srcOrd="1" destOrd="0" presId="urn:microsoft.com/office/officeart/2005/8/layout/vList5"/>
    <dgm:cxn modelId="{D7DC96EB-566B-42B3-A8E3-D5E5AAB726A2}" type="presParOf" srcId="{8E1E926C-3037-4580-822D-E3AD230B9496}" destId="{E5308749-27C8-40AD-947D-710A9E2CA7BB}" srcOrd="2" destOrd="0" presId="urn:microsoft.com/office/officeart/2005/8/layout/vList5"/>
    <dgm:cxn modelId="{2960AFA2-A95E-4D6A-AE06-C51E214238AF}" type="presParOf" srcId="{E5308749-27C8-40AD-947D-710A9E2CA7BB}" destId="{6B280533-BB60-4597-BFE1-0B97729C19C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A16E5-FEF0-4ABC-920E-00E63C20046A}">
      <dsp:nvSpPr>
        <dsp:cNvPr id="0" name=""/>
        <dsp:cNvSpPr/>
      </dsp:nvSpPr>
      <dsp:spPr>
        <a:xfrm>
          <a:off x="3162448" y="1147"/>
          <a:ext cx="1904702" cy="95235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AU" sz="2600" kern="1200"/>
            <a:t>Quick health check</a:t>
          </a:r>
        </a:p>
      </dsp:txBody>
      <dsp:txXfrm>
        <a:off x="3190341" y="29040"/>
        <a:ext cx="1848916" cy="896565"/>
      </dsp:txXfrm>
    </dsp:sp>
    <dsp:sp modelId="{ECC4F014-7762-4985-9A63-FA9A202B9FEE}">
      <dsp:nvSpPr>
        <dsp:cNvPr id="0" name=""/>
        <dsp:cNvSpPr/>
      </dsp:nvSpPr>
      <dsp:spPr>
        <a:xfrm>
          <a:off x="3352919" y="953498"/>
          <a:ext cx="190470" cy="714263"/>
        </a:xfrm>
        <a:custGeom>
          <a:avLst/>
          <a:gdLst/>
          <a:ahLst/>
          <a:cxnLst/>
          <a:rect l="0" t="0" r="0" b="0"/>
          <a:pathLst>
            <a:path>
              <a:moveTo>
                <a:pt x="0" y="0"/>
              </a:moveTo>
              <a:lnTo>
                <a:pt x="0" y="714263"/>
              </a:lnTo>
              <a:lnTo>
                <a:pt x="190470" y="7142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3AEDC-5354-45D3-9014-8742FA580F69}">
      <dsp:nvSpPr>
        <dsp:cNvPr id="0" name=""/>
        <dsp:cNvSpPr/>
      </dsp:nvSpPr>
      <dsp:spPr>
        <a:xfrm>
          <a:off x="3543389" y="1191586"/>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a:t>Not too over-exerted?</a:t>
          </a:r>
        </a:p>
      </dsp:txBody>
      <dsp:txXfrm>
        <a:off x="3571282" y="1219479"/>
        <a:ext cx="1467975" cy="896565"/>
      </dsp:txXfrm>
    </dsp:sp>
    <dsp:sp modelId="{F0915CE1-501C-4481-B2BA-159F37B4C382}">
      <dsp:nvSpPr>
        <dsp:cNvPr id="0" name=""/>
        <dsp:cNvSpPr/>
      </dsp:nvSpPr>
      <dsp:spPr>
        <a:xfrm>
          <a:off x="3352919" y="953498"/>
          <a:ext cx="190470" cy="1904702"/>
        </a:xfrm>
        <a:custGeom>
          <a:avLst/>
          <a:gdLst/>
          <a:ahLst/>
          <a:cxnLst/>
          <a:rect l="0" t="0" r="0" b="0"/>
          <a:pathLst>
            <a:path>
              <a:moveTo>
                <a:pt x="0" y="0"/>
              </a:moveTo>
              <a:lnTo>
                <a:pt x="0" y="1904702"/>
              </a:lnTo>
              <a:lnTo>
                <a:pt x="190470" y="1904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069E4-93B9-45B1-B027-A8AFD5F726B2}">
      <dsp:nvSpPr>
        <dsp:cNvPr id="0" name=""/>
        <dsp:cNvSpPr/>
      </dsp:nvSpPr>
      <dsp:spPr>
        <a:xfrm>
          <a:off x="3543389" y="2382025"/>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a:t>Grass seeds</a:t>
          </a:r>
        </a:p>
      </dsp:txBody>
      <dsp:txXfrm>
        <a:off x="3571282" y="2409918"/>
        <a:ext cx="1467975" cy="896565"/>
      </dsp:txXfrm>
    </dsp:sp>
    <dsp:sp modelId="{C9F5C66B-BA8C-499C-A409-E9DCCB48C350}">
      <dsp:nvSpPr>
        <dsp:cNvPr id="0" name=""/>
        <dsp:cNvSpPr/>
      </dsp:nvSpPr>
      <dsp:spPr>
        <a:xfrm>
          <a:off x="3352919" y="953498"/>
          <a:ext cx="190470" cy="3095141"/>
        </a:xfrm>
        <a:custGeom>
          <a:avLst/>
          <a:gdLst/>
          <a:ahLst/>
          <a:cxnLst/>
          <a:rect l="0" t="0" r="0" b="0"/>
          <a:pathLst>
            <a:path>
              <a:moveTo>
                <a:pt x="0" y="0"/>
              </a:moveTo>
              <a:lnTo>
                <a:pt x="0" y="3095141"/>
              </a:lnTo>
              <a:lnTo>
                <a:pt x="190470" y="30951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0FA9F-36D0-44E6-812E-7785E2A0C696}">
      <dsp:nvSpPr>
        <dsp:cNvPr id="0" name=""/>
        <dsp:cNvSpPr/>
      </dsp:nvSpPr>
      <dsp:spPr>
        <a:xfrm>
          <a:off x="3543389" y="3572464"/>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a:t>General FAS score</a:t>
          </a:r>
        </a:p>
      </dsp:txBody>
      <dsp:txXfrm>
        <a:off x="3571282"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1136-24E9-4CCA-8BE3-3D17D628FE52}">
      <dsp:nvSpPr>
        <dsp:cNvPr id="0" name=""/>
        <dsp:cNvSpPr/>
      </dsp:nvSpPr>
      <dsp:spPr>
        <a:xfrm>
          <a:off x="2633471" y="55"/>
          <a:ext cx="2962656" cy="220773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Handy hygiene</a:t>
          </a:r>
        </a:p>
      </dsp:txBody>
      <dsp:txXfrm>
        <a:off x="2741244" y="107828"/>
        <a:ext cx="2747110" cy="1992186"/>
      </dsp:txXfrm>
    </dsp:sp>
    <dsp:sp modelId="{6B280533-BB60-4597-BFE1-0B97729C19C4}">
      <dsp:nvSpPr>
        <dsp:cNvPr id="0" name=""/>
        <dsp:cNvSpPr/>
      </dsp:nvSpPr>
      <dsp:spPr>
        <a:xfrm>
          <a:off x="2633471" y="2318174"/>
          <a:ext cx="2962656" cy="220773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Clean, sanitise, and store the equipment used</a:t>
          </a:r>
        </a:p>
      </dsp:txBody>
      <dsp:txXfrm>
        <a:off x="2741244"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EEA13-FF7D-418D-97F3-6214BEAD59F1}" type="datetimeFigureOut">
              <a:rPr lang="en-AU" smtClean="0"/>
              <a:t>19/11/2024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68567-331D-430C-A53A-EC7522DD5BD0}" type="slidenum">
              <a:rPr lang="en-AU" smtClean="0"/>
              <a:t>‹#›</a:t>
            </a:fld>
            <a:endParaRPr lang="en-AU"/>
          </a:p>
        </p:txBody>
      </p:sp>
    </p:spTree>
    <p:extLst>
      <p:ext uri="{BB962C8B-B14F-4D97-AF65-F5344CB8AC3E}">
        <p14:creationId xmlns:p14="http://schemas.microsoft.com/office/powerpoint/2010/main" val="401081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med.ncbi.nlm.nih.gov/188360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Header Placeholder 6"/>
          <p:cNvSpPr>
            <a:spLocks noGrp="1"/>
          </p:cNvSpPr>
          <p:nvPr>
            <p:ph type="hdr" sz="quarter" idx="12"/>
          </p:nvPr>
        </p:nvSpPr>
        <p:spPr/>
        <p:txBody>
          <a:bodyPr/>
          <a:lstStyle/>
          <a:p>
            <a:endParaRPr lang="en-AU"/>
          </a:p>
        </p:txBody>
      </p:sp>
    </p:spTree>
    <p:extLst>
      <p:ext uri="{BB962C8B-B14F-4D97-AF65-F5344CB8AC3E}">
        <p14:creationId xmlns:p14="http://schemas.microsoft.com/office/powerpoint/2010/main" val="2813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52525"/>
                </a:solidFill>
                <a:effectLst/>
                <a:latin typeface="Open Sans" panose="020B0606030504020204" pitchFamily="34" charset="0"/>
              </a:rPr>
              <a:t>If you must approach an unfamiliar or unknown dog, the best way to do so is with your hands flat and your palm facing upward. And when you get close, don’t put your hand above the dog’s face or head. This action can be triggering for some dogs and can make them bite or attack the person.</a:t>
            </a:r>
          </a:p>
          <a:p>
            <a:pPr algn="l"/>
            <a:r>
              <a:rPr lang="en-AU" b="0" i="0" dirty="0">
                <a:solidFill>
                  <a:srgbClr val="252525"/>
                </a:solidFill>
                <a:effectLst/>
                <a:latin typeface="Open Sans" panose="020B0606030504020204" pitchFamily="34" charset="0"/>
              </a:rPr>
              <a:t>Instead, reach to the side of the dog’s face, under the chin or the shoulder. These gestures communicate to the dog that you’re being friendly. This is in contrast to the palm down approach that many people practice.</a:t>
            </a:r>
          </a:p>
          <a:p>
            <a:pPr algn="l"/>
            <a:r>
              <a:rPr lang="en-AU" b="0" i="0" dirty="0">
                <a:solidFill>
                  <a:srgbClr val="252525"/>
                </a:solidFill>
                <a:effectLst/>
                <a:latin typeface="Open Sans" panose="020B0606030504020204" pitchFamily="34" charset="0"/>
              </a:rPr>
              <a:t>Many of the </a:t>
            </a:r>
            <a:r>
              <a:rPr lang="en-AU" b="1" i="0" u="sng" dirty="0">
                <a:solidFill>
                  <a:srgbClr val="000000"/>
                </a:solidFill>
                <a:effectLst/>
                <a:latin typeface="Open Sans" panose="020B0606030504020204" pitchFamily="34" charset="0"/>
                <a:hlinkClick r:id="rId3"/>
              </a:rPr>
              <a:t>4.5 million dog bite victims</a:t>
            </a:r>
            <a:r>
              <a:rPr lang="en-AU" b="0" i="0" dirty="0">
                <a:solidFill>
                  <a:srgbClr val="252525"/>
                </a:solidFill>
                <a:effectLst/>
                <a:latin typeface="Open Sans" panose="020B0606030504020204" pitchFamily="34" charset="0"/>
              </a:rPr>
              <a:t> in the United States typically try to pat a dog’s face or head. So, avoid patting gestures and be extra careful when approaching an unfamiliar dog.</a:t>
            </a:r>
          </a:p>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5</a:t>
            </a:fld>
            <a:endParaRPr lang="en-AU"/>
          </a:p>
        </p:txBody>
      </p:sp>
    </p:spTree>
    <p:extLst>
      <p:ext uri="{BB962C8B-B14F-4D97-AF65-F5344CB8AC3E}">
        <p14:creationId xmlns:p14="http://schemas.microsoft.com/office/powerpoint/2010/main" val="378457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29</a:t>
            </a:fld>
            <a:endParaRPr lang="en-AU"/>
          </a:p>
        </p:txBody>
      </p:sp>
    </p:spTree>
    <p:extLst>
      <p:ext uri="{BB962C8B-B14F-4D97-AF65-F5344CB8AC3E}">
        <p14:creationId xmlns:p14="http://schemas.microsoft.com/office/powerpoint/2010/main" val="42888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38</a:t>
            </a:fld>
            <a:endParaRPr lang="en-AU"/>
          </a:p>
        </p:txBody>
      </p:sp>
    </p:spTree>
    <p:extLst>
      <p:ext uri="{BB962C8B-B14F-4D97-AF65-F5344CB8AC3E}">
        <p14:creationId xmlns:p14="http://schemas.microsoft.com/office/powerpoint/2010/main" val="297376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19/11/2024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05342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19/11/2024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333252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19/11/2024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3897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19/11/2024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7242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8CEFB-F0DE-42BD-86C0-69213A5BB9A5}" type="datetimeFigureOut">
              <a:rPr lang="en-AU" smtClean="0"/>
              <a:t>19/11/2024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26098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B48CEFB-F0DE-42BD-86C0-69213A5BB9A5}" type="datetimeFigureOut">
              <a:rPr lang="en-AU" smtClean="0"/>
              <a:t>19/11/2024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5666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B48CEFB-F0DE-42BD-86C0-69213A5BB9A5}" type="datetimeFigureOut">
              <a:rPr lang="en-AU" smtClean="0"/>
              <a:t>19/11/2024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33429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B48CEFB-F0DE-42BD-86C0-69213A5BB9A5}" type="datetimeFigureOut">
              <a:rPr lang="en-AU" smtClean="0"/>
              <a:t>19/11/2024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339693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8CEFB-F0DE-42BD-86C0-69213A5BB9A5}" type="datetimeFigureOut">
              <a:rPr lang="en-AU" smtClean="0"/>
              <a:t>19/11/2024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98784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8CEFB-F0DE-42BD-86C0-69213A5BB9A5}" type="datetimeFigureOut">
              <a:rPr lang="en-AU" smtClean="0"/>
              <a:t>19/11/2024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64299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8CEFB-F0DE-42BD-86C0-69213A5BB9A5}" type="datetimeFigureOut">
              <a:rPr lang="en-AU" smtClean="0"/>
              <a:t>19/11/2024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89203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8CEFB-F0DE-42BD-86C0-69213A5BB9A5}" type="datetimeFigureOut">
              <a:rPr lang="en-AU" smtClean="0"/>
              <a:t>19/11/2024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5117C-4367-4A4E-8E13-0376575A7985}" type="slidenum">
              <a:rPr lang="en-AU" smtClean="0"/>
              <a:t>‹#›</a:t>
            </a:fld>
            <a:endParaRPr lang="en-AU"/>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0" y="0"/>
            <a:ext cx="1081288" cy="365003"/>
          </a:xfrm>
          <a:prstGeom prst="rect">
            <a:avLst/>
          </a:prstGeom>
        </p:spPr>
      </p:pic>
    </p:spTree>
    <p:extLst>
      <p:ext uri="{BB962C8B-B14F-4D97-AF65-F5344CB8AC3E}">
        <p14:creationId xmlns:p14="http://schemas.microsoft.com/office/powerpoint/2010/main" val="3068980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ildewmn.wordpress.com/2013/05/28/overhead-drea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GDYI-s-cQ" TargetMode="External"/><Relationship Id="rId2" Type="http://schemas.openxmlformats.org/officeDocument/2006/relationships/slideLayout" Target="../slideLayouts/slideLayout2.xml"/><Relationship Id="rId1" Type="http://schemas.openxmlformats.org/officeDocument/2006/relationships/video" Target="https://www.youtube.com/embed/-cGDYI-s-cQ?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zNcOz4wrP3k?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twktHg0_CKM?list=PLOv3ykszW9t_doI9cfzn3plX56c1sQL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tudentweb.bhtafe.edu.au/mod/folder/view.php?id=118680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yB2x1-yFmqY?feature=oembed"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_C9CzoCZ9I" TargetMode="External"/><Relationship Id="rId2" Type="http://schemas.openxmlformats.org/officeDocument/2006/relationships/slideLayout" Target="../slideLayouts/slideLayout2.xml"/><Relationship Id="rId1" Type="http://schemas.openxmlformats.org/officeDocument/2006/relationships/video" Target="https://www.youtube.com/embed/N_C9CzoCZ9I?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yB2x1-yFmq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fYoh3f5A2sw" TargetMode="External"/><Relationship Id="rId2" Type="http://schemas.openxmlformats.org/officeDocument/2006/relationships/slideLayout" Target="../slideLayouts/slideLayout2.xml"/><Relationship Id="rId1" Type="http://schemas.openxmlformats.org/officeDocument/2006/relationships/video" Target="https://www.youtube.com/embed/fYoh3f5A2sw?feature=oembed" TargetMode="Externa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oLpCoK9Ysh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u1n1mPCCOo&amp;t=110s" TargetMode="External"/><Relationship Id="rId2" Type="http://schemas.openxmlformats.org/officeDocument/2006/relationships/slideLayout" Target="../slideLayouts/slideLayout2.xml"/><Relationship Id="rId1" Type="http://schemas.openxmlformats.org/officeDocument/2006/relationships/video" Target="https://www.youtube.com/embed/Bu1n1mPCCOo?start=110&amp;feature=oembed"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3405"/>
            <a:ext cx="7429500" cy="1825096"/>
          </a:xfrm>
        </p:spPr>
        <p:txBody>
          <a:bodyPr>
            <a:normAutofit fontScale="90000"/>
          </a:bodyPr>
          <a:lstStyle/>
          <a:p>
            <a:r>
              <a:rPr lang="en-US" dirty="0"/>
              <a:t>The welfare, </a:t>
            </a:r>
            <a:r>
              <a:rPr lang="en-US" dirty="0" err="1"/>
              <a:t>behaviour</a:t>
            </a:r>
            <a:r>
              <a:rPr lang="en-US" dirty="0"/>
              <a:t>, and exercising dogs Cluster</a:t>
            </a:r>
            <a:br>
              <a:rPr lang="en-US" dirty="0"/>
            </a:br>
            <a:r>
              <a:rPr lang="en-US" sz="2200" dirty="0"/>
              <a:t>ACMGEN303 - Assess the welfare status of an animal</a:t>
            </a:r>
            <a:br>
              <a:rPr lang="en-US" sz="2200" dirty="0"/>
            </a:br>
            <a:r>
              <a:rPr lang="en-US" sz="2200" dirty="0"/>
              <a:t>ACMBEH301 - Identify </a:t>
            </a:r>
            <a:r>
              <a:rPr lang="en-US" sz="2200" dirty="0" err="1"/>
              <a:t>behaviours</a:t>
            </a:r>
            <a:r>
              <a:rPr lang="en-US" sz="2200" dirty="0"/>
              <a:t> and interact safely with animals</a:t>
            </a:r>
            <a:br>
              <a:rPr lang="en-US" sz="2200" dirty="0"/>
            </a:br>
            <a:r>
              <a:rPr lang="en-US" sz="2200" dirty="0"/>
              <a:t>ACMGEN308 - Walk and exercise dogs</a:t>
            </a:r>
            <a:endParaRPr lang="en-US" dirty="0"/>
          </a:p>
        </p:txBody>
      </p:sp>
      <p:sp>
        <p:nvSpPr>
          <p:cNvPr id="3" name="Subtitle 2"/>
          <p:cNvSpPr>
            <a:spLocks noGrp="1"/>
          </p:cNvSpPr>
          <p:nvPr>
            <p:ph type="subTitle" idx="1"/>
          </p:nvPr>
        </p:nvSpPr>
        <p:spPr>
          <a:xfrm>
            <a:off x="685800" y="3933056"/>
            <a:ext cx="7429500" cy="685800"/>
          </a:xfrm>
        </p:spPr>
        <p:txBody>
          <a:bodyPr>
            <a:normAutofit fontScale="85000" lnSpcReduction="20000"/>
          </a:bodyPr>
          <a:lstStyle/>
          <a:p>
            <a:r>
              <a:rPr lang="en-US" dirty="0"/>
              <a:t>Session #11</a:t>
            </a:r>
          </a:p>
          <a:p>
            <a:r>
              <a:rPr lang="en-US" sz="1800" dirty="0"/>
              <a:t>All referencing for copyright purposes is located within the Notes section of this resource.</a:t>
            </a:r>
          </a:p>
        </p:txBody>
      </p:sp>
      <p:sp>
        <p:nvSpPr>
          <p:cNvPr id="4" name="Subtitle 2">
            <a:extLst>
              <a:ext uri="{FF2B5EF4-FFF2-40B4-BE49-F238E27FC236}">
                <a16:creationId xmlns:a16="http://schemas.microsoft.com/office/drawing/2014/main" id="{B2CFF4A3-9985-42C5-BB78-943EC0CB0851}"/>
              </a:ext>
            </a:extLst>
          </p:cNvPr>
          <p:cNvSpPr txBox="1">
            <a:spLocks/>
          </p:cNvSpPr>
          <p:nvPr/>
        </p:nvSpPr>
        <p:spPr>
          <a:xfrm>
            <a:off x="685800" y="4618856"/>
            <a:ext cx="7429500" cy="6858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a:t>This resources covers the following performance criteria:</a:t>
            </a:r>
          </a:p>
          <a:p>
            <a:r>
              <a:rPr lang="en-US" sz="1800" dirty="0"/>
              <a:t>ACMGEN303: None</a:t>
            </a:r>
          </a:p>
          <a:p>
            <a:r>
              <a:rPr lang="en-US" sz="1800" dirty="0"/>
              <a:t>ACMBEH301: 2.5, 3.2, 3.3, 3.4, 3.5, 4.2, 4.4, 4.5, 4.6</a:t>
            </a:r>
          </a:p>
          <a:p>
            <a:r>
              <a:rPr lang="en-US" sz="1800" dirty="0"/>
              <a:t>ACMGEN308: 2.5, 2.6, 2.8, 3.2, 3.3, 3.4, 4.1, 4.2, 4.3, 4.4</a:t>
            </a:r>
          </a:p>
        </p:txBody>
      </p:sp>
    </p:spTree>
    <p:extLst>
      <p:ext uri="{BB962C8B-B14F-4D97-AF65-F5344CB8AC3E}">
        <p14:creationId xmlns:p14="http://schemas.microsoft.com/office/powerpoint/2010/main" val="179817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8F17A-A2C0-0AE7-2E9B-CB221FDDBF42}"/>
              </a:ext>
            </a:extLst>
          </p:cNvPr>
          <p:cNvSpPr>
            <a:spLocks noGrp="1"/>
          </p:cNvSpPr>
          <p:nvPr>
            <p:ph type="title"/>
          </p:nvPr>
        </p:nvSpPr>
        <p:spPr>
          <a:xfrm>
            <a:off x="457200" y="680287"/>
            <a:ext cx="8229600" cy="1143000"/>
          </a:xfrm>
        </p:spPr>
        <p:txBody>
          <a:bodyPr anchor="ctr">
            <a:normAutofit/>
          </a:bodyPr>
          <a:lstStyle/>
          <a:p>
            <a:r>
              <a:rPr lang="en-US" dirty="0"/>
              <a:t>Do not make sudden movements</a:t>
            </a:r>
          </a:p>
          <a:p>
            <a:endParaRPr lang="en-AU" dirty="0"/>
          </a:p>
        </p:txBody>
      </p:sp>
      <p:pic>
        <p:nvPicPr>
          <p:cNvPr id="5" name="Picture 4">
            <a:extLst>
              <a:ext uri="{FF2B5EF4-FFF2-40B4-BE49-F238E27FC236}">
                <a16:creationId xmlns:a16="http://schemas.microsoft.com/office/drawing/2014/main" id="{73BE1459-6774-D6FF-1516-DEE54F262019}"/>
              </a:ext>
            </a:extLst>
          </p:cNvPr>
          <p:cNvPicPr>
            <a:picLocks noChangeAspect="1"/>
          </p:cNvPicPr>
          <p:nvPr/>
        </p:nvPicPr>
        <p:blipFill>
          <a:blip r:embed="rId2"/>
          <a:stretch>
            <a:fillRect/>
          </a:stretch>
        </p:blipFill>
        <p:spPr>
          <a:xfrm>
            <a:off x="457200" y="2155539"/>
            <a:ext cx="8229600" cy="3415284"/>
          </a:xfrm>
          <a:prstGeom prst="rect">
            <a:avLst/>
          </a:prstGeom>
          <a:noFill/>
        </p:spPr>
      </p:pic>
    </p:spTree>
    <p:extLst>
      <p:ext uri="{BB962C8B-B14F-4D97-AF65-F5344CB8AC3E}">
        <p14:creationId xmlns:p14="http://schemas.microsoft.com/office/powerpoint/2010/main" val="417102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9FB7-6260-9C3D-C323-D01A6CC8016B}"/>
              </a:ext>
            </a:extLst>
          </p:cNvPr>
          <p:cNvSpPr>
            <a:spLocks noGrp="1"/>
          </p:cNvSpPr>
          <p:nvPr>
            <p:ph type="title"/>
          </p:nvPr>
        </p:nvSpPr>
        <p:spPr>
          <a:xfrm>
            <a:off x="457200" y="274638"/>
            <a:ext cx="8229600" cy="1143000"/>
          </a:xfrm>
        </p:spPr>
        <p:txBody>
          <a:bodyPr anchor="ctr">
            <a:normAutofit/>
          </a:bodyPr>
          <a:lstStyle/>
          <a:p>
            <a:r>
              <a:rPr lang="en-AU"/>
              <a:t>Indicate that you are friendly...</a:t>
            </a:r>
            <a:endParaRPr lang="en-AU" dirty="0"/>
          </a:p>
        </p:txBody>
      </p:sp>
      <p:pic>
        <p:nvPicPr>
          <p:cNvPr id="4" name="Picture 3" descr="A hand petting a dog&#10;&#10;Description automatically generated">
            <a:extLst>
              <a:ext uri="{FF2B5EF4-FFF2-40B4-BE49-F238E27FC236}">
                <a16:creationId xmlns:a16="http://schemas.microsoft.com/office/drawing/2014/main" id="{125B4BAF-CADB-9FD4-30C7-6A125B6FE991}"/>
              </a:ext>
            </a:extLst>
          </p:cNvPr>
          <p:cNvPicPr>
            <a:picLocks noChangeAspect="1"/>
          </p:cNvPicPr>
          <p:nvPr/>
        </p:nvPicPr>
        <p:blipFill>
          <a:blip r:embed="rId2"/>
          <a:srcRect r="3" b="10349"/>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ADB6BC49-692B-80FA-14D2-0B053C5EE843}"/>
              </a:ext>
            </a:extLst>
          </p:cNvPr>
          <p:cNvSpPr>
            <a:spLocks noGrp="1"/>
          </p:cNvSpPr>
          <p:nvPr>
            <p:ph sz="half" idx="2"/>
          </p:nvPr>
        </p:nvSpPr>
        <p:spPr>
          <a:xfrm>
            <a:off x="4648200" y="1600200"/>
            <a:ext cx="4038600" cy="4525963"/>
          </a:xfrm>
        </p:spPr>
        <p:txBody>
          <a:bodyPr vert="horz" lIns="91440" tIns="45720" rIns="91440" bIns="45720" rtlCol="0">
            <a:normAutofit/>
          </a:bodyPr>
          <a:lstStyle/>
          <a:p>
            <a:r>
              <a:rPr lang="en-US" dirty="0"/>
              <a:t>Do not make high pitched noises</a:t>
            </a:r>
          </a:p>
          <a:p>
            <a:r>
              <a:rPr lang="en-US" dirty="0"/>
              <a:t>Greet the dog in normal calm tone of voice</a:t>
            </a:r>
          </a:p>
          <a:p>
            <a:r>
              <a:rPr lang="en-US"/>
              <a:t>Have your palm facing up next to your body</a:t>
            </a:r>
          </a:p>
          <a:p>
            <a:r>
              <a:rPr lang="en-US"/>
              <a:t>Reach for the side of the dogs face, under the chin or the shoulder</a:t>
            </a:r>
          </a:p>
          <a:p>
            <a:endParaRPr lang="en-US"/>
          </a:p>
        </p:txBody>
      </p:sp>
    </p:spTree>
    <p:extLst>
      <p:ext uri="{BB962C8B-B14F-4D97-AF65-F5344CB8AC3E}">
        <p14:creationId xmlns:p14="http://schemas.microsoft.com/office/powerpoint/2010/main" val="236138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A755-1C2C-111D-E14F-0BFE6503EE85}"/>
              </a:ext>
            </a:extLst>
          </p:cNvPr>
          <p:cNvSpPr>
            <a:spLocks noGrp="1"/>
          </p:cNvSpPr>
          <p:nvPr>
            <p:ph type="title"/>
          </p:nvPr>
        </p:nvSpPr>
        <p:spPr>
          <a:xfrm>
            <a:off x="457200" y="274638"/>
            <a:ext cx="8229600" cy="1143000"/>
          </a:xfrm>
        </p:spPr>
        <p:txBody>
          <a:bodyPr anchor="ctr">
            <a:normAutofit/>
          </a:bodyPr>
          <a:lstStyle/>
          <a:p>
            <a:r>
              <a:rPr lang="en-AU"/>
              <a:t>What if they jump up?</a:t>
            </a:r>
            <a:endParaRPr lang="en-AU" dirty="0"/>
          </a:p>
        </p:txBody>
      </p:sp>
      <p:pic>
        <p:nvPicPr>
          <p:cNvPr id="4" name="Picture 3" descr="A person playing with a dog&#10;&#10;Description automatically generated">
            <a:extLst>
              <a:ext uri="{FF2B5EF4-FFF2-40B4-BE49-F238E27FC236}">
                <a16:creationId xmlns:a16="http://schemas.microsoft.com/office/drawing/2014/main" id="{4FAAB5D9-20CC-C7E4-2FF4-C0536DEF5B4A}"/>
              </a:ext>
            </a:extLst>
          </p:cNvPr>
          <p:cNvPicPr>
            <a:picLocks noChangeAspect="1"/>
          </p:cNvPicPr>
          <p:nvPr/>
        </p:nvPicPr>
        <p:blipFill>
          <a:blip r:embed="rId2"/>
          <a:stretch>
            <a:fillRect/>
          </a:stretch>
        </p:blipFill>
        <p:spPr>
          <a:xfrm>
            <a:off x="988590" y="1600200"/>
            <a:ext cx="2975820" cy="4525963"/>
          </a:xfrm>
          <a:prstGeom prst="rect">
            <a:avLst/>
          </a:prstGeom>
          <a:noFill/>
        </p:spPr>
      </p:pic>
      <p:sp>
        <p:nvSpPr>
          <p:cNvPr id="3" name="Content Placeholder 2">
            <a:extLst>
              <a:ext uri="{FF2B5EF4-FFF2-40B4-BE49-F238E27FC236}">
                <a16:creationId xmlns:a16="http://schemas.microsoft.com/office/drawing/2014/main" id="{256ABD19-E999-CF7C-E811-3C54E265B17B}"/>
              </a:ext>
            </a:extLst>
          </p:cNvPr>
          <p:cNvSpPr>
            <a:spLocks noGrp="1"/>
          </p:cNvSpPr>
          <p:nvPr>
            <p:ph sz="half" idx="2"/>
          </p:nvPr>
        </p:nvSpPr>
        <p:spPr>
          <a:xfrm>
            <a:off x="4228323" y="1306286"/>
            <a:ext cx="4458477" cy="4525963"/>
          </a:xfrm>
        </p:spPr>
        <p:txBody>
          <a:bodyPr vert="horz" lIns="91440" tIns="45720" rIns="91440" bIns="45720" rtlCol="0" anchor="t">
            <a:noAutofit/>
          </a:bodyPr>
          <a:lstStyle/>
          <a:p>
            <a:pPr>
              <a:lnSpc>
                <a:spcPct val="90000"/>
              </a:lnSpc>
              <a:buFont typeface="Arial" panose="020B0604020202020204" pitchFamily="34" charset="0"/>
              <a:buChar char="•"/>
            </a:pPr>
            <a:endParaRPr lang="en-AU" sz="2400" b="0" i="0" dirty="0">
              <a:effectLst/>
              <a:cs typeface="Calibri"/>
            </a:endParaRPr>
          </a:p>
          <a:p>
            <a:pPr>
              <a:lnSpc>
                <a:spcPct val="90000"/>
              </a:lnSpc>
              <a:spcAft>
                <a:spcPts val="1800"/>
              </a:spcAft>
              <a:buFont typeface="Arial" panose="020B0604020202020204" pitchFamily="34" charset="0"/>
              <a:buChar char="•"/>
            </a:pPr>
            <a:r>
              <a:rPr lang="en-AU" sz="2400" b="0" i="0" dirty="0">
                <a:effectLst/>
              </a:rPr>
              <a:t>If the dog continues to jump up, then turn away and fold your arms. </a:t>
            </a:r>
            <a:endParaRPr lang="en-AU" sz="2400" b="0" i="0" dirty="0">
              <a:effectLst/>
              <a:cs typeface="Calibri"/>
            </a:endParaRPr>
          </a:p>
          <a:p>
            <a:pPr>
              <a:lnSpc>
                <a:spcPct val="90000"/>
              </a:lnSpc>
              <a:spcAft>
                <a:spcPts val="1800"/>
              </a:spcAft>
            </a:pPr>
            <a:r>
              <a:rPr lang="en-AU" sz="2400" dirty="0"/>
              <a:t>Back off and wait </a:t>
            </a:r>
            <a:endParaRPr lang="en-AU" sz="2400" dirty="0">
              <a:cs typeface="Calibri"/>
            </a:endParaRPr>
          </a:p>
          <a:p>
            <a:pPr>
              <a:lnSpc>
                <a:spcPct val="90000"/>
              </a:lnSpc>
              <a:spcAft>
                <a:spcPts val="1800"/>
              </a:spcAft>
            </a:pPr>
            <a:r>
              <a:rPr lang="en-AU" sz="2400" dirty="0"/>
              <a:t>Toss a treat behind the dog to get it away from you</a:t>
            </a:r>
            <a:endParaRPr lang="en-AU" sz="2400" dirty="0">
              <a:cs typeface="Calibri"/>
            </a:endParaRPr>
          </a:p>
          <a:p>
            <a:pPr>
              <a:lnSpc>
                <a:spcPct val="90000"/>
              </a:lnSpc>
              <a:spcAft>
                <a:spcPts val="1800"/>
              </a:spcAft>
            </a:pPr>
            <a:r>
              <a:rPr lang="en-AU" sz="2400" dirty="0"/>
              <a:t>Ask the dog to "Sit"</a:t>
            </a:r>
            <a:endParaRPr lang="en-AU" sz="2400" dirty="0">
              <a:cs typeface="Calibri"/>
            </a:endParaRPr>
          </a:p>
          <a:p>
            <a:pPr>
              <a:lnSpc>
                <a:spcPct val="90000"/>
              </a:lnSpc>
              <a:spcAft>
                <a:spcPts val="1800"/>
              </a:spcAft>
            </a:pPr>
            <a:r>
              <a:rPr lang="en-AU" sz="2400" dirty="0"/>
              <a:t>Reinforce four paws on the floor </a:t>
            </a:r>
            <a:endParaRPr lang="en-AU" sz="2400" dirty="0">
              <a:cs typeface="Calibri"/>
            </a:endParaRPr>
          </a:p>
          <a:p>
            <a:pPr>
              <a:lnSpc>
                <a:spcPct val="90000"/>
              </a:lnSpc>
              <a:spcAft>
                <a:spcPts val="1800"/>
              </a:spcAft>
            </a:pPr>
            <a:r>
              <a:rPr lang="en-AU" sz="2400" dirty="0"/>
              <a:t>Reinforce a bottom on the floor</a:t>
            </a:r>
            <a:endParaRPr lang="en-AU" sz="2400" dirty="0">
              <a:cs typeface="Calibri"/>
            </a:endParaRPr>
          </a:p>
        </p:txBody>
      </p:sp>
    </p:spTree>
    <p:extLst>
      <p:ext uri="{BB962C8B-B14F-4D97-AF65-F5344CB8AC3E}">
        <p14:creationId xmlns:p14="http://schemas.microsoft.com/office/powerpoint/2010/main" val="332929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084C-39EC-8DE4-D521-F38E491F702B}"/>
              </a:ext>
            </a:extLst>
          </p:cNvPr>
          <p:cNvSpPr>
            <a:spLocks noGrp="1"/>
          </p:cNvSpPr>
          <p:nvPr>
            <p:ph type="title"/>
          </p:nvPr>
        </p:nvSpPr>
        <p:spPr/>
        <p:txBody>
          <a:bodyPr/>
          <a:lstStyle/>
          <a:p>
            <a:r>
              <a:rPr lang="en-AU" dirty="0">
                <a:cs typeface="Calibri"/>
              </a:rPr>
              <a:t>Small dogs</a:t>
            </a:r>
            <a:endParaRPr lang="en-AU" dirty="0"/>
          </a:p>
        </p:txBody>
      </p:sp>
      <p:sp>
        <p:nvSpPr>
          <p:cNvPr id="3" name="Content Placeholder 2">
            <a:extLst>
              <a:ext uri="{FF2B5EF4-FFF2-40B4-BE49-F238E27FC236}">
                <a16:creationId xmlns:a16="http://schemas.microsoft.com/office/drawing/2014/main" id="{E7407036-39F9-37F2-C8B5-3981F4534ED8}"/>
              </a:ext>
            </a:extLst>
          </p:cNvPr>
          <p:cNvSpPr>
            <a:spLocks noGrp="1"/>
          </p:cNvSpPr>
          <p:nvPr>
            <p:ph idx="1"/>
          </p:nvPr>
        </p:nvSpPr>
        <p:spPr/>
        <p:txBody>
          <a:bodyPr vert="horz" lIns="91440" tIns="45720" rIns="91440" bIns="45720" rtlCol="0" anchor="t">
            <a:normAutofit/>
          </a:bodyPr>
          <a:lstStyle/>
          <a:p>
            <a:r>
              <a:rPr lang="en-AU" dirty="0">
                <a:ea typeface="+mn-lt"/>
                <a:cs typeface="+mn-lt"/>
              </a:rPr>
              <a:t>Crouch down to the dog’s level. Always have one foot flat on the ground so you’re able to quickly get up if needed.</a:t>
            </a:r>
            <a:endParaRPr lang="en-US" dirty="0"/>
          </a:p>
          <a:p>
            <a:r>
              <a:rPr lang="en-US" dirty="0"/>
              <a:t>Avoid bending over the dog – frightening and threatening</a:t>
            </a:r>
            <a:endParaRPr lang="en-US"/>
          </a:p>
          <a:p>
            <a:r>
              <a:rPr lang="en-US" dirty="0">
                <a:hlinkClick r:id="rId2"/>
              </a:rPr>
              <a:t>the overhead dread</a:t>
            </a:r>
            <a:endParaRPr lang="en-US" dirty="0"/>
          </a:p>
          <a:p>
            <a:r>
              <a:rPr lang="en-US" dirty="0"/>
              <a:t>Squat down if you can </a:t>
            </a:r>
          </a:p>
          <a:p>
            <a:r>
              <a:rPr lang="en-US" dirty="0"/>
              <a:t>Rub their chest and shoulders first</a:t>
            </a:r>
            <a:endParaRPr lang="en-AU" dirty="0"/>
          </a:p>
        </p:txBody>
      </p:sp>
    </p:spTree>
    <p:extLst>
      <p:ext uri="{BB962C8B-B14F-4D97-AF65-F5344CB8AC3E}">
        <p14:creationId xmlns:p14="http://schemas.microsoft.com/office/powerpoint/2010/main" val="176618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1406-B4D3-05DD-8F14-7059415B125B}"/>
              </a:ext>
            </a:extLst>
          </p:cNvPr>
          <p:cNvSpPr>
            <a:spLocks noGrp="1"/>
          </p:cNvSpPr>
          <p:nvPr>
            <p:ph type="title"/>
          </p:nvPr>
        </p:nvSpPr>
        <p:spPr/>
        <p:txBody>
          <a:bodyPr/>
          <a:lstStyle/>
          <a:p>
            <a:endParaRPr lang="en-US"/>
          </a:p>
        </p:txBody>
      </p:sp>
      <p:pic>
        <p:nvPicPr>
          <p:cNvPr id="4" name="Content Placeholder 3" descr="Free Dog Man photo and picture">
            <a:extLst>
              <a:ext uri="{FF2B5EF4-FFF2-40B4-BE49-F238E27FC236}">
                <a16:creationId xmlns:a16="http://schemas.microsoft.com/office/drawing/2014/main" id="{0EA83EB3-5137-0E27-CE6C-E9AE6997C7F0}"/>
              </a:ext>
            </a:extLst>
          </p:cNvPr>
          <p:cNvPicPr>
            <a:picLocks noGrp="1" noChangeAspect="1"/>
          </p:cNvPicPr>
          <p:nvPr>
            <p:ph idx="1"/>
          </p:nvPr>
        </p:nvPicPr>
        <p:blipFill>
          <a:blip r:embed="rId2"/>
          <a:stretch>
            <a:fillRect/>
          </a:stretch>
        </p:blipFill>
        <p:spPr>
          <a:xfrm>
            <a:off x="1176201" y="1600200"/>
            <a:ext cx="6791597" cy="4525963"/>
          </a:xfrm>
        </p:spPr>
      </p:pic>
    </p:spTree>
    <p:extLst>
      <p:ext uri="{BB962C8B-B14F-4D97-AF65-F5344CB8AC3E}">
        <p14:creationId xmlns:p14="http://schemas.microsoft.com/office/powerpoint/2010/main" val="82446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7E9C-E2C5-2A99-3339-5353096436E9}"/>
              </a:ext>
            </a:extLst>
          </p:cNvPr>
          <p:cNvSpPr>
            <a:spLocks noGrp="1"/>
          </p:cNvSpPr>
          <p:nvPr>
            <p:ph type="title"/>
          </p:nvPr>
        </p:nvSpPr>
        <p:spPr>
          <a:xfrm>
            <a:off x="457200" y="274638"/>
            <a:ext cx="8229600" cy="1143000"/>
          </a:xfrm>
        </p:spPr>
        <p:txBody>
          <a:bodyPr anchor="ctr">
            <a:normAutofit/>
          </a:bodyPr>
          <a:lstStyle/>
          <a:p>
            <a:r>
              <a:rPr lang="en-US"/>
              <a:t>Large dogs</a:t>
            </a:r>
            <a:endParaRPr lang="en-US" dirty="0"/>
          </a:p>
        </p:txBody>
      </p:sp>
      <p:pic>
        <p:nvPicPr>
          <p:cNvPr id="4" name="Picture 3" descr="Have You Been Petting Your Dog Wrong Your Whole Life?">
            <a:extLst>
              <a:ext uri="{FF2B5EF4-FFF2-40B4-BE49-F238E27FC236}">
                <a16:creationId xmlns:a16="http://schemas.microsoft.com/office/drawing/2014/main" id="{5B8066FE-5A94-FEC0-00E9-64ADE426CEBE}"/>
              </a:ext>
            </a:extLst>
          </p:cNvPr>
          <p:cNvPicPr>
            <a:picLocks noChangeAspect="1"/>
          </p:cNvPicPr>
          <p:nvPr/>
        </p:nvPicPr>
        <p:blipFill>
          <a:blip r:embed="rId2"/>
          <a:srcRect l="19996" r="20441" b="-1"/>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2D7CE5AF-B38C-E42F-2550-8C61BB7954A0}"/>
              </a:ext>
            </a:extLst>
          </p:cNvPr>
          <p:cNvSpPr>
            <a:spLocks noGrp="1"/>
          </p:cNvSpPr>
          <p:nvPr>
            <p:ph sz="half" idx="2"/>
          </p:nvPr>
        </p:nvSpPr>
        <p:spPr>
          <a:xfrm>
            <a:off x="4648200" y="1600200"/>
            <a:ext cx="4038600" cy="4525963"/>
          </a:xfrm>
        </p:spPr>
        <p:txBody>
          <a:bodyPr vert="horz" lIns="91440" tIns="45720" rIns="91440" bIns="45720" rtlCol="0">
            <a:normAutofit/>
          </a:bodyPr>
          <a:lstStyle/>
          <a:p>
            <a:r>
              <a:rPr lang="en-AU"/>
              <a:t>For a larger dog approach side on with your hands by your side and encourage the dog towards you if they are comfortable</a:t>
            </a:r>
          </a:p>
          <a:p>
            <a:r>
              <a:rPr lang="en-AU"/>
              <a:t>Touch side of face, neck and shoulder</a:t>
            </a:r>
          </a:p>
          <a:p>
            <a:endParaRPr lang="en-AU"/>
          </a:p>
        </p:txBody>
      </p:sp>
    </p:spTree>
    <p:extLst>
      <p:ext uri="{BB962C8B-B14F-4D97-AF65-F5344CB8AC3E}">
        <p14:creationId xmlns:p14="http://schemas.microsoft.com/office/powerpoint/2010/main" val="399423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FCB7-F3A3-A14B-100F-C466B8AF3354}"/>
              </a:ext>
            </a:extLst>
          </p:cNvPr>
          <p:cNvSpPr>
            <a:spLocks noGrp="1"/>
          </p:cNvSpPr>
          <p:nvPr>
            <p:ph type="title"/>
          </p:nvPr>
        </p:nvSpPr>
        <p:spPr/>
        <p:txBody>
          <a:bodyPr/>
          <a:lstStyle/>
          <a:p>
            <a:r>
              <a:rPr lang="en-AU" dirty="0">
                <a:cs typeface="Calibri"/>
              </a:rPr>
              <a:t>Don't overdo it......</a:t>
            </a:r>
            <a:endParaRPr lang="en-AU" dirty="0"/>
          </a:p>
        </p:txBody>
      </p:sp>
      <p:sp>
        <p:nvSpPr>
          <p:cNvPr id="3" name="Content Placeholder 2">
            <a:extLst>
              <a:ext uri="{FF2B5EF4-FFF2-40B4-BE49-F238E27FC236}">
                <a16:creationId xmlns:a16="http://schemas.microsoft.com/office/drawing/2014/main" id="{548DDC8A-5F68-CBE9-5D49-B32A039E6648}"/>
              </a:ext>
            </a:extLst>
          </p:cNvPr>
          <p:cNvSpPr>
            <a:spLocks noGrp="1"/>
          </p:cNvSpPr>
          <p:nvPr>
            <p:ph idx="1"/>
          </p:nvPr>
        </p:nvSpPr>
        <p:spPr/>
        <p:txBody>
          <a:bodyPr/>
          <a:lstStyle/>
          <a:p>
            <a:r>
              <a:rPr lang="en-AU" dirty="0"/>
              <a:t>After stroking the dog for a few seconds, gently move your hand away. If the dog wants more, they will lean into you or nudge you for more. If they don’t want any more attention, that’s OK too, as listening to the signs the dog showed will have given them a positive experience when meeting new people. </a:t>
            </a:r>
          </a:p>
        </p:txBody>
      </p:sp>
    </p:spTree>
    <p:extLst>
      <p:ext uri="{BB962C8B-B14F-4D97-AF65-F5344CB8AC3E}">
        <p14:creationId xmlns:p14="http://schemas.microsoft.com/office/powerpoint/2010/main" val="174672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912-E68C-7993-1D79-B6CEECB45F40}"/>
              </a:ext>
            </a:extLst>
          </p:cNvPr>
          <p:cNvSpPr>
            <a:spLocks noGrp="1"/>
          </p:cNvSpPr>
          <p:nvPr>
            <p:ph type="title"/>
          </p:nvPr>
        </p:nvSpPr>
        <p:spPr>
          <a:xfrm>
            <a:off x="457200" y="274638"/>
            <a:ext cx="8229600" cy="1143000"/>
          </a:xfrm>
        </p:spPr>
        <p:txBody>
          <a:bodyPr anchor="ctr">
            <a:normAutofit/>
          </a:bodyPr>
          <a:lstStyle/>
          <a:p>
            <a:r>
              <a:rPr lang="en-US" sz="4100"/>
              <a:t>A happy dog wanting to be touched</a:t>
            </a:r>
            <a:endParaRPr lang="en-AU" sz="4100"/>
          </a:p>
        </p:txBody>
      </p:sp>
      <p:sp>
        <p:nvSpPr>
          <p:cNvPr id="3" name="Content Placeholder 2">
            <a:extLst>
              <a:ext uri="{FF2B5EF4-FFF2-40B4-BE49-F238E27FC236}">
                <a16:creationId xmlns:a16="http://schemas.microsoft.com/office/drawing/2014/main" id="{369EDF82-A1A3-40DB-F5BB-5B3F8344A6ED}"/>
              </a:ext>
            </a:extLst>
          </p:cNvPr>
          <p:cNvSpPr>
            <a:spLocks noGrp="1"/>
          </p:cNvSpPr>
          <p:nvPr>
            <p:ph sz="half" idx="1"/>
          </p:nvPr>
        </p:nvSpPr>
        <p:spPr>
          <a:xfrm>
            <a:off x="457200" y="1600200"/>
            <a:ext cx="4038600" cy="4525963"/>
          </a:xfrm>
        </p:spPr>
        <p:txBody>
          <a:bodyPr>
            <a:normAutofit/>
          </a:bodyPr>
          <a:lstStyle/>
          <a:p>
            <a:pPr>
              <a:buFont typeface="Arial" panose="020B0604020202020204" pitchFamily="34" charset="0"/>
              <a:buChar char="•"/>
            </a:pPr>
            <a:r>
              <a:rPr lang="en-AU" b="0" i="0">
                <a:effectLst/>
              </a:rPr>
              <a:t>An open mouth</a:t>
            </a:r>
          </a:p>
          <a:p>
            <a:pPr>
              <a:buFont typeface="Arial" panose="020B0604020202020204" pitchFamily="34" charset="0"/>
              <a:buChar char="•"/>
            </a:pPr>
            <a:r>
              <a:rPr lang="en-AU" b="0" i="0">
                <a:effectLst/>
              </a:rPr>
              <a:t>Relaxed ears</a:t>
            </a:r>
          </a:p>
          <a:p>
            <a:pPr>
              <a:buFont typeface="Arial" panose="020B0604020202020204" pitchFamily="34" charset="0"/>
              <a:buChar char="•"/>
            </a:pPr>
            <a:r>
              <a:rPr lang="en-AU" b="0" i="0">
                <a:effectLst/>
              </a:rPr>
              <a:t>"Soft" eyes</a:t>
            </a:r>
          </a:p>
          <a:p>
            <a:pPr>
              <a:buFont typeface="Arial" panose="020B0604020202020204" pitchFamily="34" charset="0"/>
              <a:buChar char="•"/>
            </a:pPr>
            <a:r>
              <a:rPr lang="en-AU" b="0" i="0">
                <a:effectLst/>
              </a:rPr>
              <a:t>Loose body with a loose wagging tail</a:t>
            </a:r>
          </a:p>
          <a:p>
            <a:pPr>
              <a:buFont typeface="Arial" panose="020B0604020202020204" pitchFamily="34" charset="0"/>
              <a:buChar char="•"/>
            </a:pPr>
            <a:r>
              <a:rPr lang="en-AU" b="0" i="0">
                <a:effectLst/>
              </a:rPr>
              <a:t>Will approach you for interaction, leaning on you or seeking out touch</a:t>
            </a:r>
          </a:p>
          <a:p>
            <a:pPr>
              <a:buFont typeface="Arial" panose="020B0604020202020204" pitchFamily="34" charset="0"/>
              <a:buChar char="•"/>
            </a:pPr>
            <a:endParaRPr lang="en-AU" b="0" i="0">
              <a:effectLst/>
            </a:endParaRPr>
          </a:p>
          <a:p>
            <a:endParaRPr lang="en-AU" dirty="0"/>
          </a:p>
        </p:txBody>
      </p:sp>
      <p:pic>
        <p:nvPicPr>
          <p:cNvPr id="2050" name="Picture 2" descr="husky being pet by senior man outside by dining table">
            <a:extLst>
              <a:ext uri="{FF2B5EF4-FFF2-40B4-BE49-F238E27FC236}">
                <a16:creationId xmlns:a16="http://schemas.microsoft.com/office/drawing/2014/main" id="{8DFE66E9-F3F9-DB0C-F0F2-CD71B5E56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75" r="23434" b="2"/>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240322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ADC25ED9-3581-2224-C05F-88CD3B2F16E8}"/>
              </a:ext>
            </a:extLst>
          </p:cNvPr>
          <p:cNvSpPr>
            <a:spLocks noGrp="1"/>
          </p:cNvSpPr>
          <p:nvPr>
            <p:ph type="title"/>
          </p:nvPr>
        </p:nvSpPr>
        <p:spPr>
          <a:xfrm>
            <a:off x="457200" y="274638"/>
            <a:ext cx="8229600" cy="1143000"/>
          </a:xfrm>
        </p:spPr>
        <p:txBody>
          <a:bodyPr>
            <a:normAutofit fontScale="90000"/>
          </a:bodyPr>
          <a:lstStyle/>
          <a:p>
            <a:r>
              <a:rPr lang="en-US" dirty="0"/>
              <a:t>A dog who is unsure about being petted - review</a:t>
            </a:r>
          </a:p>
        </p:txBody>
      </p:sp>
      <p:sp>
        <p:nvSpPr>
          <p:cNvPr id="4" name="Rectangle 1">
            <a:extLst>
              <a:ext uri="{FF2B5EF4-FFF2-40B4-BE49-F238E27FC236}">
                <a16:creationId xmlns:a16="http://schemas.microsoft.com/office/drawing/2014/main" id="{FB055A3C-5241-BB0B-3A43-FF7AE99724B3}"/>
              </a:ext>
            </a:extLst>
          </p:cNvPr>
          <p:cNvSpPr>
            <a:spLocks noChangeArrowheads="1"/>
          </p:cNvSpPr>
          <p:nvPr/>
        </p:nvSpPr>
        <p:spPr bwMode="auto">
          <a:xfrm>
            <a:off x="457200" y="1600200"/>
            <a:ext cx="4038600" cy="452596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Closed mouth</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Lip licking</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Obvious blinking</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Turning their head away</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Ears pinned back against their head</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Wide eyes with the whites showing</a:t>
            </a: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effectLst/>
              </a:rPr>
              <a:t>Trying to back away from you or hide</a:t>
            </a:r>
          </a:p>
          <a:p>
            <a:pPr marL="342900" marR="0" lvl="0" indent="-342900" fontAlgn="base">
              <a:lnSpc>
                <a:spcPct val="90000"/>
              </a:lnSpc>
              <a:spcBef>
                <a:spcPct val="2000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effectLst/>
            </a:endParaRPr>
          </a:p>
        </p:txBody>
      </p:sp>
      <p:pic>
        <p:nvPicPr>
          <p:cNvPr id="1026" name="Picture 2" descr="chihuahua showing scared body language">
            <a:extLst>
              <a:ext uri="{FF2B5EF4-FFF2-40B4-BE49-F238E27FC236}">
                <a16:creationId xmlns:a16="http://schemas.microsoft.com/office/drawing/2014/main" id="{F3E47DF1-F911-053D-5222-312923680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960" r="16638" b="1"/>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330745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A496-1B30-EE00-002E-6F7F776D7631}"/>
              </a:ext>
            </a:extLst>
          </p:cNvPr>
          <p:cNvSpPr>
            <a:spLocks noGrp="1"/>
          </p:cNvSpPr>
          <p:nvPr>
            <p:ph type="title"/>
          </p:nvPr>
        </p:nvSpPr>
        <p:spPr/>
        <p:txBody>
          <a:bodyPr>
            <a:normAutofit fontScale="90000"/>
          </a:bodyPr>
          <a:lstStyle/>
          <a:p>
            <a:r>
              <a:rPr lang="en-US" dirty="0">
                <a:cs typeface="Calibri"/>
              </a:rPr>
              <a:t>Does your dog REALLY want to be petted?</a:t>
            </a:r>
            <a:endParaRPr lang="en-US" dirty="0"/>
          </a:p>
        </p:txBody>
      </p:sp>
      <p:sp>
        <p:nvSpPr>
          <p:cNvPr id="3" name="Content Placeholder 2">
            <a:extLst>
              <a:ext uri="{FF2B5EF4-FFF2-40B4-BE49-F238E27FC236}">
                <a16:creationId xmlns:a16="http://schemas.microsoft.com/office/drawing/2014/main" id="{10788E01-27DE-955A-D373-A980C56AC422}"/>
              </a:ext>
            </a:extLst>
          </p:cNvPr>
          <p:cNvSpPr>
            <a:spLocks noGrp="1"/>
          </p:cNvSpPr>
          <p:nvPr>
            <p:ph idx="1"/>
          </p:nvPr>
        </p:nvSpPr>
        <p:spPr/>
        <p:txBody>
          <a:bodyPr vert="horz" lIns="91440" tIns="45720" rIns="91440" bIns="45720" rtlCol="0" anchor="t">
            <a:normAutofit/>
          </a:bodyPr>
          <a:lstStyle/>
          <a:p>
            <a:r>
              <a:rPr lang="en-US" sz="2400" dirty="0">
                <a:ea typeface="+mn-lt"/>
                <a:cs typeface="+mn-lt"/>
                <a:hlinkClick r:id="rId3"/>
              </a:rPr>
              <a:t>https://www.youtube.com/watch?v=-cGDYI-s-cQ</a:t>
            </a:r>
            <a:endParaRPr lang="en-US" sz="2400">
              <a:ea typeface="+mn-lt"/>
              <a:cs typeface="+mn-lt"/>
            </a:endParaRPr>
          </a:p>
          <a:p>
            <a:endParaRPr lang="en-US" dirty="0">
              <a:cs typeface="Calibri"/>
            </a:endParaRPr>
          </a:p>
        </p:txBody>
      </p:sp>
      <p:pic>
        <p:nvPicPr>
          <p:cNvPr id="4" name="Online Media 3" title="Does Your Dog REALLY Want to be Petted?">
            <a:hlinkClick r:id="" action="ppaction://media"/>
            <a:extLst>
              <a:ext uri="{FF2B5EF4-FFF2-40B4-BE49-F238E27FC236}">
                <a16:creationId xmlns:a16="http://schemas.microsoft.com/office/drawing/2014/main" id="{C951299F-0C17-A617-E4F5-9B25CAABBD0D}"/>
              </a:ext>
            </a:extLst>
          </p:cNvPr>
          <p:cNvPicPr>
            <a:picLocks noRot="1" noChangeAspect="1"/>
          </p:cNvPicPr>
          <p:nvPr>
            <a:videoFile r:link="rId1"/>
          </p:nvPr>
        </p:nvPicPr>
        <p:blipFill>
          <a:blip r:embed="rId4"/>
          <a:stretch>
            <a:fillRect/>
          </a:stretch>
        </p:blipFill>
        <p:spPr>
          <a:xfrm>
            <a:off x="1079276" y="2332856"/>
            <a:ext cx="7315200" cy="4133850"/>
          </a:xfrm>
          <a:prstGeom prst="rect">
            <a:avLst/>
          </a:prstGeom>
        </p:spPr>
      </p:pic>
    </p:spTree>
    <p:extLst>
      <p:ext uri="{BB962C8B-B14F-4D97-AF65-F5344CB8AC3E}">
        <p14:creationId xmlns:p14="http://schemas.microsoft.com/office/powerpoint/2010/main" val="28720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7A861C96-E7FB-B2C7-C30F-8A4097FE0742}"/>
              </a:ext>
            </a:extLst>
          </p:cNvPr>
          <p:cNvSpPr>
            <a:spLocks noGrp="1"/>
          </p:cNvSpPr>
          <p:nvPr>
            <p:ph type="title"/>
          </p:nvPr>
        </p:nvSpPr>
        <p:spPr>
          <a:xfrm>
            <a:off x="457200" y="274638"/>
            <a:ext cx="8229600" cy="1143000"/>
          </a:xfrm>
        </p:spPr>
        <p:txBody>
          <a:bodyPr/>
          <a:lstStyle/>
          <a:p>
            <a:endParaRPr lang="en-US" dirty="0"/>
          </a:p>
        </p:txBody>
      </p:sp>
      <p:sp>
        <p:nvSpPr>
          <p:cNvPr id="4" name="Rectangle 1">
            <a:extLst>
              <a:ext uri="{FF2B5EF4-FFF2-40B4-BE49-F238E27FC236}">
                <a16:creationId xmlns:a16="http://schemas.microsoft.com/office/drawing/2014/main" id="{44D4AECF-70B0-9368-B5DB-E140B635CB85}"/>
              </a:ext>
            </a:extLst>
          </p:cNvPr>
          <p:cNvSpPr>
            <a:spLocks noChangeArrowheads="1"/>
          </p:cNvSpPr>
          <p:nvPr/>
        </p:nvSpPr>
        <p:spPr bwMode="auto">
          <a:xfrm>
            <a:off x="457200" y="1600200"/>
            <a:ext cx="4038600" cy="4525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fontAlgn="base" hangingPunct="1">
              <a:spcBef>
                <a:spcPct val="2000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effectLst/>
                <a:latin typeface="+mn-lt"/>
              </a:rPr>
              <a:t>Every dog has a different way of responding to people. Just like us humans, some dogs are more extroverted, while others can be shy and nervous.</a:t>
            </a:r>
          </a:p>
        </p:txBody>
      </p:sp>
      <p:pic>
        <p:nvPicPr>
          <p:cNvPr id="3074" name="Picture 2" descr="A person and person with a dog&#10;&#10;Description automatically generated">
            <a:extLst>
              <a:ext uri="{FF2B5EF4-FFF2-40B4-BE49-F238E27FC236}">
                <a16:creationId xmlns:a16="http://schemas.microsoft.com/office/drawing/2014/main" id="{3E9D4BD9-8ABF-8EC5-959E-9DF96D61F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193" r="18691" b="-1"/>
          <a:stretch/>
        </p:blipFill>
        <p:spPr bwMode="auto">
          <a:xfrm>
            <a:off x="4648200" y="1600200"/>
            <a:ext cx="4038600" cy="4525963"/>
          </a:xfrm>
          <a:prstGeom prst="rect">
            <a:avLst/>
          </a:prstGeom>
          <a:solidFill>
            <a:srgbClr val="FFFFFF"/>
          </a:solidFill>
        </p:spPr>
      </p:pic>
      <p:sp>
        <p:nvSpPr>
          <p:cNvPr id="6" name="TextBox 5">
            <a:extLst>
              <a:ext uri="{FF2B5EF4-FFF2-40B4-BE49-F238E27FC236}">
                <a16:creationId xmlns:a16="http://schemas.microsoft.com/office/drawing/2014/main" id="{32C3CC8E-C7F5-558C-7670-C9B789189C40}"/>
              </a:ext>
            </a:extLst>
          </p:cNvPr>
          <p:cNvSpPr txBox="1"/>
          <p:nvPr/>
        </p:nvSpPr>
        <p:spPr>
          <a:xfrm>
            <a:off x="493026" y="6240102"/>
            <a:ext cx="8193773" cy="369332"/>
          </a:xfrm>
          <a:prstGeom prst="rect">
            <a:avLst/>
          </a:prstGeom>
          <a:noFill/>
        </p:spPr>
        <p:txBody>
          <a:bodyPr wrap="square">
            <a:spAutoFit/>
          </a:bodyPr>
          <a:lstStyle/>
          <a:p>
            <a:r>
              <a:rPr lang="en-AU" sz="900" dirty="0"/>
              <a:t>https://www.battersea.org.uk/pet-advice/dog-care-advice/how-approach-dog#:~:text=Allow%20the%20dog%20to%20approach,chin%2C%20which%20most%20dogs%20enjoy.</a:t>
            </a:r>
          </a:p>
        </p:txBody>
      </p:sp>
    </p:spTree>
    <p:extLst>
      <p:ext uri="{BB962C8B-B14F-4D97-AF65-F5344CB8AC3E}">
        <p14:creationId xmlns:p14="http://schemas.microsoft.com/office/powerpoint/2010/main" val="127855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ABB7-D3AA-49F7-AAE0-31E8754CE04C}"/>
              </a:ext>
            </a:extLst>
          </p:cNvPr>
          <p:cNvSpPr>
            <a:spLocks noGrp="1"/>
          </p:cNvSpPr>
          <p:nvPr>
            <p:ph type="title"/>
          </p:nvPr>
        </p:nvSpPr>
        <p:spPr/>
        <p:txBody>
          <a:bodyPr/>
          <a:lstStyle/>
          <a:p>
            <a:r>
              <a:rPr lang="en-AU" dirty="0"/>
              <a:t>How to walk a dog</a:t>
            </a:r>
          </a:p>
        </p:txBody>
      </p:sp>
    </p:spTree>
    <p:extLst>
      <p:ext uri="{BB962C8B-B14F-4D97-AF65-F5344CB8AC3E}">
        <p14:creationId xmlns:p14="http://schemas.microsoft.com/office/powerpoint/2010/main" val="192204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3592-8B51-4FE1-A03D-25FA61EFD410}"/>
              </a:ext>
            </a:extLst>
          </p:cNvPr>
          <p:cNvSpPr>
            <a:spLocks noGrp="1"/>
          </p:cNvSpPr>
          <p:nvPr>
            <p:ph type="title"/>
          </p:nvPr>
        </p:nvSpPr>
        <p:spPr/>
        <p:txBody>
          <a:bodyPr/>
          <a:lstStyle/>
          <a:p>
            <a:r>
              <a:rPr lang="en-AU" dirty="0"/>
              <a:t>“Heel”</a:t>
            </a:r>
          </a:p>
        </p:txBody>
      </p:sp>
      <p:pic>
        <p:nvPicPr>
          <p:cNvPr id="12290" name="Picture 2" descr="How to Train Your Older Dog to Heel | Wag!">
            <a:extLst>
              <a:ext uri="{FF2B5EF4-FFF2-40B4-BE49-F238E27FC236}">
                <a16:creationId xmlns:a16="http://schemas.microsoft.com/office/drawing/2014/main" id="{8F98D5CE-F3F6-4C61-8FCE-A87F27C044A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3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1B99-A65C-1AE0-EE0A-7A537A8C3B09}"/>
              </a:ext>
            </a:extLst>
          </p:cNvPr>
          <p:cNvSpPr>
            <a:spLocks noGrp="1"/>
          </p:cNvSpPr>
          <p:nvPr>
            <p:ph type="title"/>
          </p:nvPr>
        </p:nvSpPr>
        <p:spPr/>
        <p:txBody>
          <a:bodyPr/>
          <a:lstStyle/>
          <a:p>
            <a:r>
              <a:rPr lang="en-US" dirty="0">
                <a:cs typeface="Calibri"/>
              </a:rPr>
              <a:t>Army Training - obedience</a:t>
            </a:r>
            <a:endParaRPr lang="en-US" dirty="0"/>
          </a:p>
        </p:txBody>
      </p:sp>
      <p:sp>
        <p:nvSpPr>
          <p:cNvPr id="3" name="Content Placeholder 2">
            <a:extLst>
              <a:ext uri="{FF2B5EF4-FFF2-40B4-BE49-F238E27FC236}">
                <a16:creationId xmlns:a16="http://schemas.microsoft.com/office/drawing/2014/main" id="{84ECDF34-300B-374E-F165-3D736DA6957F}"/>
              </a:ext>
            </a:extLst>
          </p:cNvPr>
          <p:cNvSpPr>
            <a:spLocks noGrp="1"/>
          </p:cNvSpPr>
          <p:nvPr>
            <p:ph idx="1"/>
          </p:nvPr>
        </p:nvSpPr>
        <p:spPr/>
        <p:txBody>
          <a:bodyPr vert="horz" lIns="91440" tIns="45720" rIns="91440" bIns="45720" rtlCol="0" anchor="t">
            <a:normAutofit/>
          </a:bodyPr>
          <a:lstStyle/>
          <a:p>
            <a:r>
              <a:rPr lang="en-US" dirty="0">
                <a:cs typeface="Calibri"/>
              </a:rPr>
              <a:t>Exercises in teaching obedience for military exercises</a:t>
            </a:r>
          </a:p>
          <a:p>
            <a:r>
              <a:rPr lang="en-US" dirty="0">
                <a:cs typeface="Calibri"/>
              </a:rPr>
              <a:t>Police work</a:t>
            </a:r>
          </a:p>
          <a:p>
            <a:r>
              <a:rPr lang="en-US" dirty="0">
                <a:ea typeface="Calibri"/>
                <a:cs typeface="Calibri"/>
              </a:rPr>
              <a:t>Dogs that bark – sentry</a:t>
            </a:r>
          </a:p>
          <a:p>
            <a:r>
              <a:rPr lang="en-US" dirty="0">
                <a:ea typeface="Calibri"/>
                <a:cs typeface="Calibri"/>
              </a:rPr>
              <a:t>Tenacious – the drive to seek – scent</a:t>
            </a:r>
          </a:p>
          <a:p>
            <a:r>
              <a:rPr lang="en-US" dirty="0">
                <a:ea typeface="Calibri"/>
                <a:cs typeface="Calibri"/>
              </a:rPr>
              <a:t>Attack &amp; </a:t>
            </a:r>
            <a:r>
              <a:rPr lang="en-US" dirty="0" err="1">
                <a:ea typeface="Calibri"/>
                <a:cs typeface="Calibri"/>
              </a:rPr>
              <a:t>defence</a:t>
            </a:r>
            <a:r>
              <a:rPr lang="en-US" dirty="0">
                <a:ea typeface="Calibri"/>
                <a:cs typeface="Calibri"/>
              </a:rPr>
              <a:t> – only bite on command</a:t>
            </a:r>
          </a:p>
          <a:p>
            <a:r>
              <a:rPr lang="en-US" dirty="0">
                <a:ea typeface="Calibri"/>
                <a:cs typeface="Calibri"/>
              </a:rPr>
              <a:t>Now use positive &amp; reward based training.</a:t>
            </a:r>
          </a:p>
          <a:p>
            <a:endParaRPr lang="en-US" dirty="0">
              <a:ea typeface="Calibri"/>
              <a:cs typeface="Calibri"/>
            </a:endParaRPr>
          </a:p>
        </p:txBody>
      </p:sp>
    </p:spTree>
    <p:extLst>
      <p:ext uri="{BB962C8B-B14F-4D97-AF65-F5344CB8AC3E}">
        <p14:creationId xmlns:p14="http://schemas.microsoft.com/office/powerpoint/2010/main" val="315055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6D30-C1AA-4A47-980C-9CD9F905E352}"/>
              </a:ext>
            </a:extLst>
          </p:cNvPr>
          <p:cNvSpPr>
            <a:spLocks noGrp="1"/>
          </p:cNvSpPr>
          <p:nvPr>
            <p:ph type="title"/>
          </p:nvPr>
        </p:nvSpPr>
        <p:spPr>
          <a:xfrm>
            <a:off x="457200" y="274638"/>
            <a:ext cx="8229600" cy="1143000"/>
          </a:xfrm>
        </p:spPr>
        <p:txBody>
          <a:bodyPr anchor="ctr">
            <a:normAutofit/>
          </a:bodyPr>
          <a:lstStyle/>
          <a:p>
            <a:r>
              <a:rPr lang="en-AU" dirty="0"/>
              <a:t>Based on:</a:t>
            </a:r>
          </a:p>
        </p:txBody>
      </p:sp>
      <p:pic>
        <p:nvPicPr>
          <p:cNvPr id="13316" name="Picture 4" descr="Understanding Flight Zone - ppt download">
            <a:extLst>
              <a:ext uri="{FF2B5EF4-FFF2-40B4-BE49-F238E27FC236}">
                <a16:creationId xmlns:a16="http://schemas.microsoft.com/office/drawing/2014/main" id="{6F245C5B-382C-4E49-85AF-AB2B84871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38" t="21651" r="20075" b="9051"/>
          <a:stretch/>
        </p:blipFill>
        <p:spPr bwMode="auto">
          <a:xfrm>
            <a:off x="1943708" y="1417638"/>
            <a:ext cx="525658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2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0482-90B7-4F8A-9900-4BE600ABE201}"/>
              </a:ext>
            </a:extLst>
          </p:cNvPr>
          <p:cNvSpPr>
            <a:spLocks noGrp="1"/>
          </p:cNvSpPr>
          <p:nvPr>
            <p:ph type="title"/>
          </p:nvPr>
        </p:nvSpPr>
        <p:spPr/>
        <p:txBody>
          <a:bodyPr>
            <a:normAutofit fontScale="90000"/>
          </a:bodyPr>
          <a:lstStyle/>
          <a:p>
            <a:r>
              <a:rPr lang="en-AU" dirty="0"/>
              <a:t>Loose leash, positive experience, focus on handler when needed</a:t>
            </a:r>
          </a:p>
        </p:txBody>
      </p:sp>
      <p:pic>
        <p:nvPicPr>
          <p:cNvPr id="14338" name="Picture 2" descr="Loose Leash Walking: Training Your Dog Not to Pull - Whole Dog Journal">
            <a:extLst>
              <a:ext uri="{FF2B5EF4-FFF2-40B4-BE49-F238E27FC236}">
                <a16:creationId xmlns:a16="http://schemas.microsoft.com/office/drawing/2014/main" id="{9D9E07E5-29EA-4449-A016-10E798FF97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312" y="1839119"/>
            <a:ext cx="64293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57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0482-90B7-4F8A-9900-4BE600ABE201}"/>
              </a:ext>
            </a:extLst>
          </p:cNvPr>
          <p:cNvSpPr>
            <a:spLocks noGrp="1"/>
          </p:cNvSpPr>
          <p:nvPr>
            <p:ph type="title"/>
          </p:nvPr>
        </p:nvSpPr>
        <p:spPr/>
        <p:txBody>
          <a:bodyPr>
            <a:normAutofit/>
          </a:bodyPr>
          <a:lstStyle/>
          <a:p>
            <a:r>
              <a:rPr lang="en-AU" dirty="0"/>
              <a:t>Walking calmly on a loose lead</a:t>
            </a:r>
          </a:p>
        </p:txBody>
      </p:sp>
      <p:pic>
        <p:nvPicPr>
          <p:cNvPr id="4" name="Online Media 3" title="Loose Leash Walking Training - Professional Dog Training Tips">
            <a:hlinkClick r:id="" action="ppaction://media"/>
            <a:extLst>
              <a:ext uri="{FF2B5EF4-FFF2-40B4-BE49-F238E27FC236}">
                <a16:creationId xmlns:a16="http://schemas.microsoft.com/office/drawing/2014/main" id="{B00F1069-CF6C-80BF-DBB5-330F0875D80B}"/>
              </a:ext>
            </a:extLst>
          </p:cNvPr>
          <p:cNvPicPr>
            <a:picLocks noGrp="1" noRot="1" noChangeAspect="1"/>
          </p:cNvPicPr>
          <p:nvPr>
            <p:ph idx="1"/>
            <a:videoFile r:link="rId1"/>
          </p:nvPr>
        </p:nvPicPr>
        <p:blipFill>
          <a:blip r:embed="rId3"/>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34809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D6FA-1B3C-6CC4-9268-BBB4A873A9A3}"/>
              </a:ext>
            </a:extLst>
          </p:cNvPr>
          <p:cNvSpPr>
            <a:spLocks noGrp="1"/>
          </p:cNvSpPr>
          <p:nvPr>
            <p:ph type="title"/>
          </p:nvPr>
        </p:nvSpPr>
        <p:spPr/>
        <p:txBody>
          <a:bodyPr/>
          <a:lstStyle/>
          <a:p>
            <a:r>
              <a:rPr lang="en-US" dirty="0"/>
              <a:t>Better loose leash walking</a:t>
            </a:r>
            <a:endParaRPr lang="en-AU" dirty="0"/>
          </a:p>
        </p:txBody>
      </p:sp>
      <p:pic>
        <p:nvPicPr>
          <p:cNvPr id="4" name="Online Media 3" title="Better Loose Leash Walking with THIS Strategy! (Heeling Training for Puppies &amp; Adult Dogs)">
            <a:hlinkClick r:id="" action="ppaction://media"/>
            <a:extLst>
              <a:ext uri="{FF2B5EF4-FFF2-40B4-BE49-F238E27FC236}">
                <a16:creationId xmlns:a16="http://schemas.microsoft.com/office/drawing/2014/main" id="{C6CA1237-96A4-3A90-5207-7C9738BE42FE}"/>
              </a:ext>
            </a:extLst>
          </p:cNvPr>
          <p:cNvPicPr>
            <a:picLocks noGrp="1" noRot="1" noChangeAspect="1"/>
          </p:cNvPicPr>
          <p:nvPr>
            <p:ph idx="1"/>
            <a:videoFile r:link="rId1"/>
          </p:nvPr>
        </p:nvPicPr>
        <p:blipFill>
          <a:blip r:embed="rId3"/>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19749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DC96-1BDA-5028-03C3-6A61C7B6BDA8}"/>
              </a:ext>
            </a:extLst>
          </p:cNvPr>
          <p:cNvSpPr>
            <a:spLocks noGrp="1"/>
          </p:cNvSpPr>
          <p:nvPr>
            <p:ph type="title"/>
          </p:nvPr>
        </p:nvSpPr>
        <p:spPr/>
        <p:txBody>
          <a:bodyPr/>
          <a:lstStyle/>
          <a:p>
            <a:r>
              <a:rPr lang="en-AU" dirty="0"/>
              <a:t>Positive reinforcements</a:t>
            </a:r>
          </a:p>
        </p:txBody>
      </p:sp>
      <p:sp>
        <p:nvSpPr>
          <p:cNvPr id="3" name="Content Placeholder 2">
            <a:extLst>
              <a:ext uri="{FF2B5EF4-FFF2-40B4-BE49-F238E27FC236}">
                <a16:creationId xmlns:a16="http://schemas.microsoft.com/office/drawing/2014/main" id="{51F1F749-3E6D-E8FF-140F-5A035EBFE346}"/>
              </a:ext>
            </a:extLst>
          </p:cNvPr>
          <p:cNvSpPr>
            <a:spLocks noGrp="1"/>
          </p:cNvSpPr>
          <p:nvPr>
            <p:ph idx="1"/>
          </p:nvPr>
        </p:nvSpPr>
        <p:spPr>
          <a:xfrm>
            <a:off x="443136" y="1385116"/>
            <a:ext cx="8229600" cy="4525963"/>
          </a:xfrm>
        </p:spPr>
        <p:txBody>
          <a:bodyPr>
            <a:normAutofit fontScale="92500" lnSpcReduction="10000"/>
          </a:bodyPr>
          <a:lstStyle/>
          <a:p>
            <a:pPr marL="0" indent="0">
              <a:buNone/>
            </a:pPr>
            <a:r>
              <a:rPr lang="en-US" dirty="0"/>
              <a:t>Always remember positive reinforcements: </a:t>
            </a:r>
          </a:p>
          <a:p>
            <a:pPr>
              <a:buFontTx/>
              <a:buChar char="-"/>
            </a:pPr>
            <a:r>
              <a:rPr lang="en-US" dirty="0"/>
              <a:t>Treats/toys</a:t>
            </a:r>
          </a:p>
          <a:p>
            <a:pPr>
              <a:buFontTx/>
              <a:buChar char="-"/>
            </a:pPr>
            <a:r>
              <a:rPr lang="en-US" dirty="0"/>
              <a:t>Verbal praise</a:t>
            </a:r>
          </a:p>
          <a:p>
            <a:pPr>
              <a:buFontTx/>
              <a:buChar char="-"/>
            </a:pPr>
            <a:r>
              <a:rPr lang="en-US" dirty="0"/>
              <a:t>Patting</a:t>
            </a:r>
          </a:p>
          <a:p>
            <a:pPr>
              <a:buFontTx/>
              <a:buChar char="-"/>
            </a:pPr>
            <a:r>
              <a:rPr lang="en-US" dirty="0"/>
              <a:t>Clicker training</a:t>
            </a:r>
          </a:p>
          <a:p>
            <a:pPr>
              <a:buFontTx/>
              <a:buChar char="-"/>
            </a:pPr>
            <a:endParaRPr lang="en-US" dirty="0"/>
          </a:p>
          <a:p>
            <a:pPr marL="0" indent="0">
              <a:buNone/>
            </a:pPr>
            <a:r>
              <a:rPr lang="en-US" dirty="0"/>
              <a:t>What is motivating for one dog may be different to another so ensure you have a bag of tricks to work with</a:t>
            </a:r>
          </a:p>
        </p:txBody>
      </p:sp>
    </p:spTree>
    <p:extLst>
      <p:ext uri="{BB962C8B-B14F-4D97-AF65-F5344CB8AC3E}">
        <p14:creationId xmlns:p14="http://schemas.microsoft.com/office/powerpoint/2010/main" val="15039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BE5E-5415-4085-A412-4FA945F087DA}"/>
              </a:ext>
            </a:extLst>
          </p:cNvPr>
          <p:cNvSpPr>
            <a:spLocks noGrp="1"/>
          </p:cNvSpPr>
          <p:nvPr>
            <p:ph type="title"/>
          </p:nvPr>
        </p:nvSpPr>
        <p:spPr/>
        <p:txBody>
          <a:bodyPr/>
          <a:lstStyle/>
          <a:p>
            <a:r>
              <a:rPr lang="en-AU" dirty="0">
                <a:hlinkClick r:id="rId2"/>
              </a:rPr>
              <a:t>Space Etiquette for dogs booklet</a:t>
            </a:r>
            <a:endParaRPr lang="en-AU" dirty="0"/>
          </a:p>
        </p:txBody>
      </p:sp>
      <p:pic>
        <p:nvPicPr>
          <p:cNvPr id="5" name="Picture 4">
            <a:extLst>
              <a:ext uri="{FF2B5EF4-FFF2-40B4-BE49-F238E27FC236}">
                <a16:creationId xmlns:a16="http://schemas.microsoft.com/office/drawing/2014/main" id="{51DE539A-F969-495C-A29A-D76803758C71}"/>
              </a:ext>
            </a:extLst>
          </p:cNvPr>
          <p:cNvPicPr>
            <a:picLocks noChangeAspect="1"/>
          </p:cNvPicPr>
          <p:nvPr/>
        </p:nvPicPr>
        <p:blipFill>
          <a:blip r:embed="rId3"/>
          <a:stretch>
            <a:fillRect/>
          </a:stretch>
        </p:blipFill>
        <p:spPr>
          <a:xfrm>
            <a:off x="3275856" y="1844824"/>
            <a:ext cx="3057952" cy="4172532"/>
          </a:xfrm>
          <a:prstGeom prst="rect">
            <a:avLst/>
          </a:prstGeom>
        </p:spPr>
      </p:pic>
    </p:spTree>
    <p:extLst>
      <p:ext uri="{BB962C8B-B14F-4D97-AF65-F5344CB8AC3E}">
        <p14:creationId xmlns:p14="http://schemas.microsoft.com/office/powerpoint/2010/main" val="78199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B421-106C-B044-4BF0-A41671C4AC95}"/>
              </a:ext>
            </a:extLst>
          </p:cNvPr>
          <p:cNvSpPr>
            <a:spLocks noGrp="1"/>
          </p:cNvSpPr>
          <p:nvPr>
            <p:ph type="title"/>
          </p:nvPr>
        </p:nvSpPr>
        <p:spPr/>
        <p:txBody>
          <a:bodyPr>
            <a:normAutofit fontScale="90000"/>
          </a:bodyPr>
          <a:lstStyle/>
          <a:p>
            <a:r>
              <a:rPr lang="en-AU" dirty="0"/>
              <a:t>How to make your dogs walk great for both of you the fear free way.</a:t>
            </a:r>
          </a:p>
        </p:txBody>
      </p:sp>
      <p:pic>
        <p:nvPicPr>
          <p:cNvPr id="4" name="Online Media 3" title="How to Make Your Dog’s Walk Great for Both of You">
            <a:hlinkClick r:id="" action="ppaction://media"/>
            <a:extLst>
              <a:ext uri="{FF2B5EF4-FFF2-40B4-BE49-F238E27FC236}">
                <a16:creationId xmlns:a16="http://schemas.microsoft.com/office/drawing/2014/main" id="{F479F2F1-1B33-FFB8-327D-C6A53158677C}"/>
              </a:ext>
            </a:extLst>
          </p:cNvPr>
          <p:cNvPicPr>
            <a:picLocks noGrp="1" noRot="1" noChangeAspect="1"/>
          </p:cNvPicPr>
          <p:nvPr>
            <p:ph idx="1"/>
            <a:videoFile r:link="rId1"/>
          </p:nvPr>
        </p:nvPicPr>
        <p:blipFill>
          <a:blip r:embed="rId4"/>
          <a:stretch>
            <a:fillRect/>
          </a:stretch>
        </p:blipFill>
        <p:spPr>
          <a:xfrm>
            <a:off x="566738" y="1417638"/>
            <a:ext cx="8010525" cy="4708525"/>
          </a:xfrm>
          <a:prstGeom prst="rect">
            <a:avLst/>
          </a:prstGeom>
        </p:spPr>
      </p:pic>
    </p:spTree>
    <p:extLst>
      <p:ext uri="{BB962C8B-B14F-4D97-AF65-F5344CB8AC3E}">
        <p14:creationId xmlns:p14="http://schemas.microsoft.com/office/powerpoint/2010/main" val="23724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AC9B4-E7D2-49A3-5C5A-14E7318D3FBF}"/>
              </a:ext>
            </a:extLst>
          </p:cNvPr>
          <p:cNvSpPr>
            <a:spLocks noGrp="1"/>
          </p:cNvSpPr>
          <p:nvPr>
            <p:ph type="title"/>
          </p:nvPr>
        </p:nvSpPr>
        <p:spPr>
          <a:xfrm>
            <a:off x="457200" y="274638"/>
            <a:ext cx="8229600" cy="1143000"/>
          </a:xfrm>
        </p:spPr>
        <p:txBody>
          <a:bodyPr anchor="ctr">
            <a:normAutofit/>
          </a:bodyPr>
          <a:lstStyle/>
          <a:p>
            <a:pPr>
              <a:lnSpc>
                <a:spcPct val="90000"/>
              </a:lnSpc>
            </a:pPr>
            <a:r>
              <a:rPr lang="en-AU" sz="3100">
                <a:hlinkClick r:id="rId3"/>
              </a:rPr>
              <a:t>https://www.youtube.com/watch?v=N_C9CzoCZ9I</a:t>
            </a:r>
            <a:endParaRPr lang="en-AU" sz="3100"/>
          </a:p>
        </p:txBody>
      </p:sp>
      <p:pic>
        <p:nvPicPr>
          <p:cNvPr id="5" name="Online Media 4" title="How To Approach a Dog | The Battersea Way">
            <a:hlinkClick r:id="" action="ppaction://media"/>
            <a:extLst>
              <a:ext uri="{FF2B5EF4-FFF2-40B4-BE49-F238E27FC236}">
                <a16:creationId xmlns:a16="http://schemas.microsoft.com/office/drawing/2014/main" id="{609E5C76-E667-3719-E2CB-58DBEDD9A6DA}"/>
              </a:ext>
            </a:extLst>
          </p:cNvPr>
          <p:cNvPicPr>
            <a:picLocks noGrp="1" noRot="1" noChangeAspect="1"/>
          </p:cNvPicPr>
          <p:nvPr>
            <p:ph idx="1"/>
            <a:videoFile r:link="rId1"/>
          </p:nvPr>
        </p:nvPicPr>
        <p:blipFill>
          <a:blip r:embed="rId4"/>
          <a:stretch>
            <a:fillRect/>
          </a:stretch>
        </p:blipFill>
        <p:spPr>
          <a:xfrm>
            <a:off x="566723" y="1600200"/>
            <a:ext cx="8010553" cy="4525963"/>
          </a:xfrm>
          <a:prstGeom prst="rect">
            <a:avLst/>
          </a:prstGeom>
          <a:noFill/>
        </p:spPr>
      </p:pic>
    </p:spTree>
    <p:extLst>
      <p:ext uri="{BB962C8B-B14F-4D97-AF65-F5344CB8AC3E}">
        <p14:creationId xmlns:p14="http://schemas.microsoft.com/office/powerpoint/2010/main" val="27875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0A0A-CC96-4613-B597-F3D852C683A6}"/>
              </a:ext>
            </a:extLst>
          </p:cNvPr>
          <p:cNvSpPr>
            <a:spLocks noGrp="1"/>
          </p:cNvSpPr>
          <p:nvPr>
            <p:ph type="title"/>
          </p:nvPr>
        </p:nvSpPr>
        <p:spPr>
          <a:xfrm>
            <a:off x="457200" y="2857500"/>
            <a:ext cx="8229600" cy="1143000"/>
          </a:xfrm>
        </p:spPr>
        <p:txBody>
          <a:bodyPr>
            <a:normAutofit fontScale="90000"/>
          </a:bodyPr>
          <a:lstStyle/>
          <a:p>
            <a:r>
              <a:rPr lang="en-US" b="0" i="0" dirty="0">
                <a:effectLst/>
                <a:latin typeface="Roboto" panose="02000000000000000000" pitchFamily="2" charset="0"/>
                <a:hlinkClick r:id="rId2"/>
              </a:rPr>
              <a:t>How to Make Your Dog’s Walk Great for Both of You</a:t>
            </a:r>
            <a:endParaRPr lang="en-AU" dirty="0"/>
          </a:p>
        </p:txBody>
      </p:sp>
    </p:spTree>
    <p:extLst>
      <p:ext uri="{BB962C8B-B14F-4D97-AF65-F5344CB8AC3E}">
        <p14:creationId xmlns:p14="http://schemas.microsoft.com/office/powerpoint/2010/main" val="220196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32D6-D555-4563-9C44-2B5256F70341}"/>
              </a:ext>
            </a:extLst>
          </p:cNvPr>
          <p:cNvSpPr>
            <a:spLocks noGrp="1"/>
          </p:cNvSpPr>
          <p:nvPr>
            <p:ph type="title"/>
          </p:nvPr>
        </p:nvSpPr>
        <p:spPr/>
        <p:txBody>
          <a:bodyPr/>
          <a:lstStyle/>
          <a:p>
            <a:r>
              <a:rPr lang="en-AU" dirty="0"/>
              <a:t>Equipment for walking dogs</a:t>
            </a:r>
          </a:p>
        </p:txBody>
      </p:sp>
      <p:sp>
        <p:nvSpPr>
          <p:cNvPr id="3" name="Text Placeholder 2">
            <a:extLst>
              <a:ext uri="{FF2B5EF4-FFF2-40B4-BE49-F238E27FC236}">
                <a16:creationId xmlns:a16="http://schemas.microsoft.com/office/drawing/2014/main" id="{94D96A2E-0A33-4F9F-AC9B-6DF178F0CF48}"/>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12587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CADC-BD84-4BE9-9B44-A78C1D203FDE}"/>
              </a:ext>
            </a:extLst>
          </p:cNvPr>
          <p:cNvSpPr>
            <a:spLocks noGrp="1"/>
          </p:cNvSpPr>
          <p:nvPr>
            <p:ph type="title"/>
          </p:nvPr>
        </p:nvSpPr>
        <p:spPr>
          <a:xfrm>
            <a:off x="457200" y="274638"/>
            <a:ext cx="8229600" cy="1143000"/>
          </a:xfrm>
        </p:spPr>
        <p:txBody>
          <a:bodyPr anchor="ctr">
            <a:normAutofit/>
          </a:bodyPr>
          <a:lstStyle/>
          <a:p>
            <a:r>
              <a:rPr lang="en-AU" dirty="0"/>
              <a:t>Basic anatomy</a:t>
            </a:r>
          </a:p>
        </p:txBody>
      </p:sp>
      <p:pic>
        <p:nvPicPr>
          <p:cNvPr id="18434" name="Picture 2" descr="2021 Ultimate Veterinary Guide to Dog Anatomy with Images | VetCheck">
            <a:extLst>
              <a:ext uri="{FF2B5EF4-FFF2-40B4-BE49-F238E27FC236}">
                <a16:creationId xmlns:a16="http://schemas.microsoft.com/office/drawing/2014/main" id="{DB8C6FFF-414E-47B3-9A0E-59C632ADE3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9018" y="1600200"/>
            <a:ext cx="4525963" cy="4525963"/>
          </a:xfrm>
          <a:prstGeom prst="rect">
            <a:avLst/>
          </a:prstGeom>
          <a:solidFill>
            <a:srgbClr val="FFFFFF"/>
          </a:solidFill>
        </p:spPr>
      </p:pic>
    </p:spTree>
    <p:extLst>
      <p:ext uri="{BB962C8B-B14F-4D97-AF65-F5344CB8AC3E}">
        <p14:creationId xmlns:p14="http://schemas.microsoft.com/office/powerpoint/2010/main" val="3197163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anatomy of a dog&amp;#39;s head - Susan Day&amp;#39;s My Puppy Club">
            <a:extLst>
              <a:ext uri="{FF2B5EF4-FFF2-40B4-BE49-F238E27FC236}">
                <a16:creationId xmlns:a16="http://schemas.microsoft.com/office/drawing/2014/main" id="{3BB8ABBA-C676-4F71-8484-A65F3E71D7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9867" y="433388"/>
            <a:ext cx="6644267" cy="6356350"/>
          </a:xfrm>
          <a:prstGeom prst="rect">
            <a:avLst/>
          </a:prstGeom>
          <a:solidFill>
            <a:srgbClr val="FFFFFF"/>
          </a:solidFill>
        </p:spPr>
      </p:pic>
    </p:spTree>
    <p:extLst>
      <p:ext uri="{BB962C8B-B14F-4D97-AF65-F5344CB8AC3E}">
        <p14:creationId xmlns:p14="http://schemas.microsoft.com/office/powerpoint/2010/main" val="36241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4F5A-30CF-46B0-B5B1-60E361006E00}"/>
              </a:ext>
            </a:extLst>
          </p:cNvPr>
          <p:cNvSpPr>
            <a:spLocks noGrp="1"/>
          </p:cNvSpPr>
          <p:nvPr>
            <p:ph type="title"/>
          </p:nvPr>
        </p:nvSpPr>
        <p:spPr>
          <a:xfrm>
            <a:off x="457200" y="4812263"/>
            <a:ext cx="8229600" cy="1143000"/>
          </a:xfrm>
        </p:spPr>
        <p:txBody>
          <a:bodyPr>
            <a:normAutofit fontScale="90000"/>
          </a:bodyPr>
          <a:lstStyle/>
          <a:p>
            <a:br>
              <a:rPr lang="en-US" dirty="0">
                <a:latin typeface="Roboto"/>
                <a:ea typeface="Roboto"/>
                <a:cs typeface="Roboto"/>
              </a:rPr>
            </a:br>
            <a:br>
              <a:rPr lang="en-US" dirty="0">
                <a:latin typeface="Roboto"/>
                <a:ea typeface="Roboto"/>
                <a:cs typeface="Roboto"/>
              </a:rPr>
            </a:br>
            <a:r>
              <a:rPr lang="en-US" sz="2400" dirty="0">
                <a:latin typeface="Roboto"/>
                <a:ea typeface="Roboto"/>
                <a:cs typeface="Roboto"/>
                <a:hlinkClick r:id="rId3"/>
              </a:rPr>
              <a:t>https://www.youtube.com/watch?v=fYoh3f5A2sw</a:t>
            </a:r>
            <a:endParaRPr lang="en-US" sz="2400" dirty="0">
              <a:latin typeface="Roboto"/>
              <a:ea typeface="Roboto"/>
              <a:cs typeface="Roboto"/>
            </a:endParaRPr>
          </a:p>
        </p:txBody>
      </p:sp>
      <p:pic>
        <p:nvPicPr>
          <p:cNvPr id="3" name="Online Media 2" title="Choosing and Using Dog Collars, Harnesses, and Leashes the Fear Free Way">
            <a:hlinkClick r:id="" action="ppaction://media"/>
            <a:extLst>
              <a:ext uri="{FF2B5EF4-FFF2-40B4-BE49-F238E27FC236}">
                <a16:creationId xmlns:a16="http://schemas.microsoft.com/office/drawing/2014/main" id="{2D254135-FE3D-FD70-F550-01D021C33827}"/>
              </a:ext>
            </a:extLst>
          </p:cNvPr>
          <p:cNvPicPr>
            <a:picLocks noRot="1" noChangeAspect="1"/>
          </p:cNvPicPr>
          <p:nvPr>
            <a:videoFile r:link="rId1"/>
          </p:nvPr>
        </p:nvPicPr>
        <p:blipFill>
          <a:blip r:embed="rId4"/>
          <a:stretch>
            <a:fillRect/>
          </a:stretch>
        </p:blipFill>
        <p:spPr>
          <a:xfrm>
            <a:off x="583163" y="862887"/>
            <a:ext cx="7982338" cy="4521070"/>
          </a:xfrm>
          <a:prstGeom prst="rect">
            <a:avLst/>
          </a:prstGeom>
        </p:spPr>
      </p:pic>
    </p:spTree>
    <p:extLst>
      <p:ext uri="{BB962C8B-B14F-4D97-AF65-F5344CB8AC3E}">
        <p14:creationId xmlns:p14="http://schemas.microsoft.com/office/powerpoint/2010/main" val="287955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3A31-3DB6-4A42-83B9-0A67851DBC7A}"/>
              </a:ext>
            </a:extLst>
          </p:cNvPr>
          <p:cNvSpPr>
            <a:spLocks noGrp="1"/>
          </p:cNvSpPr>
          <p:nvPr>
            <p:ph type="title"/>
          </p:nvPr>
        </p:nvSpPr>
        <p:spPr/>
        <p:txBody>
          <a:bodyPr>
            <a:normAutofit fontScale="90000"/>
          </a:bodyPr>
          <a:lstStyle/>
          <a:p>
            <a:r>
              <a:rPr lang="en-AU" dirty="0"/>
              <a:t>Explain how this harness should sit:</a:t>
            </a:r>
          </a:p>
        </p:txBody>
      </p:sp>
      <p:pic>
        <p:nvPicPr>
          <p:cNvPr id="17410" name="Picture 2" descr="Head Halters: Just &amp;#39;cause you can doesn&amp;#39;t mean you should — Kindred  Companions LLC">
            <a:extLst>
              <a:ext uri="{FF2B5EF4-FFF2-40B4-BE49-F238E27FC236}">
                <a16:creationId xmlns:a16="http://schemas.microsoft.com/office/drawing/2014/main" id="{C9EA8E6E-B42B-4635-8FF2-A137C3E119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1753394"/>
            <a:ext cx="66675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A833-0ACB-411B-9943-25EC97FC278C}"/>
              </a:ext>
            </a:extLst>
          </p:cNvPr>
          <p:cNvSpPr>
            <a:spLocks noGrp="1"/>
          </p:cNvSpPr>
          <p:nvPr>
            <p:ph type="title"/>
          </p:nvPr>
        </p:nvSpPr>
        <p:spPr/>
        <p:txBody>
          <a:bodyPr/>
          <a:lstStyle/>
          <a:p>
            <a:r>
              <a:rPr lang="en-AU" dirty="0"/>
              <a:t>In shelter:</a:t>
            </a:r>
          </a:p>
        </p:txBody>
      </p:sp>
      <p:sp>
        <p:nvSpPr>
          <p:cNvPr id="3" name="Content Placeholder 2">
            <a:extLst>
              <a:ext uri="{FF2B5EF4-FFF2-40B4-BE49-F238E27FC236}">
                <a16:creationId xmlns:a16="http://schemas.microsoft.com/office/drawing/2014/main" id="{B49C6307-E3BF-4396-98B5-76E0270E85FA}"/>
              </a:ext>
            </a:extLst>
          </p:cNvPr>
          <p:cNvSpPr>
            <a:spLocks noGrp="1"/>
          </p:cNvSpPr>
          <p:nvPr>
            <p:ph idx="1"/>
          </p:nvPr>
        </p:nvSpPr>
        <p:spPr/>
        <p:txBody>
          <a:bodyPr/>
          <a:lstStyle/>
          <a:p>
            <a:pPr algn="l"/>
            <a:r>
              <a:rPr lang="en-US" b="0" i="0" dirty="0">
                <a:effectLst/>
                <a:latin typeface="Roboto" panose="02000000000000000000" pitchFamily="2" charset="0"/>
                <a:hlinkClick r:id="rId2"/>
              </a:rPr>
              <a:t>How to use a Slip Lead- with Steve from Pack Leader Dogs</a:t>
            </a:r>
            <a:endParaRPr lang="en-US" b="0" i="0" dirty="0">
              <a:effectLst/>
              <a:latin typeface="Roboto" panose="02000000000000000000" pitchFamily="2" charset="0"/>
            </a:endParaRPr>
          </a:p>
          <a:p>
            <a:pPr lvl="1"/>
            <a:r>
              <a:rPr lang="en-US" dirty="0">
                <a:latin typeface="Roboto" panose="02000000000000000000" pitchFamily="2" charset="0"/>
              </a:rPr>
              <a:t>Sometimes no “stopper”</a:t>
            </a:r>
          </a:p>
          <a:p>
            <a:pPr lvl="1"/>
            <a:r>
              <a:rPr lang="en-US" b="0" i="0" dirty="0">
                <a:effectLst/>
                <a:latin typeface="Roboto" panose="02000000000000000000" pitchFamily="2" charset="0"/>
              </a:rPr>
              <a:t>We don’t walk dogs on the right – “heel” is left, as is the Australian way</a:t>
            </a:r>
          </a:p>
          <a:p>
            <a:pPr algn="l"/>
            <a:r>
              <a:rPr lang="en-US" dirty="0">
                <a:latin typeface="Roboto" panose="02000000000000000000" pitchFamily="2" charset="0"/>
              </a:rPr>
              <a:t>This is used unless a </a:t>
            </a:r>
            <a:r>
              <a:rPr lang="en-US" dirty="0" err="1">
                <a:latin typeface="Roboto" panose="02000000000000000000" pitchFamily="2" charset="0"/>
              </a:rPr>
              <a:t>behaviourist</a:t>
            </a:r>
            <a:r>
              <a:rPr lang="en-US" dirty="0">
                <a:latin typeface="Roboto" panose="02000000000000000000" pitchFamily="2" charset="0"/>
              </a:rPr>
              <a:t> identifies a need for an alternate piece of equipment</a:t>
            </a:r>
            <a:endParaRPr lang="en-US" b="0" i="0" dirty="0">
              <a:effectLst/>
              <a:latin typeface="Roboto" panose="02000000000000000000" pitchFamily="2" charset="0"/>
            </a:endParaRPr>
          </a:p>
        </p:txBody>
      </p:sp>
    </p:spTree>
    <p:extLst>
      <p:ext uri="{BB962C8B-B14F-4D97-AF65-F5344CB8AC3E}">
        <p14:creationId xmlns:p14="http://schemas.microsoft.com/office/powerpoint/2010/main" val="503882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66C6-4E41-42D8-B0EF-72BD147E0EF7}"/>
              </a:ext>
            </a:extLst>
          </p:cNvPr>
          <p:cNvSpPr>
            <a:spLocks noGrp="1"/>
          </p:cNvSpPr>
          <p:nvPr>
            <p:ph type="title"/>
          </p:nvPr>
        </p:nvSpPr>
        <p:spPr/>
        <p:txBody>
          <a:bodyPr/>
          <a:lstStyle/>
          <a:p>
            <a:r>
              <a:rPr lang="en-AU" dirty="0"/>
              <a:t>On the walk</a:t>
            </a:r>
          </a:p>
        </p:txBody>
      </p:sp>
      <p:pic>
        <p:nvPicPr>
          <p:cNvPr id="11266" name="Picture 2" descr="Humorous Dog Poop Signs - Funny Dog Poop Signs (from $5)">
            <a:extLst>
              <a:ext uri="{FF2B5EF4-FFF2-40B4-BE49-F238E27FC236}">
                <a16:creationId xmlns:a16="http://schemas.microsoft.com/office/drawing/2014/main" id="{083724A8-6178-4A06-835F-ECB27E347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339181"/>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8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BB48-90AC-4101-AB0C-61CE91660F16}"/>
              </a:ext>
            </a:extLst>
          </p:cNvPr>
          <p:cNvSpPr>
            <a:spLocks noGrp="1"/>
          </p:cNvSpPr>
          <p:nvPr>
            <p:ph type="title"/>
          </p:nvPr>
        </p:nvSpPr>
        <p:spPr/>
        <p:txBody>
          <a:bodyPr/>
          <a:lstStyle/>
          <a:p>
            <a:r>
              <a:rPr lang="en-AU" dirty="0"/>
              <a:t>Post-exercise</a:t>
            </a:r>
          </a:p>
        </p:txBody>
      </p:sp>
      <p:graphicFrame>
        <p:nvGraphicFramePr>
          <p:cNvPr id="4" name="Content Placeholder 3">
            <a:extLst>
              <a:ext uri="{FF2B5EF4-FFF2-40B4-BE49-F238E27FC236}">
                <a16:creationId xmlns:a16="http://schemas.microsoft.com/office/drawing/2014/main" id="{3AA9E964-36C2-4A15-ACD3-3E4FA65D308D}"/>
              </a:ext>
            </a:extLst>
          </p:cNvPr>
          <p:cNvGraphicFramePr>
            <a:graphicFrameLocks noGrp="1"/>
          </p:cNvGraphicFramePr>
          <p:nvPr>
            <p:ph idx="1"/>
            <p:extLst>
              <p:ext uri="{D42A27DB-BD31-4B8C-83A1-F6EECF244321}">
                <p14:modId xmlns:p14="http://schemas.microsoft.com/office/powerpoint/2010/main" val="13424416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48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3FDA-23C8-4FA8-A4FE-FC2A7618184D}"/>
              </a:ext>
            </a:extLst>
          </p:cNvPr>
          <p:cNvSpPr>
            <a:spLocks noGrp="1"/>
          </p:cNvSpPr>
          <p:nvPr>
            <p:ph type="title"/>
          </p:nvPr>
        </p:nvSpPr>
        <p:spPr>
          <a:xfrm>
            <a:off x="457200" y="0"/>
            <a:ext cx="8229600" cy="1143000"/>
          </a:xfrm>
        </p:spPr>
        <p:txBody>
          <a:bodyPr/>
          <a:lstStyle/>
          <a:p>
            <a:r>
              <a:rPr lang="en-AU" dirty="0"/>
              <a:t>Post-exercise</a:t>
            </a:r>
          </a:p>
        </p:txBody>
      </p:sp>
      <p:sp>
        <p:nvSpPr>
          <p:cNvPr id="3" name="Content Placeholder 2">
            <a:extLst>
              <a:ext uri="{FF2B5EF4-FFF2-40B4-BE49-F238E27FC236}">
                <a16:creationId xmlns:a16="http://schemas.microsoft.com/office/drawing/2014/main" id="{D7F9BDF3-EADE-4D3E-BF99-F1034D898493}"/>
              </a:ext>
            </a:extLst>
          </p:cNvPr>
          <p:cNvSpPr>
            <a:spLocks noGrp="1"/>
          </p:cNvSpPr>
          <p:nvPr>
            <p:ph idx="1"/>
          </p:nvPr>
        </p:nvSpPr>
        <p:spPr>
          <a:xfrm>
            <a:off x="457200" y="1600200"/>
            <a:ext cx="2170584" cy="4525963"/>
          </a:xfrm>
        </p:spPr>
        <p:txBody>
          <a:bodyPr/>
          <a:lstStyle/>
          <a:p>
            <a:r>
              <a:rPr lang="en-AU" dirty="0"/>
              <a:t>Log the specifics! </a:t>
            </a:r>
          </a:p>
        </p:txBody>
      </p:sp>
      <p:pic>
        <p:nvPicPr>
          <p:cNvPr id="5" name="Picture 4">
            <a:extLst>
              <a:ext uri="{FF2B5EF4-FFF2-40B4-BE49-F238E27FC236}">
                <a16:creationId xmlns:a16="http://schemas.microsoft.com/office/drawing/2014/main" id="{5EBFC3D1-DD46-44B2-9873-2C712920E0DD}"/>
              </a:ext>
            </a:extLst>
          </p:cNvPr>
          <p:cNvPicPr>
            <a:picLocks noChangeAspect="1"/>
          </p:cNvPicPr>
          <p:nvPr/>
        </p:nvPicPr>
        <p:blipFill>
          <a:blip r:embed="rId2"/>
          <a:stretch>
            <a:fillRect/>
          </a:stretch>
        </p:blipFill>
        <p:spPr>
          <a:xfrm>
            <a:off x="2885202" y="904044"/>
            <a:ext cx="6258798" cy="5953956"/>
          </a:xfrm>
          <a:prstGeom prst="rect">
            <a:avLst/>
          </a:prstGeom>
        </p:spPr>
      </p:pic>
    </p:spTree>
    <p:extLst>
      <p:ext uri="{BB962C8B-B14F-4D97-AF65-F5344CB8AC3E}">
        <p14:creationId xmlns:p14="http://schemas.microsoft.com/office/powerpoint/2010/main" val="261612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5422E4-BD12-6612-2F14-985E3BBBD5B0}"/>
              </a:ext>
            </a:extLst>
          </p:cNvPr>
          <p:cNvSpPr>
            <a:spLocks noGrp="1"/>
          </p:cNvSpPr>
          <p:nvPr>
            <p:ph type="title"/>
          </p:nvPr>
        </p:nvSpPr>
        <p:spPr>
          <a:xfrm>
            <a:off x="457200" y="274638"/>
            <a:ext cx="8229600" cy="1143000"/>
          </a:xfrm>
        </p:spPr>
        <p:txBody>
          <a:bodyPr anchor="ctr">
            <a:normAutofit/>
          </a:bodyPr>
          <a:lstStyle/>
          <a:p>
            <a:pPr>
              <a:lnSpc>
                <a:spcPct val="90000"/>
              </a:lnSpc>
            </a:pPr>
            <a:r>
              <a:rPr lang="en-AU" sz="2400">
                <a:hlinkClick r:id="rId3"/>
              </a:rPr>
              <a:t>https://www.youtube.com/watch?v=Bu1n1mPCCOo&amp;t=110s</a:t>
            </a:r>
            <a:endParaRPr lang="en-AU" sz="2400"/>
          </a:p>
          <a:p>
            <a:pPr>
              <a:lnSpc>
                <a:spcPct val="90000"/>
              </a:lnSpc>
            </a:pPr>
            <a:endParaRPr lang="en-AU" sz="2400"/>
          </a:p>
        </p:txBody>
      </p:sp>
      <p:pic>
        <p:nvPicPr>
          <p:cNvPr id="7" name="Online Media 6" title="How to Greet a Dog Safely: Do's and Don'ts">
            <a:hlinkClick r:id="" action="ppaction://media"/>
            <a:extLst>
              <a:ext uri="{FF2B5EF4-FFF2-40B4-BE49-F238E27FC236}">
                <a16:creationId xmlns:a16="http://schemas.microsoft.com/office/drawing/2014/main" id="{2D63FC4C-BD3A-F1E5-5694-BEB2845BC863}"/>
              </a:ext>
            </a:extLst>
          </p:cNvPr>
          <p:cNvPicPr>
            <a:picLocks noGrp="1" noRot="1" noChangeAspect="1"/>
          </p:cNvPicPr>
          <p:nvPr>
            <p:ph idx="1"/>
            <a:videoFile r:link="rId1"/>
          </p:nvPr>
        </p:nvPicPr>
        <p:blipFill>
          <a:blip r:embed="rId4"/>
          <a:stretch>
            <a:fillRect/>
          </a:stretch>
        </p:blipFill>
        <p:spPr>
          <a:xfrm>
            <a:off x="566723" y="1600200"/>
            <a:ext cx="8010553" cy="4525963"/>
          </a:xfrm>
          <a:prstGeom prst="rect">
            <a:avLst/>
          </a:prstGeom>
          <a:noFill/>
        </p:spPr>
      </p:pic>
    </p:spTree>
    <p:extLst>
      <p:ext uri="{BB962C8B-B14F-4D97-AF65-F5344CB8AC3E}">
        <p14:creationId xmlns:p14="http://schemas.microsoft.com/office/powerpoint/2010/main" val="11787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10DE-E246-4111-8DE0-ECDFA4BA54C2}"/>
              </a:ext>
            </a:extLst>
          </p:cNvPr>
          <p:cNvSpPr>
            <a:spLocks noGrp="1"/>
          </p:cNvSpPr>
          <p:nvPr>
            <p:ph type="title"/>
          </p:nvPr>
        </p:nvSpPr>
        <p:spPr/>
        <p:txBody>
          <a:bodyPr/>
          <a:lstStyle/>
          <a:p>
            <a:r>
              <a:rPr lang="en-AU" dirty="0"/>
              <a:t>Post-exercise</a:t>
            </a:r>
          </a:p>
        </p:txBody>
      </p:sp>
      <p:graphicFrame>
        <p:nvGraphicFramePr>
          <p:cNvPr id="4" name="Content Placeholder 3">
            <a:extLst>
              <a:ext uri="{FF2B5EF4-FFF2-40B4-BE49-F238E27FC236}">
                <a16:creationId xmlns:a16="http://schemas.microsoft.com/office/drawing/2014/main" id="{0F7530C0-BAC5-4D5E-A0F1-3C592C0FE319}"/>
              </a:ext>
            </a:extLst>
          </p:cNvPr>
          <p:cNvGraphicFramePr>
            <a:graphicFrameLocks noGrp="1"/>
          </p:cNvGraphicFramePr>
          <p:nvPr>
            <p:ph idx="1"/>
            <p:extLst>
              <p:ext uri="{D42A27DB-BD31-4B8C-83A1-F6EECF244321}">
                <p14:modId xmlns:p14="http://schemas.microsoft.com/office/powerpoint/2010/main" val="2376384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67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BAE0-BF4B-CD87-C280-20D030CCE1E3}"/>
              </a:ext>
            </a:extLst>
          </p:cNvPr>
          <p:cNvSpPr>
            <a:spLocks noGrp="1"/>
          </p:cNvSpPr>
          <p:nvPr>
            <p:ph type="title"/>
          </p:nvPr>
        </p:nvSpPr>
        <p:spPr>
          <a:xfrm>
            <a:off x="457200" y="274638"/>
            <a:ext cx="8229600" cy="1143000"/>
          </a:xfrm>
        </p:spPr>
        <p:txBody>
          <a:bodyPr anchor="ctr">
            <a:normAutofit/>
          </a:bodyPr>
          <a:lstStyle/>
          <a:p>
            <a:r>
              <a:rPr lang="en-US" sz="4100"/>
              <a:t>Not every dog wants to be your friend</a:t>
            </a:r>
            <a:endParaRPr lang="en-AU" sz="4100"/>
          </a:p>
        </p:txBody>
      </p:sp>
      <p:sp>
        <p:nvSpPr>
          <p:cNvPr id="3" name="Content Placeholder 2">
            <a:extLst>
              <a:ext uri="{FF2B5EF4-FFF2-40B4-BE49-F238E27FC236}">
                <a16:creationId xmlns:a16="http://schemas.microsoft.com/office/drawing/2014/main" id="{B591F64A-D104-FF1A-73F9-0EC15099FEF6}"/>
              </a:ext>
            </a:extLst>
          </p:cNvPr>
          <p:cNvSpPr>
            <a:spLocks noGrp="1"/>
          </p:cNvSpPr>
          <p:nvPr>
            <p:ph sz="half" idx="1"/>
          </p:nvPr>
        </p:nvSpPr>
        <p:spPr>
          <a:xfrm>
            <a:off x="457200" y="1600200"/>
            <a:ext cx="4038600" cy="4525963"/>
          </a:xfrm>
        </p:spPr>
        <p:txBody>
          <a:bodyPr>
            <a:normAutofit/>
          </a:bodyPr>
          <a:lstStyle/>
          <a:p>
            <a:r>
              <a:rPr lang="en-US" dirty="0"/>
              <a:t>Read the dogs body language!</a:t>
            </a:r>
          </a:p>
          <a:p>
            <a:r>
              <a:rPr lang="en-US" dirty="0"/>
              <a:t>If they are tense, their tail between their legs, growling it is better to keep your distance</a:t>
            </a:r>
          </a:p>
          <a:p>
            <a:endParaRPr lang="en-AU" dirty="0"/>
          </a:p>
        </p:txBody>
      </p:sp>
      <p:pic>
        <p:nvPicPr>
          <p:cNvPr id="7" name="Picture 6">
            <a:extLst>
              <a:ext uri="{FF2B5EF4-FFF2-40B4-BE49-F238E27FC236}">
                <a16:creationId xmlns:a16="http://schemas.microsoft.com/office/drawing/2014/main" id="{462B7479-F1CD-1DDF-9CD3-846C4A2E705E}"/>
              </a:ext>
            </a:extLst>
          </p:cNvPr>
          <p:cNvPicPr>
            <a:picLocks noChangeAspect="1"/>
          </p:cNvPicPr>
          <p:nvPr/>
        </p:nvPicPr>
        <p:blipFill>
          <a:blip r:embed="rId3"/>
          <a:srcRect l="14925" r="19265" b="-2"/>
          <a:stretch/>
        </p:blipFill>
        <p:spPr>
          <a:xfrm>
            <a:off x="4648200" y="1600200"/>
            <a:ext cx="4038600" cy="4525963"/>
          </a:xfrm>
          <a:prstGeom prst="rect">
            <a:avLst/>
          </a:prstGeom>
          <a:noFill/>
        </p:spPr>
      </p:pic>
    </p:spTree>
    <p:extLst>
      <p:ext uri="{BB962C8B-B14F-4D97-AF65-F5344CB8AC3E}">
        <p14:creationId xmlns:p14="http://schemas.microsoft.com/office/powerpoint/2010/main" val="226413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6405-B05C-1C1E-FFF0-D332E07D6431}"/>
              </a:ext>
            </a:extLst>
          </p:cNvPr>
          <p:cNvSpPr>
            <a:spLocks noGrp="1"/>
          </p:cNvSpPr>
          <p:nvPr>
            <p:ph type="title"/>
          </p:nvPr>
        </p:nvSpPr>
        <p:spPr/>
        <p:txBody>
          <a:bodyPr/>
          <a:lstStyle/>
          <a:p>
            <a:r>
              <a:rPr lang="en-US" dirty="0">
                <a:cs typeface="Calibri"/>
              </a:rPr>
              <a:t>Watch for appeasement gestures</a:t>
            </a:r>
            <a:endParaRPr lang="en-US" dirty="0"/>
          </a:p>
        </p:txBody>
      </p:sp>
      <p:sp>
        <p:nvSpPr>
          <p:cNvPr id="3" name="Content Placeholder 2">
            <a:extLst>
              <a:ext uri="{FF2B5EF4-FFF2-40B4-BE49-F238E27FC236}">
                <a16:creationId xmlns:a16="http://schemas.microsoft.com/office/drawing/2014/main" id="{527E1774-5C31-1235-12F4-B392A4149C1E}"/>
              </a:ext>
            </a:extLst>
          </p:cNvPr>
          <p:cNvSpPr>
            <a:spLocks noGrp="1"/>
          </p:cNvSpPr>
          <p:nvPr>
            <p:ph idx="1"/>
          </p:nvPr>
        </p:nvSpPr>
        <p:spPr/>
        <p:txBody>
          <a:bodyPr vert="horz" lIns="91440" tIns="45720" rIns="91440" bIns="45720" rtlCol="0" anchor="t">
            <a:normAutofit/>
          </a:bodyPr>
          <a:lstStyle/>
          <a:p>
            <a:r>
              <a:rPr lang="en-AU" b="0" i="0" dirty="0">
                <a:solidFill>
                  <a:srgbClr val="343A40"/>
                </a:solidFill>
                <a:effectLst/>
                <a:latin typeface="Calibri"/>
                <a:cs typeface="Calibri"/>
              </a:rPr>
              <a:t>A dog bite is more likely if a dog is scared and feels like they can't run away, and unfortunately, when they are on a leash, they simply can't escape. While the dog owner holds the most responsibility for not forcing their dog into uncomfortable situations, those of us who love dogs and just want to say hello can help set these dogs up for success.</a:t>
            </a:r>
            <a:endParaRPr lang="en-AU">
              <a:latin typeface="Calibri"/>
              <a:cs typeface="Calibri"/>
            </a:endParaRPr>
          </a:p>
        </p:txBody>
      </p:sp>
    </p:spTree>
    <p:extLst>
      <p:ext uri="{BB962C8B-B14F-4D97-AF65-F5344CB8AC3E}">
        <p14:creationId xmlns:p14="http://schemas.microsoft.com/office/powerpoint/2010/main" val="221861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15D4-8A88-A6D4-96D4-F951FE2B65FD}"/>
              </a:ext>
            </a:extLst>
          </p:cNvPr>
          <p:cNvSpPr>
            <a:spLocks noGrp="1"/>
          </p:cNvSpPr>
          <p:nvPr>
            <p:ph type="title"/>
          </p:nvPr>
        </p:nvSpPr>
        <p:spPr/>
        <p:txBody>
          <a:bodyPr>
            <a:normAutofit fontScale="90000"/>
          </a:bodyPr>
          <a:lstStyle/>
          <a:p>
            <a:r>
              <a:rPr lang="en-US" dirty="0">
                <a:cs typeface="Calibri"/>
              </a:rPr>
              <a:t>Signs a dog may want to be left alone</a:t>
            </a:r>
            <a:endParaRPr lang="en-US" dirty="0"/>
          </a:p>
        </p:txBody>
      </p:sp>
      <p:sp>
        <p:nvSpPr>
          <p:cNvPr id="3" name="Content Placeholder 2">
            <a:extLst>
              <a:ext uri="{FF2B5EF4-FFF2-40B4-BE49-F238E27FC236}">
                <a16:creationId xmlns:a16="http://schemas.microsoft.com/office/drawing/2014/main" id="{BCE21FF1-3EDC-F9C2-1435-24F7A6AD39FE}"/>
              </a:ext>
            </a:extLst>
          </p:cNvPr>
          <p:cNvSpPr>
            <a:spLocks noGrp="1"/>
          </p:cNvSpPr>
          <p:nvPr>
            <p:ph sz="half" idx="1"/>
          </p:nvPr>
        </p:nvSpPr>
        <p:spPr/>
        <p:txBody>
          <a:bodyPr vert="horz" lIns="91440" tIns="45720" rIns="91440" bIns="45720" rtlCol="0" anchor="t">
            <a:normAutofit/>
          </a:bodyPr>
          <a:lstStyle/>
          <a:p>
            <a:r>
              <a:rPr lang="en-US" dirty="0">
                <a:cs typeface="Calibri"/>
              </a:rPr>
              <a:t>Tucked tail</a:t>
            </a:r>
          </a:p>
          <a:p>
            <a:r>
              <a:rPr lang="en-US" dirty="0">
                <a:cs typeface="Calibri"/>
              </a:rPr>
              <a:t>Lip-licking</a:t>
            </a:r>
          </a:p>
          <a:p>
            <a:r>
              <a:rPr lang="en-US" dirty="0">
                <a:cs typeface="Calibri"/>
              </a:rPr>
              <a:t>Avoiding eye contact</a:t>
            </a:r>
          </a:p>
          <a:p>
            <a:r>
              <a:rPr lang="en-US" dirty="0">
                <a:cs typeface="Calibri"/>
              </a:rPr>
              <a:t>Whale eyes</a:t>
            </a:r>
          </a:p>
          <a:p>
            <a:r>
              <a:rPr lang="en-US" dirty="0">
                <a:cs typeface="Calibri"/>
              </a:rPr>
              <a:t>Ears pulled back</a:t>
            </a:r>
          </a:p>
          <a:p>
            <a:r>
              <a:rPr lang="en-US" dirty="0">
                <a:cs typeface="Calibri"/>
              </a:rPr>
              <a:t>Body weight shifted back</a:t>
            </a:r>
          </a:p>
          <a:p>
            <a:r>
              <a:rPr lang="en-US" dirty="0">
                <a:cs typeface="Calibri"/>
              </a:rPr>
              <a:t>Creases at corner of mouth</a:t>
            </a:r>
          </a:p>
        </p:txBody>
      </p:sp>
      <p:sp>
        <p:nvSpPr>
          <p:cNvPr id="4" name="Content Placeholder 3">
            <a:extLst>
              <a:ext uri="{FF2B5EF4-FFF2-40B4-BE49-F238E27FC236}">
                <a16:creationId xmlns:a16="http://schemas.microsoft.com/office/drawing/2014/main" id="{C94A3809-46C8-2849-AC39-BA2A218DEDD2}"/>
              </a:ext>
            </a:extLst>
          </p:cNvPr>
          <p:cNvSpPr>
            <a:spLocks noGrp="1"/>
          </p:cNvSpPr>
          <p:nvPr>
            <p:ph sz="half" idx="2"/>
          </p:nvPr>
        </p:nvSpPr>
        <p:spPr/>
        <p:txBody>
          <a:bodyPr vert="horz" lIns="91440" tIns="45720" rIns="91440" bIns="45720" rtlCol="0" anchor="t">
            <a:normAutofit/>
          </a:bodyPr>
          <a:lstStyle/>
          <a:p>
            <a:r>
              <a:rPr lang="en-US" dirty="0">
                <a:cs typeface="Calibri"/>
              </a:rPr>
              <a:t>Furrowed brows</a:t>
            </a:r>
          </a:p>
          <a:p>
            <a:r>
              <a:rPr lang="en-US" dirty="0">
                <a:cs typeface="Calibri"/>
              </a:rPr>
              <a:t>Lowered head</a:t>
            </a:r>
          </a:p>
          <a:p>
            <a:r>
              <a:rPr lang="en-US" dirty="0">
                <a:cs typeface="Calibri"/>
              </a:rPr>
              <a:t>Body in slight crouch</a:t>
            </a:r>
          </a:p>
          <a:p>
            <a:endParaRPr lang="en-US" dirty="0">
              <a:cs typeface="Calibri"/>
            </a:endParaRPr>
          </a:p>
        </p:txBody>
      </p:sp>
    </p:spTree>
    <p:extLst>
      <p:ext uri="{BB962C8B-B14F-4D97-AF65-F5344CB8AC3E}">
        <p14:creationId xmlns:p14="http://schemas.microsoft.com/office/powerpoint/2010/main" val="392763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2B20C-6B71-A6CE-6F94-0FDB91FDF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03183-9FAA-14AF-D33C-43112C8F370F}"/>
              </a:ext>
            </a:extLst>
          </p:cNvPr>
          <p:cNvSpPr>
            <a:spLocks noGrp="1"/>
          </p:cNvSpPr>
          <p:nvPr>
            <p:ph type="title"/>
          </p:nvPr>
        </p:nvSpPr>
        <p:spPr>
          <a:xfrm>
            <a:off x="457200" y="274638"/>
            <a:ext cx="8229600" cy="1143000"/>
          </a:xfrm>
        </p:spPr>
        <p:txBody>
          <a:bodyPr anchor="ctr">
            <a:normAutofit/>
          </a:bodyPr>
          <a:lstStyle/>
          <a:p>
            <a:r>
              <a:rPr lang="en-AU" dirty="0"/>
              <a:t>How to APPROACH and greet a dog</a:t>
            </a:r>
          </a:p>
        </p:txBody>
      </p:sp>
      <p:pic>
        <p:nvPicPr>
          <p:cNvPr id="2050" name="Picture 2" descr="Your Dog Tied Up Outside of Shops ...">
            <a:extLst>
              <a:ext uri="{FF2B5EF4-FFF2-40B4-BE49-F238E27FC236}">
                <a16:creationId xmlns:a16="http://schemas.microsoft.com/office/drawing/2014/main" id="{D3557941-27FF-E9C1-E68A-36B60665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01" r="21862" b="1"/>
          <a:stretch/>
        </p:blipFill>
        <p:spPr bwMode="auto">
          <a:xfrm>
            <a:off x="457200" y="1600200"/>
            <a:ext cx="4038600" cy="4525963"/>
          </a:xfrm>
          <a:prstGeom prst="rect">
            <a:avLst/>
          </a:prstGeom>
          <a:solidFill>
            <a:srgbClr val="FFFFFF"/>
          </a:solidFill>
        </p:spPr>
      </p:pic>
      <p:sp>
        <p:nvSpPr>
          <p:cNvPr id="3" name="Content Placeholder 2">
            <a:extLst>
              <a:ext uri="{FF2B5EF4-FFF2-40B4-BE49-F238E27FC236}">
                <a16:creationId xmlns:a16="http://schemas.microsoft.com/office/drawing/2014/main" id="{11460A52-2D4C-1C6D-FD4A-41DD971E49FF}"/>
              </a:ext>
            </a:extLst>
          </p:cNvPr>
          <p:cNvSpPr>
            <a:spLocks noGrp="1"/>
          </p:cNvSpPr>
          <p:nvPr>
            <p:ph sz="half" idx="2"/>
          </p:nvPr>
        </p:nvSpPr>
        <p:spPr>
          <a:xfrm>
            <a:off x="4648200" y="1600200"/>
            <a:ext cx="4038600" cy="4525963"/>
          </a:xfrm>
        </p:spPr>
        <p:txBody>
          <a:bodyPr>
            <a:normAutofit/>
          </a:bodyPr>
          <a:lstStyle/>
          <a:p>
            <a:r>
              <a:rPr lang="en-US" dirty="0"/>
              <a:t>Ask permission from the dogs owner before interacting</a:t>
            </a:r>
          </a:p>
          <a:p>
            <a:r>
              <a:rPr lang="en-US" dirty="0"/>
              <a:t>Never approach a dog if the owner is not present or if the dog is tied up</a:t>
            </a:r>
          </a:p>
          <a:p>
            <a:endParaRPr lang="en-AU" dirty="0"/>
          </a:p>
        </p:txBody>
      </p:sp>
    </p:spTree>
    <p:extLst>
      <p:ext uri="{BB962C8B-B14F-4D97-AF65-F5344CB8AC3E}">
        <p14:creationId xmlns:p14="http://schemas.microsoft.com/office/powerpoint/2010/main" val="302335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C1CE4C-43D8-798F-7C6C-F64085D94C5C}"/>
              </a:ext>
            </a:extLst>
          </p:cNvPr>
          <p:cNvSpPr>
            <a:spLocks noGrp="1"/>
          </p:cNvSpPr>
          <p:nvPr>
            <p:ph type="title"/>
          </p:nvPr>
        </p:nvSpPr>
        <p:spPr>
          <a:xfrm>
            <a:off x="457200" y="274638"/>
            <a:ext cx="8229600" cy="1143000"/>
          </a:xfrm>
        </p:spPr>
        <p:txBody>
          <a:bodyPr anchor="ctr">
            <a:normAutofit/>
          </a:bodyPr>
          <a:lstStyle/>
          <a:p>
            <a:r>
              <a:rPr lang="en-AU"/>
              <a:t>Don't bother with the hand-sniff</a:t>
            </a:r>
            <a:endParaRPr lang="en-AU" dirty="0"/>
          </a:p>
        </p:txBody>
      </p:sp>
      <p:sp>
        <p:nvSpPr>
          <p:cNvPr id="7" name="Content Placeholder 6">
            <a:extLst>
              <a:ext uri="{FF2B5EF4-FFF2-40B4-BE49-F238E27FC236}">
                <a16:creationId xmlns:a16="http://schemas.microsoft.com/office/drawing/2014/main" id="{7F2F5A5D-EE68-FFDA-427F-BFF7FB3A93A9}"/>
              </a:ext>
            </a:extLst>
          </p:cNvPr>
          <p:cNvSpPr>
            <a:spLocks noGrp="1"/>
          </p:cNvSpPr>
          <p:nvPr>
            <p:ph sz="half" idx="1"/>
          </p:nvPr>
        </p:nvSpPr>
        <p:spPr>
          <a:xfrm>
            <a:off x="457200" y="1600200"/>
            <a:ext cx="4038600" cy="4525963"/>
          </a:xfrm>
        </p:spPr>
        <p:txBody>
          <a:bodyPr vert="horz" lIns="91440" tIns="45720" rIns="91440" bIns="45720" rtlCol="0">
            <a:normAutofit/>
          </a:bodyPr>
          <a:lstStyle/>
          <a:p>
            <a:pPr>
              <a:lnSpc>
                <a:spcPct val="90000"/>
              </a:lnSpc>
            </a:pPr>
            <a:r>
              <a:rPr lang="en-US" sz="2000"/>
              <a:t>Do NOT offer your hand to be sniffed!</a:t>
            </a:r>
          </a:p>
          <a:p>
            <a:pPr>
              <a:lnSpc>
                <a:spcPct val="90000"/>
              </a:lnSpc>
            </a:pPr>
            <a:r>
              <a:rPr lang="en-US" sz="2000"/>
              <a:t>INSTEAD, stand with your side facing the dog.</a:t>
            </a:r>
          </a:p>
          <a:p>
            <a:pPr>
              <a:lnSpc>
                <a:spcPct val="90000"/>
              </a:lnSpc>
            </a:pPr>
            <a:r>
              <a:rPr lang="en-US" sz="2000"/>
              <a:t>Avoid eye contact and let them come to you</a:t>
            </a:r>
          </a:p>
          <a:p>
            <a:pPr>
              <a:lnSpc>
                <a:spcPct val="90000"/>
              </a:lnSpc>
            </a:pPr>
            <a:r>
              <a:rPr lang="en-AU" sz="2000" b="0" i="0">
                <a:effectLst/>
              </a:rPr>
              <a:t>While common advice is to extend your hand out for the dog to sniff, even this can cause some dogs to shy away or trigger a defensive bite if the movement startles them. A dog's sense of smell is amazing — they can smell you just fine from a few feet away without your hand in their space.</a:t>
            </a:r>
          </a:p>
          <a:p>
            <a:pPr>
              <a:lnSpc>
                <a:spcPct val="90000"/>
              </a:lnSpc>
            </a:pPr>
            <a:endParaRPr lang="en-AU" sz="2000"/>
          </a:p>
        </p:txBody>
      </p:sp>
      <p:pic>
        <p:nvPicPr>
          <p:cNvPr id="2" name="Picture 1" descr="A person&amp;#39;s hand feeding a dog&#10;&#10;Description automatically generated">
            <a:extLst>
              <a:ext uri="{FF2B5EF4-FFF2-40B4-BE49-F238E27FC236}">
                <a16:creationId xmlns:a16="http://schemas.microsoft.com/office/drawing/2014/main" id="{093C9564-EA4B-6C1E-FD5F-9524BA04DE46}"/>
              </a:ext>
            </a:extLst>
          </p:cNvPr>
          <p:cNvPicPr>
            <a:picLocks noChangeAspect="1"/>
          </p:cNvPicPr>
          <p:nvPr/>
        </p:nvPicPr>
        <p:blipFill>
          <a:blip r:embed="rId2"/>
          <a:srcRect l="23159" r="15942" b="2"/>
          <a:stretch/>
        </p:blipFill>
        <p:spPr>
          <a:xfrm>
            <a:off x="4648200" y="1600200"/>
            <a:ext cx="4038600" cy="4525963"/>
          </a:xfrm>
          <a:prstGeom prst="rect">
            <a:avLst/>
          </a:prstGeom>
          <a:noFill/>
        </p:spPr>
      </p:pic>
    </p:spTree>
    <p:extLst>
      <p:ext uri="{BB962C8B-B14F-4D97-AF65-F5344CB8AC3E}">
        <p14:creationId xmlns:p14="http://schemas.microsoft.com/office/powerpoint/2010/main" val="3651393999"/>
      </p:ext>
    </p:extLst>
  </p:cSld>
  <p:clrMapOvr>
    <a:masterClrMapping/>
  </p:clrMapOvr>
</p:sld>
</file>

<file path=ppt/theme/theme1.xml><?xml version="1.0" encoding="utf-8"?>
<a:theme xmlns:a="http://schemas.openxmlformats.org/drawingml/2006/main" name="Official BH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Official BHI Template</Template>
  <TotalTime>3386</TotalTime>
  <Words>1238</Words>
  <Application>Microsoft Office PowerPoint</Application>
  <PresentationFormat>On-screen Show (4:3)</PresentationFormat>
  <Paragraphs>126</Paragraphs>
  <Slides>40</Slides>
  <Notes>4</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Open Sans</vt:lpstr>
      <vt:lpstr>Roboto</vt:lpstr>
      <vt:lpstr>Official BHI Template</vt:lpstr>
      <vt:lpstr>The welfare, behaviour, and exercising dogs Cluster ACMGEN303 - Assess the welfare status of an animal ACMBEH301 - Identify behaviours and interact safely with animals ACMGEN308 - Walk and exercise dogs</vt:lpstr>
      <vt:lpstr>PowerPoint Presentation</vt:lpstr>
      <vt:lpstr>https://www.youtube.com/watch?v=N_C9CzoCZ9I</vt:lpstr>
      <vt:lpstr>https://www.youtube.com/watch?v=Bu1n1mPCCOo&amp;t=110s </vt:lpstr>
      <vt:lpstr>Not every dog wants to be your friend</vt:lpstr>
      <vt:lpstr>Watch for appeasement gestures</vt:lpstr>
      <vt:lpstr>Signs a dog may want to be left alone</vt:lpstr>
      <vt:lpstr>How to APPROACH and greet a dog</vt:lpstr>
      <vt:lpstr>Don't bother with the hand-sniff</vt:lpstr>
      <vt:lpstr>Do not make sudden movements </vt:lpstr>
      <vt:lpstr>Indicate that you are friendly...</vt:lpstr>
      <vt:lpstr>What if they jump up?</vt:lpstr>
      <vt:lpstr>Small dogs</vt:lpstr>
      <vt:lpstr>PowerPoint Presentation</vt:lpstr>
      <vt:lpstr>Large dogs</vt:lpstr>
      <vt:lpstr>Don't overdo it......</vt:lpstr>
      <vt:lpstr>A happy dog wanting to be touched</vt:lpstr>
      <vt:lpstr>A dog who is unsure about being petted - review</vt:lpstr>
      <vt:lpstr>Does your dog REALLY want to be petted?</vt:lpstr>
      <vt:lpstr>How to walk a dog</vt:lpstr>
      <vt:lpstr>“Heel”</vt:lpstr>
      <vt:lpstr>Army Training - obedience</vt:lpstr>
      <vt:lpstr>Based on:</vt:lpstr>
      <vt:lpstr>Loose leash, positive experience, focus on handler when needed</vt:lpstr>
      <vt:lpstr>Walking calmly on a loose lead</vt:lpstr>
      <vt:lpstr>Better loose leash walking</vt:lpstr>
      <vt:lpstr>Positive reinforcements</vt:lpstr>
      <vt:lpstr>Space Etiquette for dogs booklet</vt:lpstr>
      <vt:lpstr>How to make your dogs walk great for both of you the fear free way.</vt:lpstr>
      <vt:lpstr>How to Make Your Dog’s Walk Great for Both of You</vt:lpstr>
      <vt:lpstr>Equipment for walking dogs</vt:lpstr>
      <vt:lpstr>Basic anatomy</vt:lpstr>
      <vt:lpstr>PowerPoint Presentation</vt:lpstr>
      <vt:lpstr>  https://www.youtube.com/watch?v=fYoh3f5A2sw</vt:lpstr>
      <vt:lpstr>Explain how this harness should sit:</vt:lpstr>
      <vt:lpstr>In shelter:</vt:lpstr>
      <vt:lpstr>On the walk</vt:lpstr>
      <vt:lpstr>Post-exercise</vt:lpstr>
      <vt:lpstr>Post-exercise</vt:lpstr>
      <vt:lpstr>Post-exercise</vt:lpstr>
    </vt:vector>
  </TitlesOfParts>
  <Company>Box Hill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Code/Cluster Name</dc:title>
  <dc:creator>Marcie Lash</dc:creator>
  <cp:lastModifiedBy>Lorraine Van Orsouw</cp:lastModifiedBy>
  <cp:revision>513</cp:revision>
  <dcterms:created xsi:type="dcterms:W3CDTF">2019-05-26T22:37:39Z</dcterms:created>
  <dcterms:modified xsi:type="dcterms:W3CDTF">2024-11-18T23:16:50Z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92b962-2da9-437f-9131-159982e3fe8d_Enabled">
    <vt:lpwstr>true</vt:lpwstr>
  </property>
  <property fmtid="{D5CDD505-2E9C-101B-9397-08002B2CF9AE}" pid="3" name="MSIP_Label_6492b962-2da9-437f-9131-159982e3fe8d_SetDate">
    <vt:lpwstr>2021-03-29T22:02:57Z</vt:lpwstr>
  </property>
  <property fmtid="{D5CDD505-2E9C-101B-9397-08002B2CF9AE}" pid="4" name="MSIP_Label_6492b962-2da9-437f-9131-159982e3fe8d_Method">
    <vt:lpwstr>Privileged</vt:lpwstr>
  </property>
  <property fmtid="{D5CDD505-2E9C-101B-9397-08002B2CF9AE}" pid="5" name="MSIP_Label_6492b962-2da9-437f-9131-159982e3fe8d_Name">
    <vt:lpwstr>No Marking</vt:lpwstr>
  </property>
  <property fmtid="{D5CDD505-2E9C-101B-9397-08002B2CF9AE}" pid="6" name="MSIP_Label_6492b962-2da9-437f-9131-159982e3fe8d_SiteId">
    <vt:lpwstr>32f6029a-b4af-440e-8020-d4b47ab314a2</vt:lpwstr>
  </property>
  <property fmtid="{D5CDD505-2E9C-101B-9397-08002B2CF9AE}" pid="7" name="MSIP_Label_6492b962-2da9-437f-9131-159982e3fe8d_ActionId">
    <vt:lpwstr>b3d6740c-7a6d-4656-9f99-29352ec5d71e</vt:lpwstr>
  </property>
  <property fmtid="{D5CDD505-2E9C-101B-9397-08002B2CF9AE}" pid="8" name="MSIP_Label_6492b962-2da9-437f-9131-159982e3fe8d_ContentBits">
    <vt:lpwstr>0</vt:lpwstr>
  </property>
</Properties>
</file>