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56" r:id="rId5"/>
    <p:sldId id="333" r:id="rId6"/>
    <p:sldId id="334" r:id="rId7"/>
    <p:sldId id="335" r:id="rId8"/>
    <p:sldId id="372" r:id="rId9"/>
    <p:sldId id="337" r:id="rId10"/>
    <p:sldId id="339" r:id="rId11"/>
    <p:sldId id="341" r:id="rId12"/>
    <p:sldId id="344" r:id="rId13"/>
    <p:sldId id="347" r:id="rId14"/>
    <p:sldId id="350" r:id="rId15"/>
    <p:sldId id="352" r:id="rId16"/>
    <p:sldId id="354" r:id="rId17"/>
    <p:sldId id="356" r:id="rId18"/>
    <p:sldId id="359" r:id="rId19"/>
    <p:sldId id="373" r:id="rId20"/>
    <p:sldId id="374" r:id="rId21"/>
    <p:sldId id="375" r:id="rId22"/>
    <p:sldId id="376" r:id="rId23"/>
    <p:sldId id="360" r:id="rId24"/>
    <p:sldId id="361" r:id="rId25"/>
    <p:sldId id="362" r:id="rId26"/>
    <p:sldId id="377" r:id="rId27"/>
    <p:sldId id="378" r:id="rId28"/>
    <p:sldId id="379" r:id="rId29"/>
    <p:sldId id="365" r:id="rId30"/>
    <p:sldId id="36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236453-48C7-CD76-0678-5DFA3A9D46C6}" name="Sophia Evans" initials="SE" userId="S::sophia.evans@boxhill.edu.au::ad39f817-967e-43bc-b7bb-7b72783c0efe" providerId="AD"/>
  <p188:author id="{82CCAE91-CB0B-7908-6D58-E84CA4F96ED4}" name="Lachlan Bryant" initials="LB" userId="S::lachlan.bryant@boxhill.edu.au::383d2a34-2660-466b-86bb-9d6d86646c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D89"/>
    <a:srgbClr val="000000"/>
    <a:srgbClr val="FFFFFF"/>
    <a:srgbClr val="EE3C38"/>
    <a:srgbClr val="30B8C1"/>
    <a:srgbClr val="77CE3E"/>
    <a:srgbClr val="6068B2"/>
    <a:srgbClr val="DFDD00"/>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0E337E-97E6-2D2F-CA68-DEF1B6DCB92C}" v="6" dt="2025-01-22T02:53:25.108"/>
    <p1510:client id="{DF62ECFB-BAED-79D4-3F48-13A0235575DE}" v="11" dt="2025-01-23T22:27:50.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45"/>
    <p:restoredTop sz="89775"/>
  </p:normalViewPr>
  <p:slideViewPr>
    <p:cSldViewPr snapToGrid="0" snapToObjects="1">
      <p:cViewPr varScale="1">
        <p:scale>
          <a:sx n="140" d="100"/>
          <a:sy n="140" d="100"/>
        </p:scale>
        <p:origin x="1984" y="19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chlan Bryant" userId="S::lachlan.bryant@boxhill.edu.au::383d2a34-2660-466b-86bb-9d6d86646c29" providerId="AD" clId="Web-{BA0E337E-97E6-2D2F-CA68-DEF1B6DCB92C}"/>
    <pc:docChg chg="modSld">
      <pc:chgData name="Lachlan Bryant" userId="S::lachlan.bryant@boxhill.edu.au::383d2a34-2660-466b-86bb-9d6d86646c29" providerId="AD" clId="Web-{BA0E337E-97E6-2D2F-CA68-DEF1B6DCB92C}" dt="2025-01-22T02:53:23.264" v="2" actId="20577"/>
      <pc:docMkLst>
        <pc:docMk/>
      </pc:docMkLst>
      <pc:sldChg chg="modSp">
        <pc:chgData name="Lachlan Bryant" userId="S::lachlan.bryant@boxhill.edu.au::383d2a34-2660-466b-86bb-9d6d86646c29" providerId="AD" clId="Web-{BA0E337E-97E6-2D2F-CA68-DEF1B6DCB92C}" dt="2025-01-22T02:53:23.264" v="2" actId="20577"/>
        <pc:sldMkLst>
          <pc:docMk/>
          <pc:sldMk cId="267823797" sldId="335"/>
        </pc:sldMkLst>
        <pc:spChg chg="mod">
          <ac:chgData name="Lachlan Bryant" userId="S::lachlan.bryant@boxhill.edu.au::383d2a34-2660-466b-86bb-9d6d86646c29" providerId="AD" clId="Web-{BA0E337E-97E6-2D2F-CA68-DEF1B6DCB92C}" dt="2025-01-22T02:53:23.264" v="2" actId="20577"/>
          <ac:spMkLst>
            <pc:docMk/>
            <pc:sldMk cId="267823797" sldId="335"/>
            <ac:spMk id="3" creationId="{C2C3CC6B-453D-4E27-C5C1-664BA5D1398E}"/>
          </ac:spMkLst>
        </pc:spChg>
      </pc:sldChg>
    </pc:docChg>
  </pc:docChgLst>
  <pc:docChgLst>
    <pc:chgData name="Sophia Evans" userId="S::sophia.evans@boxhill.edu.au::ad39f817-967e-43bc-b7bb-7b72783c0efe" providerId="AD" clId="Web-{DF62ECFB-BAED-79D4-3F48-13A0235575DE}"/>
    <pc:docChg chg="modSld">
      <pc:chgData name="Sophia Evans" userId="S::sophia.evans@boxhill.edu.au::ad39f817-967e-43bc-b7bb-7b72783c0efe" providerId="AD" clId="Web-{DF62ECFB-BAED-79D4-3F48-13A0235575DE}" dt="2025-01-23T22:27:48.451" v="4" actId="20577"/>
      <pc:docMkLst>
        <pc:docMk/>
      </pc:docMkLst>
      <pc:sldChg chg="modSp">
        <pc:chgData name="Sophia Evans" userId="S::sophia.evans@boxhill.edu.au::ad39f817-967e-43bc-b7bb-7b72783c0efe" providerId="AD" clId="Web-{DF62ECFB-BAED-79D4-3F48-13A0235575DE}" dt="2025-01-23T22:27:48.451" v="4" actId="20577"/>
        <pc:sldMkLst>
          <pc:docMk/>
          <pc:sldMk cId="2247636307" sldId="333"/>
        </pc:sldMkLst>
        <pc:spChg chg="mod">
          <ac:chgData name="Sophia Evans" userId="S::sophia.evans@boxhill.edu.au::ad39f817-967e-43bc-b7bb-7b72783c0efe" providerId="AD" clId="Web-{DF62ECFB-BAED-79D4-3F48-13A0235575DE}" dt="2025-01-23T22:27:48.451" v="4" actId="20577"/>
          <ac:spMkLst>
            <pc:docMk/>
            <pc:sldMk cId="2247636307" sldId="333"/>
            <ac:spMk id="3" creationId="{269440E9-039B-01B0-9B27-2CF87A8B88E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ABB858-F3A8-C015-0B6A-508E0B172B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8B56EFC-6E21-A4C8-4F97-F65681121D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CBB813-5E31-6A47-BC72-52031621353A}" type="datetimeFigureOut">
              <a:rPr lang="en-US" smtClean="0"/>
              <a:t>1/23/2025</a:t>
            </a:fld>
            <a:endParaRPr lang="en-US"/>
          </a:p>
        </p:txBody>
      </p:sp>
      <p:sp>
        <p:nvSpPr>
          <p:cNvPr id="4" name="Footer Placeholder 3">
            <a:extLst>
              <a:ext uri="{FF2B5EF4-FFF2-40B4-BE49-F238E27FC236}">
                <a16:creationId xmlns:a16="http://schemas.microsoft.com/office/drawing/2014/main" id="{F0F1CF68-EB7E-B45B-28E4-47EB62A600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866E82-0F19-6EA8-1D02-C1CACC4B8B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326C51-02C4-8F49-B1A6-CDA91DC53568}" type="slidenum">
              <a:rPr lang="en-US" smtClean="0"/>
              <a:t>‹#›</a:t>
            </a:fld>
            <a:endParaRPr lang="en-US"/>
          </a:p>
        </p:txBody>
      </p:sp>
    </p:spTree>
    <p:extLst>
      <p:ext uri="{BB962C8B-B14F-4D97-AF65-F5344CB8AC3E}">
        <p14:creationId xmlns:p14="http://schemas.microsoft.com/office/powerpoint/2010/main" val="404700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7698D-A16A-B84A-871D-37F5F223A91F}"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18D0F-BC45-5A40-8F28-8660BFAFD2BB}" type="slidenum">
              <a:rPr lang="en-US" smtClean="0"/>
              <a:t>‹#›</a:t>
            </a:fld>
            <a:endParaRPr lang="en-US"/>
          </a:p>
        </p:txBody>
      </p:sp>
    </p:spTree>
    <p:extLst>
      <p:ext uri="{BB962C8B-B14F-4D97-AF65-F5344CB8AC3E}">
        <p14:creationId xmlns:p14="http://schemas.microsoft.com/office/powerpoint/2010/main" val="193380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a:t>
            </a:r>
          </a:p>
        </p:txBody>
      </p:sp>
      <p:sp>
        <p:nvSpPr>
          <p:cNvPr id="4" name="Slide Number Placeholder 3"/>
          <p:cNvSpPr>
            <a:spLocks noGrp="1"/>
          </p:cNvSpPr>
          <p:nvPr>
            <p:ph type="sldNum" sz="quarter" idx="5"/>
          </p:nvPr>
        </p:nvSpPr>
        <p:spPr/>
        <p:txBody>
          <a:bodyPr/>
          <a:lstStyle/>
          <a:p>
            <a:fld id="{1FB18D0F-BC45-5A40-8F28-8660BFAFD2BB}" type="slidenum">
              <a:rPr lang="en-US" smtClean="0"/>
              <a:t>1</a:t>
            </a:fld>
            <a:endParaRPr lang="en-US"/>
          </a:p>
        </p:txBody>
      </p:sp>
    </p:spTree>
    <p:extLst>
      <p:ext uri="{BB962C8B-B14F-4D97-AF65-F5344CB8AC3E}">
        <p14:creationId xmlns:p14="http://schemas.microsoft.com/office/powerpoint/2010/main" val="2776107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3DCD08-BB9D-524E-9491-897AEAD5B27D}"/>
              </a:ext>
            </a:extLst>
          </p:cNvPr>
          <p:cNvPicPr>
            <a:picLocks noChangeAspect="1"/>
          </p:cNvPicPr>
          <p:nvPr userDrawn="1"/>
        </p:nvPicPr>
        <p:blipFill>
          <a:blip r:embed="rId2"/>
          <a:srcRect/>
          <a:stretch/>
        </p:blipFill>
        <p:spPr>
          <a:xfrm>
            <a:off x="1" y="1"/>
            <a:ext cx="12220851" cy="6874229"/>
          </a:xfrm>
          <a:prstGeom prst="rect">
            <a:avLst/>
          </a:prstGeom>
        </p:spPr>
      </p:pic>
      <p:sp>
        <p:nvSpPr>
          <p:cNvPr id="8" name="TextBox 7">
            <a:extLst>
              <a:ext uri="{FF2B5EF4-FFF2-40B4-BE49-F238E27FC236}">
                <a16:creationId xmlns:a16="http://schemas.microsoft.com/office/drawing/2014/main" id="{3EE9E43F-BF0C-3AF6-8144-681562C4DCB7}"/>
              </a:ext>
            </a:extLst>
          </p:cNvPr>
          <p:cNvSpPr txBox="1"/>
          <p:nvPr userDrawn="1"/>
        </p:nvSpPr>
        <p:spPr>
          <a:xfrm>
            <a:off x="9383713" y="6524625"/>
            <a:ext cx="2400300" cy="107722"/>
          </a:xfrm>
          <a:prstGeom prst="rect">
            <a:avLst/>
          </a:prstGeom>
          <a:noFill/>
        </p:spPr>
        <p:txBody>
          <a:bodyPr wrap="square" lIns="0" tIns="0" rIns="0" bIns="0" anchor="t" anchorCtr="0">
            <a:spAutoFit/>
          </a:bodyPr>
          <a:lstStyle/>
          <a:p>
            <a:pPr algn="r"/>
            <a:r>
              <a:rPr lang="en-GB" sz="700" dirty="0">
                <a:solidFill>
                  <a:schemeClr val="tx2"/>
                </a:solidFill>
              </a:rPr>
              <a:t>RTO 4687 | IHE PRV12117 | CRICOS 02411J</a:t>
            </a:r>
            <a:endParaRPr lang="en-US" sz="700" dirty="0">
              <a:solidFill>
                <a:schemeClr val="tx2"/>
              </a:solidFill>
            </a:endParaRPr>
          </a:p>
        </p:txBody>
      </p:sp>
      <p:pic>
        <p:nvPicPr>
          <p:cNvPr id="2" name="Picture 1" descr="A black background with a black square&#10;&#10;Description automatically generated">
            <a:extLst>
              <a:ext uri="{FF2B5EF4-FFF2-40B4-BE49-F238E27FC236}">
                <a16:creationId xmlns:a16="http://schemas.microsoft.com/office/drawing/2014/main" id="{603DE737-C772-033C-AB6F-52DD2A35DA01}"/>
              </a:ext>
            </a:extLst>
          </p:cNvPr>
          <p:cNvPicPr>
            <a:picLocks noChangeAspect="1"/>
          </p:cNvPicPr>
          <p:nvPr userDrawn="1"/>
        </p:nvPicPr>
        <p:blipFill>
          <a:blip r:embed="rId3"/>
          <a:stretch>
            <a:fillRect/>
          </a:stretch>
        </p:blipFill>
        <p:spPr>
          <a:xfrm>
            <a:off x="10171186" y="5726395"/>
            <a:ext cx="1612827" cy="655982"/>
          </a:xfrm>
          <a:prstGeom prst="rect">
            <a:avLst/>
          </a:prstGeom>
        </p:spPr>
      </p:pic>
    </p:spTree>
    <p:extLst>
      <p:ext uri="{BB962C8B-B14F-4D97-AF65-F5344CB8AC3E}">
        <p14:creationId xmlns:p14="http://schemas.microsoft.com/office/powerpoint/2010/main" val="2239352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FFFFFF"/>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DDD0BEC-89F7-2901-1A2A-F90A436C4C6E}"/>
              </a:ext>
            </a:extLst>
          </p:cNvPr>
          <p:cNvSpPr/>
          <p:nvPr userDrawn="1"/>
        </p:nvSpPr>
        <p:spPr>
          <a:xfrm rot="10800000" flipV="1">
            <a:off x="6996113" y="1628775"/>
            <a:ext cx="5195884" cy="5229225"/>
          </a:xfrm>
          <a:prstGeom prst="round1Rect">
            <a:avLst>
              <a:gd name="adj" fmla="val 1700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2">
            <a:extLst>
              <a:ext uri="{FF2B5EF4-FFF2-40B4-BE49-F238E27FC236}">
                <a16:creationId xmlns:a16="http://schemas.microsoft.com/office/drawing/2014/main" id="{B794209B-F373-3DE8-86AF-B0713DF4186D}"/>
              </a:ext>
            </a:extLst>
          </p:cNvPr>
          <p:cNvSpPr>
            <a:spLocks noGrp="1"/>
          </p:cNvSpPr>
          <p:nvPr>
            <p:ph type="title"/>
          </p:nvPr>
        </p:nvSpPr>
        <p:spPr>
          <a:xfrm>
            <a:off x="1595887" y="1628775"/>
            <a:ext cx="4500113" cy="73204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18612BC-7D4C-0347-C1B5-A0D1A3797D17}"/>
              </a:ext>
            </a:extLst>
          </p:cNvPr>
          <p:cNvSpPr>
            <a:spLocks noGrp="1"/>
          </p:cNvSpPr>
          <p:nvPr>
            <p:ph idx="1"/>
          </p:nvPr>
        </p:nvSpPr>
        <p:spPr>
          <a:xfrm>
            <a:off x="1596113"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50411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rgbClr val="FFFFFF"/>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DDD0BEC-89F7-2901-1A2A-F90A436C4C6E}"/>
              </a:ext>
            </a:extLst>
          </p:cNvPr>
          <p:cNvSpPr/>
          <p:nvPr userDrawn="1"/>
        </p:nvSpPr>
        <p:spPr>
          <a:xfrm rot="10800000" flipV="1">
            <a:off x="7896222" y="1628775"/>
            <a:ext cx="4295775" cy="5229225"/>
          </a:xfrm>
          <a:prstGeom prst="round1Rect">
            <a:avLst>
              <a:gd name="adj" fmla="val 2123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2">
            <a:extLst>
              <a:ext uri="{FF2B5EF4-FFF2-40B4-BE49-F238E27FC236}">
                <a16:creationId xmlns:a16="http://schemas.microsoft.com/office/drawing/2014/main" id="{09E57414-27FD-2C41-8050-8B8F71DAAC79}"/>
              </a:ext>
            </a:extLst>
          </p:cNvPr>
          <p:cNvSpPr>
            <a:spLocks noGrp="1"/>
          </p:cNvSpPr>
          <p:nvPr>
            <p:ph type="title"/>
          </p:nvPr>
        </p:nvSpPr>
        <p:spPr>
          <a:xfrm>
            <a:off x="1595887" y="1628774"/>
            <a:ext cx="5400225" cy="723727"/>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D9BD720-6A2B-D170-9F49-449A84083EAB}"/>
              </a:ext>
            </a:extLst>
          </p:cNvPr>
          <p:cNvSpPr>
            <a:spLocks noGrp="1"/>
          </p:cNvSpPr>
          <p:nvPr>
            <p:ph idx="1"/>
          </p:nvPr>
        </p:nvSpPr>
        <p:spPr>
          <a:xfrm>
            <a:off x="1595887" y="2529592"/>
            <a:ext cx="4500563" cy="3599746"/>
          </a:xfrm>
          <a:prstGeom prst="rect">
            <a:avLst/>
          </a:prstGeom>
        </p:spPr>
        <p:txBody>
          <a:bodyPr lIns="0" tIns="0" rIns="0" bIns="0">
            <a:noAutofit/>
          </a:bodyPr>
          <a:lstStyle>
            <a:lvl1pPr>
              <a:lnSpc>
                <a:spcPct val="100000"/>
              </a:lnSpc>
              <a:spcBef>
                <a:spcPts val="600"/>
              </a:spcBef>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959688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rgbClr val="FFFFFF"/>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DDD0BEC-89F7-2901-1A2A-F90A436C4C6E}"/>
              </a:ext>
            </a:extLst>
          </p:cNvPr>
          <p:cNvSpPr/>
          <p:nvPr userDrawn="1"/>
        </p:nvSpPr>
        <p:spPr>
          <a:xfrm rot="10800000" flipV="1">
            <a:off x="6996113" y="1628775"/>
            <a:ext cx="5195884" cy="5229225"/>
          </a:xfrm>
          <a:prstGeom prst="round1Rect">
            <a:avLst>
              <a:gd name="adj" fmla="val 1700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2">
            <a:extLst>
              <a:ext uri="{FF2B5EF4-FFF2-40B4-BE49-F238E27FC236}">
                <a16:creationId xmlns:a16="http://schemas.microsoft.com/office/drawing/2014/main" id="{B794209B-F373-3DE8-86AF-B0713DF4186D}"/>
              </a:ext>
            </a:extLst>
          </p:cNvPr>
          <p:cNvSpPr>
            <a:spLocks noGrp="1"/>
          </p:cNvSpPr>
          <p:nvPr>
            <p:ph type="title"/>
          </p:nvPr>
        </p:nvSpPr>
        <p:spPr>
          <a:xfrm>
            <a:off x="1595887" y="1628775"/>
            <a:ext cx="4500113" cy="73204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18612BC-7D4C-0347-C1B5-A0D1A3797D17}"/>
              </a:ext>
            </a:extLst>
          </p:cNvPr>
          <p:cNvSpPr>
            <a:spLocks noGrp="1"/>
          </p:cNvSpPr>
          <p:nvPr>
            <p:ph idx="1"/>
          </p:nvPr>
        </p:nvSpPr>
        <p:spPr>
          <a:xfrm>
            <a:off x="1596113"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251322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n Content_whit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BF77EBF-702F-66BA-0D18-326A0A37EB44}"/>
              </a:ext>
            </a:extLst>
          </p:cNvPr>
          <p:cNvSpPr>
            <a:spLocks noGrp="1"/>
          </p:cNvSpPr>
          <p:nvPr>
            <p:ph type="pic" sz="quarter" idx="16"/>
          </p:nvPr>
        </p:nvSpPr>
        <p:spPr>
          <a:xfrm>
            <a:off x="1606550" y="1628774"/>
            <a:ext cx="1980000" cy="1800225"/>
          </a:xfrm>
          <a:prstGeom prst="round1Rect">
            <a:avLst/>
          </a:prstGeom>
          <a:solidFill>
            <a:schemeClr val="tx1">
              <a:lumMod val="10000"/>
              <a:lumOff val="90000"/>
            </a:schemeClr>
          </a:solidFill>
        </p:spPr>
        <p:txBody>
          <a:bodyPr/>
          <a:lstStyle/>
          <a:p>
            <a:endParaRPr lang="en-US"/>
          </a:p>
        </p:txBody>
      </p:sp>
      <p:sp>
        <p:nvSpPr>
          <p:cNvPr id="14" name="Picture Placeholder 8">
            <a:extLst>
              <a:ext uri="{FF2B5EF4-FFF2-40B4-BE49-F238E27FC236}">
                <a16:creationId xmlns:a16="http://schemas.microsoft.com/office/drawing/2014/main" id="{79923DF6-8892-932D-7B01-1F307B89C8D5}"/>
              </a:ext>
            </a:extLst>
          </p:cNvPr>
          <p:cNvSpPr>
            <a:spLocks noGrp="1"/>
          </p:cNvSpPr>
          <p:nvPr>
            <p:ph type="pic" sz="quarter" idx="17"/>
          </p:nvPr>
        </p:nvSpPr>
        <p:spPr>
          <a:xfrm>
            <a:off x="3943220" y="1628774"/>
            <a:ext cx="1980000" cy="1800225"/>
          </a:xfrm>
          <a:prstGeom prst="round1Rect">
            <a:avLst/>
          </a:prstGeom>
          <a:solidFill>
            <a:schemeClr val="tx1">
              <a:lumMod val="10000"/>
              <a:lumOff val="90000"/>
            </a:schemeClr>
          </a:solidFill>
        </p:spPr>
        <p:txBody>
          <a:bodyPr/>
          <a:lstStyle/>
          <a:p>
            <a:endParaRPr lang="en-US"/>
          </a:p>
        </p:txBody>
      </p:sp>
      <p:sp>
        <p:nvSpPr>
          <p:cNvPr id="15" name="Picture Placeholder 8">
            <a:extLst>
              <a:ext uri="{FF2B5EF4-FFF2-40B4-BE49-F238E27FC236}">
                <a16:creationId xmlns:a16="http://schemas.microsoft.com/office/drawing/2014/main" id="{C13C8DBE-D592-0F73-3F82-C100E98F8A3D}"/>
              </a:ext>
            </a:extLst>
          </p:cNvPr>
          <p:cNvSpPr>
            <a:spLocks noGrp="1"/>
          </p:cNvSpPr>
          <p:nvPr>
            <p:ph type="pic" sz="quarter" idx="18"/>
          </p:nvPr>
        </p:nvSpPr>
        <p:spPr>
          <a:xfrm>
            <a:off x="6279890" y="1628774"/>
            <a:ext cx="1980000" cy="1800225"/>
          </a:xfrm>
          <a:prstGeom prst="round1Rect">
            <a:avLst/>
          </a:prstGeom>
          <a:solidFill>
            <a:schemeClr val="tx1">
              <a:lumMod val="10000"/>
              <a:lumOff val="90000"/>
            </a:schemeClr>
          </a:solidFill>
        </p:spPr>
        <p:txBody>
          <a:bodyPr/>
          <a:lstStyle/>
          <a:p>
            <a:endParaRPr lang="en-US"/>
          </a:p>
        </p:txBody>
      </p:sp>
      <p:sp>
        <p:nvSpPr>
          <p:cNvPr id="16" name="Picture Placeholder 8">
            <a:extLst>
              <a:ext uri="{FF2B5EF4-FFF2-40B4-BE49-F238E27FC236}">
                <a16:creationId xmlns:a16="http://schemas.microsoft.com/office/drawing/2014/main" id="{CB66FEE5-5ADE-6525-E3FE-0B7700D73BFA}"/>
              </a:ext>
            </a:extLst>
          </p:cNvPr>
          <p:cNvSpPr>
            <a:spLocks noGrp="1"/>
          </p:cNvSpPr>
          <p:nvPr>
            <p:ph type="pic" sz="quarter" idx="19"/>
          </p:nvPr>
        </p:nvSpPr>
        <p:spPr>
          <a:xfrm>
            <a:off x="8616561" y="1628774"/>
            <a:ext cx="1980000" cy="1800225"/>
          </a:xfrm>
          <a:prstGeom prst="round1Rect">
            <a:avLst/>
          </a:prstGeom>
          <a:solidFill>
            <a:schemeClr val="tx1">
              <a:lumMod val="10000"/>
              <a:lumOff val="90000"/>
            </a:schemeClr>
          </a:solidFill>
        </p:spPr>
        <p:txBody>
          <a:bodyPr/>
          <a:lstStyle/>
          <a:p>
            <a:endParaRPr lang="en-US"/>
          </a:p>
        </p:txBody>
      </p:sp>
      <p:sp>
        <p:nvSpPr>
          <p:cNvPr id="4" name="Title 12">
            <a:extLst>
              <a:ext uri="{FF2B5EF4-FFF2-40B4-BE49-F238E27FC236}">
                <a16:creationId xmlns:a16="http://schemas.microsoft.com/office/drawing/2014/main" id="{BEDE96BA-858C-24A5-93BC-61D9FDE97143}"/>
              </a:ext>
            </a:extLst>
          </p:cNvPr>
          <p:cNvSpPr>
            <a:spLocks noGrp="1"/>
          </p:cNvSpPr>
          <p:nvPr>
            <p:ph type="title"/>
          </p:nvPr>
        </p:nvSpPr>
        <p:spPr>
          <a:xfrm>
            <a:off x="1595888" y="732139"/>
            <a:ext cx="5868399"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82206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n Content_whit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BF77EBF-702F-66BA-0D18-326A0A37EB44}"/>
              </a:ext>
            </a:extLst>
          </p:cNvPr>
          <p:cNvSpPr>
            <a:spLocks noGrp="1"/>
          </p:cNvSpPr>
          <p:nvPr>
            <p:ph type="pic" sz="quarter" idx="16"/>
          </p:nvPr>
        </p:nvSpPr>
        <p:spPr>
          <a:xfrm>
            <a:off x="1606549" y="1628774"/>
            <a:ext cx="2700000" cy="2445055"/>
          </a:xfrm>
          <a:prstGeom prst="round1Rect">
            <a:avLst/>
          </a:prstGeom>
          <a:solidFill>
            <a:schemeClr val="tx1">
              <a:lumMod val="10000"/>
              <a:lumOff val="90000"/>
            </a:schemeClr>
          </a:solidFill>
        </p:spPr>
        <p:txBody>
          <a:bodyPr/>
          <a:lstStyle/>
          <a:p>
            <a:endParaRPr lang="en-US"/>
          </a:p>
        </p:txBody>
      </p:sp>
      <p:sp>
        <p:nvSpPr>
          <p:cNvPr id="4" name="Title 12">
            <a:extLst>
              <a:ext uri="{FF2B5EF4-FFF2-40B4-BE49-F238E27FC236}">
                <a16:creationId xmlns:a16="http://schemas.microsoft.com/office/drawing/2014/main" id="{BEDE96BA-858C-24A5-93BC-61D9FDE97143}"/>
              </a:ext>
            </a:extLst>
          </p:cNvPr>
          <p:cNvSpPr>
            <a:spLocks noGrp="1"/>
          </p:cNvSpPr>
          <p:nvPr>
            <p:ph type="title"/>
          </p:nvPr>
        </p:nvSpPr>
        <p:spPr>
          <a:xfrm>
            <a:off x="1595888" y="732139"/>
            <a:ext cx="5850112"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2" name="Picture Placeholder 8">
            <a:extLst>
              <a:ext uri="{FF2B5EF4-FFF2-40B4-BE49-F238E27FC236}">
                <a16:creationId xmlns:a16="http://schemas.microsoft.com/office/drawing/2014/main" id="{CA7F8A60-0D98-1B49-F0A6-E2F1719643F3}"/>
              </a:ext>
            </a:extLst>
          </p:cNvPr>
          <p:cNvSpPr>
            <a:spLocks noGrp="1"/>
          </p:cNvSpPr>
          <p:nvPr>
            <p:ph type="pic" sz="quarter" idx="17"/>
          </p:nvPr>
        </p:nvSpPr>
        <p:spPr>
          <a:xfrm>
            <a:off x="7885451" y="1628775"/>
            <a:ext cx="2700000" cy="2445055"/>
          </a:xfrm>
          <a:prstGeom prst="round1Rect">
            <a:avLst/>
          </a:prstGeom>
          <a:solidFill>
            <a:schemeClr val="tx1">
              <a:lumMod val="10000"/>
              <a:lumOff val="90000"/>
            </a:schemeClr>
          </a:solidFill>
        </p:spPr>
        <p:txBody>
          <a:bodyPr/>
          <a:lstStyle/>
          <a:p>
            <a:endParaRPr lang="en-US"/>
          </a:p>
        </p:txBody>
      </p:sp>
      <p:sp>
        <p:nvSpPr>
          <p:cNvPr id="5" name="Picture Placeholder 8">
            <a:extLst>
              <a:ext uri="{FF2B5EF4-FFF2-40B4-BE49-F238E27FC236}">
                <a16:creationId xmlns:a16="http://schemas.microsoft.com/office/drawing/2014/main" id="{F4FED381-7ED8-9D47-DAFF-483BF5E8568E}"/>
              </a:ext>
            </a:extLst>
          </p:cNvPr>
          <p:cNvSpPr>
            <a:spLocks noGrp="1"/>
          </p:cNvSpPr>
          <p:nvPr>
            <p:ph type="pic" sz="quarter" idx="18"/>
          </p:nvPr>
        </p:nvSpPr>
        <p:spPr>
          <a:xfrm>
            <a:off x="4746000" y="1628775"/>
            <a:ext cx="2700000" cy="2445055"/>
          </a:xfrm>
          <a:prstGeom prst="round1Rect">
            <a:avLst/>
          </a:prstGeom>
          <a:solidFill>
            <a:schemeClr val="tx1">
              <a:lumMod val="10000"/>
              <a:lumOff val="90000"/>
            </a:schemeClr>
          </a:solidFill>
        </p:spPr>
        <p:txBody>
          <a:bodyPr/>
          <a:lstStyle/>
          <a:p>
            <a:endParaRPr lang="en-US"/>
          </a:p>
        </p:txBody>
      </p:sp>
    </p:spTree>
    <p:extLst>
      <p:ext uri="{BB962C8B-B14F-4D97-AF65-F5344CB8AC3E}">
        <p14:creationId xmlns:p14="http://schemas.microsoft.com/office/powerpoint/2010/main" val="304152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FFFFFF"/>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360E108A-00F9-7868-A28C-6F3AE676C986}"/>
              </a:ext>
            </a:extLst>
          </p:cNvPr>
          <p:cNvSpPr>
            <a:spLocks noGrp="1"/>
          </p:cNvSpPr>
          <p:nvPr>
            <p:ph type="pic" sz="quarter" idx="10"/>
          </p:nvPr>
        </p:nvSpPr>
        <p:spPr>
          <a:xfrm>
            <a:off x="7573618" y="0"/>
            <a:ext cx="4640478" cy="4329113"/>
          </a:xfrm>
          <a:prstGeom prst="rect">
            <a:avLst/>
          </a:prstGeom>
          <a:solidFill>
            <a:schemeClr val="tx1">
              <a:lumMod val="10000"/>
              <a:lumOff val="90000"/>
            </a:schemeClr>
          </a:solidFill>
        </p:spPr>
        <p:txBody>
          <a:bodyPr/>
          <a:lstStyle>
            <a:lvl1pPr>
              <a:defRPr>
                <a:noFill/>
              </a:defRPr>
            </a:lvl1pPr>
          </a:lstStyle>
          <a:p>
            <a:endParaRPr lang="en-US" dirty="0"/>
          </a:p>
        </p:txBody>
      </p:sp>
      <p:sp>
        <p:nvSpPr>
          <p:cNvPr id="7" name="Round Single Corner of Rectangle 6">
            <a:extLst>
              <a:ext uri="{FF2B5EF4-FFF2-40B4-BE49-F238E27FC236}">
                <a16:creationId xmlns:a16="http://schemas.microsoft.com/office/drawing/2014/main" id="{24DBE529-0173-05DA-D004-19A19A7C320A}"/>
              </a:ext>
            </a:extLst>
          </p:cNvPr>
          <p:cNvSpPr/>
          <p:nvPr userDrawn="1"/>
        </p:nvSpPr>
        <p:spPr>
          <a:xfrm flipH="1" flipV="1">
            <a:off x="7573617" y="4329111"/>
            <a:ext cx="4640476" cy="1800225"/>
          </a:xfrm>
          <a:prstGeom prst="round1Rect">
            <a:avLst>
              <a:gd name="adj" fmla="val 4118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itle 12">
            <a:extLst>
              <a:ext uri="{FF2B5EF4-FFF2-40B4-BE49-F238E27FC236}">
                <a16:creationId xmlns:a16="http://schemas.microsoft.com/office/drawing/2014/main" id="{F81B3B2B-E35D-CA26-295B-418A43A7E125}"/>
              </a:ext>
            </a:extLst>
          </p:cNvPr>
          <p:cNvSpPr>
            <a:spLocks noGrp="1"/>
          </p:cNvSpPr>
          <p:nvPr>
            <p:ph type="title"/>
          </p:nvPr>
        </p:nvSpPr>
        <p:spPr>
          <a:xfrm>
            <a:off x="1595887" y="1628774"/>
            <a:ext cx="5400225" cy="723727"/>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5" name="Content Placeholder 2">
            <a:extLst>
              <a:ext uri="{FF2B5EF4-FFF2-40B4-BE49-F238E27FC236}">
                <a16:creationId xmlns:a16="http://schemas.microsoft.com/office/drawing/2014/main" id="{72BEEA2C-E8BD-CF60-A68D-A27839EAC47D}"/>
              </a:ext>
            </a:extLst>
          </p:cNvPr>
          <p:cNvSpPr>
            <a:spLocks noGrp="1"/>
          </p:cNvSpPr>
          <p:nvPr>
            <p:ph idx="1"/>
          </p:nvPr>
        </p:nvSpPr>
        <p:spPr>
          <a:xfrm>
            <a:off x="1595887" y="2529592"/>
            <a:ext cx="4500563" cy="3599746"/>
          </a:xfrm>
          <a:prstGeom prst="rect">
            <a:avLst/>
          </a:prstGeom>
        </p:spPr>
        <p:txBody>
          <a:bodyPr lIns="0" tIns="0" rIns="0" bIns="0">
            <a:noAutofit/>
          </a:bodyPr>
          <a:lstStyle>
            <a:lvl1pPr>
              <a:lnSpc>
                <a:spcPct val="100000"/>
              </a:lnSpc>
              <a:spcBef>
                <a:spcPts val="600"/>
              </a:spcBef>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2" name="Picture 1" descr="A blue and white logo&#10;&#10;Description automatically generated">
            <a:extLst>
              <a:ext uri="{FF2B5EF4-FFF2-40B4-BE49-F238E27FC236}">
                <a16:creationId xmlns:a16="http://schemas.microsoft.com/office/drawing/2014/main" id="{CC39D0CD-9A7F-B258-FA21-01AB51B317FE}"/>
              </a:ext>
            </a:extLst>
          </p:cNvPr>
          <p:cNvPicPr>
            <a:picLocks noChangeAspect="1"/>
          </p:cNvPicPr>
          <p:nvPr userDrawn="1"/>
        </p:nvPicPr>
        <p:blipFill>
          <a:blip r:embed="rId2"/>
          <a:stretch>
            <a:fillRect/>
          </a:stretch>
        </p:blipFill>
        <p:spPr>
          <a:xfrm>
            <a:off x="7971183" y="339311"/>
            <a:ext cx="3885855" cy="666147"/>
          </a:xfrm>
          <a:prstGeom prst="rect">
            <a:avLst/>
          </a:prstGeom>
        </p:spPr>
      </p:pic>
    </p:spTree>
    <p:extLst>
      <p:ext uri="{BB962C8B-B14F-4D97-AF65-F5344CB8AC3E}">
        <p14:creationId xmlns:p14="http://schemas.microsoft.com/office/powerpoint/2010/main" val="401679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1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FFFFFF"/>
        </a:solidFill>
        <a:effectLst/>
      </p:bgPr>
    </p:bg>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D949DEB9-1857-8D73-014E-DDDCAAAFF088}"/>
              </a:ext>
            </a:extLst>
          </p:cNvPr>
          <p:cNvSpPr>
            <a:spLocks noGrp="1"/>
          </p:cNvSpPr>
          <p:nvPr>
            <p:ph type="title"/>
          </p:nvPr>
        </p:nvSpPr>
        <p:spPr>
          <a:xfrm>
            <a:off x="695325" y="728663"/>
            <a:ext cx="6679510"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505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35C1C58A-C305-8682-A220-E7F558948CF3}"/>
              </a:ext>
            </a:extLst>
          </p:cNvPr>
          <p:cNvSpPr/>
          <p:nvPr userDrawn="1"/>
        </p:nvSpPr>
        <p:spPr>
          <a:xfrm flipH="1" flipV="1">
            <a:off x="695325" y="0"/>
            <a:ext cx="11496675" cy="1627208"/>
          </a:xfrm>
          <a:prstGeom prst="round1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7B46C2B-DEF1-8ADB-046B-8D509133747C}"/>
              </a:ext>
            </a:extLst>
          </p:cNvPr>
          <p:cNvSpPr>
            <a:spLocks noGrp="1"/>
          </p:cNvSpPr>
          <p:nvPr>
            <p:ph type="title"/>
          </p:nvPr>
        </p:nvSpPr>
        <p:spPr>
          <a:xfrm>
            <a:off x="1618588" y="566115"/>
            <a:ext cx="5895395" cy="720000"/>
          </a:xfrm>
          <a:prstGeom prst="rect">
            <a:avLst/>
          </a:prstGeom>
        </p:spPr>
        <p:txBody>
          <a:bodyPr lIns="0" tIns="0" rIns="0" bIns="0" anchor="t" anchorCtr="0">
            <a:noAutofit/>
          </a:bodyPr>
          <a:lstStyle>
            <a:lvl1pPr>
              <a:defRPr sz="2400">
                <a:solidFill>
                  <a:schemeClr val="accent1"/>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FB4B5FC6-4525-3D62-F89A-BDEC7968AD06}"/>
              </a:ext>
            </a:extLst>
          </p:cNvPr>
          <p:cNvSpPr>
            <a:spLocks noGrp="1"/>
          </p:cNvSpPr>
          <p:nvPr>
            <p:ph idx="1"/>
          </p:nvPr>
        </p:nvSpPr>
        <p:spPr>
          <a:xfrm>
            <a:off x="1595438" y="2529592"/>
            <a:ext cx="4319225" cy="3142003"/>
          </a:xfrm>
          <a:prstGeom prst="rect">
            <a:avLst/>
          </a:prstGeom>
        </p:spPr>
        <p:txBody>
          <a:bodyPr lIns="0" tIns="0" rIns="0" bIns="0">
            <a:noAutofit/>
          </a:bodyPr>
          <a:lstStyle>
            <a:lvl1pPr>
              <a:lnSpc>
                <a:spcPct val="100000"/>
              </a:lnSpc>
              <a:spcBef>
                <a:spcPts val="600"/>
              </a:spcBef>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1" name="Content Placeholder 2">
            <a:extLst>
              <a:ext uri="{FF2B5EF4-FFF2-40B4-BE49-F238E27FC236}">
                <a16:creationId xmlns:a16="http://schemas.microsoft.com/office/drawing/2014/main" id="{ABD775C6-26B0-EA18-559A-D1CF40E6455A}"/>
              </a:ext>
            </a:extLst>
          </p:cNvPr>
          <p:cNvSpPr>
            <a:spLocks noGrp="1"/>
          </p:cNvSpPr>
          <p:nvPr>
            <p:ph idx="10"/>
          </p:nvPr>
        </p:nvSpPr>
        <p:spPr>
          <a:xfrm>
            <a:off x="6096000" y="2528888"/>
            <a:ext cx="4319225" cy="3142003"/>
          </a:xfrm>
          <a:prstGeom prst="rect">
            <a:avLst/>
          </a:prstGeom>
        </p:spPr>
        <p:txBody>
          <a:bodyPr lIns="0" tIns="0" rIns="0" bIns="0">
            <a:noAutofit/>
          </a:bodyPr>
          <a:lstStyle>
            <a:lvl1pPr>
              <a:lnSpc>
                <a:spcPct val="100000"/>
              </a:lnSpc>
              <a:spcBef>
                <a:spcPts val="600"/>
              </a:spcBef>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2" name="Picture 1">
            <a:extLst>
              <a:ext uri="{FF2B5EF4-FFF2-40B4-BE49-F238E27FC236}">
                <a16:creationId xmlns:a16="http://schemas.microsoft.com/office/drawing/2014/main" id="{7C14616E-474A-52B0-7E01-A073705A5A96}"/>
              </a:ext>
            </a:extLst>
          </p:cNvPr>
          <p:cNvPicPr>
            <a:picLocks noChangeAspect="1"/>
          </p:cNvPicPr>
          <p:nvPr userDrawn="1"/>
        </p:nvPicPr>
        <p:blipFill>
          <a:blip r:embed="rId2"/>
          <a:srcRect/>
          <a:stretch/>
        </p:blipFill>
        <p:spPr>
          <a:xfrm>
            <a:off x="7971183" y="339311"/>
            <a:ext cx="3885855" cy="666146"/>
          </a:xfrm>
          <a:prstGeom prst="rect">
            <a:avLst/>
          </a:prstGeom>
        </p:spPr>
      </p:pic>
    </p:spTree>
    <p:extLst>
      <p:ext uri="{BB962C8B-B14F-4D97-AF65-F5344CB8AC3E}">
        <p14:creationId xmlns:p14="http://schemas.microsoft.com/office/powerpoint/2010/main" val="349112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5DDE261-EBE1-DD45-8230-200457624FF4}"/>
              </a:ext>
            </a:extLst>
          </p:cNvPr>
          <p:cNvSpPr>
            <a:spLocks noGrp="1"/>
          </p:cNvSpPr>
          <p:nvPr>
            <p:ph type="pic" sz="quarter" idx="10"/>
          </p:nvPr>
        </p:nvSpPr>
        <p:spPr>
          <a:xfrm>
            <a:off x="6096001" y="0"/>
            <a:ext cx="6096000" cy="6858000"/>
          </a:xfrm>
          <a:prstGeom prst="rect">
            <a:avLst/>
          </a:prstGeom>
          <a:solidFill>
            <a:schemeClr val="tx1">
              <a:lumMod val="10000"/>
              <a:lumOff val="90000"/>
            </a:schemeClr>
          </a:solidFill>
        </p:spPr>
        <p:txBody>
          <a:bodyPr/>
          <a:lstStyle>
            <a:lvl1pPr>
              <a:defRPr>
                <a:noFill/>
              </a:defRPr>
            </a:lvl1pPr>
          </a:lstStyle>
          <a:p>
            <a:endParaRPr lang="en-US"/>
          </a:p>
        </p:txBody>
      </p:sp>
      <p:sp>
        <p:nvSpPr>
          <p:cNvPr id="8" name="Title 12">
            <a:extLst>
              <a:ext uri="{FF2B5EF4-FFF2-40B4-BE49-F238E27FC236}">
                <a16:creationId xmlns:a16="http://schemas.microsoft.com/office/drawing/2014/main" id="{32717C49-5043-A9C9-5260-A56FADBAC581}"/>
              </a:ext>
            </a:extLst>
          </p:cNvPr>
          <p:cNvSpPr>
            <a:spLocks noGrp="1"/>
          </p:cNvSpPr>
          <p:nvPr>
            <p:ph type="title"/>
          </p:nvPr>
        </p:nvSpPr>
        <p:spPr>
          <a:xfrm>
            <a:off x="695776" y="1628775"/>
            <a:ext cx="4987269"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157428FE-C785-B5A5-37C5-E0B1EED810BA}"/>
              </a:ext>
            </a:extLst>
          </p:cNvPr>
          <p:cNvSpPr>
            <a:spLocks noGrp="1"/>
          </p:cNvSpPr>
          <p:nvPr>
            <p:ph idx="1"/>
          </p:nvPr>
        </p:nvSpPr>
        <p:spPr>
          <a:xfrm>
            <a:off x="696001"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3" name="Picture 2" descr="A blue and white logo&#10;&#10;Description automatically generated">
            <a:extLst>
              <a:ext uri="{FF2B5EF4-FFF2-40B4-BE49-F238E27FC236}">
                <a16:creationId xmlns:a16="http://schemas.microsoft.com/office/drawing/2014/main" id="{BC040A40-9ED3-735A-E9E8-9D78C9F6CD26}"/>
              </a:ext>
            </a:extLst>
          </p:cNvPr>
          <p:cNvPicPr>
            <a:picLocks noChangeAspect="1"/>
          </p:cNvPicPr>
          <p:nvPr userDrawn="1"/>
        </p:nvPicPr>
        <p:blipFill>
          <a:blip r:embed="rId2"/>
          <a:stretch>
            <a:fillRect/>
          </a:stretch>
        </p:blipFill>
        <p:spPr>
          <a:xfrm>
            <a:off x="7971183" y="339311"/>
            <a:ext cx="3885855" cy="666147"/>
          </a:xfrm>
          <a:prstGeom prst="rect">
            <a:avLst/>
          </a:prstGeom>
        </p:spPr>
      </p:pic>
    </p:spTree>
    <p:extLst>
      <p:ext uri="{BB962C8B-B14F-4D97-AF65-F5344CB8AC3E}">
        <p14:creationId xmlns:p14="http://schemas.microsoft.com/office/powerpoint/2010/main" val="17482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5DDE261-EBE1-DD45-8230-200457624FF4}"/>
              </a:ext>
            </a:extLst>
          </p:cNvPr>
          <p:cNvSpPr>
            <a:spLocks noGrp="1"/>
          </p:cNvSpPr>
          <p:nvPr>
            <p:ph type="pic" sz="quarter" idx="10"/>
          </p:nvPr>
        </p:nvSpPr>
        <p:spPr>
          <a:xfrm>
            <a:off x="0" y="0"/>
            <a:ext cx="6096000" cy="6858000"/>
          </a:xfrm>
          <a:prstGeom prst="rect">
            <a:avLst/>
          </a:prstGeom>
          <a:solidFill>
            <a:schemeClr val="tx1">
              <a:lumMod val="10000"/>
              <a:lumOff val="90000"/>
            </a:schemeClr>
          </a:solidFill>
        </p:spPr>
        <p:txBody>
          <a:bodyPr/>
          <a:lstStyle>
            <a:lvl1pPr>
              <a:defRPr>
                <a:noFill/>
              </a:defRPr>
            </a:lvl1pPr>
          </a:lstStyle>
          <a:p>
            <a:endParaRPr lang="en-US"/>
          </a:p>
        </p:txBody>
      </p:sp>
      <p:sp>
        <p:nvSpPr>
          <p:cNvPr id="8" name="Title 12">
            <a:extLst>
              <a:ext uri="{FF2B5EF4-FFF2-40B4-BE49-F238E27FC236}">
                <a16:creationId xmlns:a16="http://schemas.microsoft.com/office/drawing/2014/main" id="{32717C49-5043-A9C9-5260-A56FADBAC581}"/>
              </a:ext>
            </a:extLst>
          </p:cNvPr>
          <p:cNvSpPr>
            <a:spLocks noGrp="1"/>
          </p:cNvSpPr>
          <p:nvPr>
            <p:ph type="title"/>
          </p:nvPr>
        </p:nvSpPr>
        <p:spPr>
          <a:xfrm>
            <a:off x="6996114" y="1628775"/>
            <a:ext cx="4500564"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157428FE-C785-B5A5-37C5-E0B1EED810BA}"/>
              </a:ext>
            </a:extLst>
          </p:cNvPr>
          <p:cNvSpPr>
            <a:spLocks noGrp="1"/>
          </p:cNvSpPr>
          <p:nvPr>
            <p:ph idx="1"/>
          </p:nvPr>
        </p:nvSpPr>
        <p:spPr>
          <a:xfrm>
            <a:off x="6996338"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3" name="Picture 2" descr="A blue and white logo&#10;&#10;Description automatically generated">
            <a:extLst>
              <a:ext uri="{FF2B5EF4-FFF2-40B4-BE49-F238E27FC236}">
                <a16:creationId xmlns:a16="http://schemas.microsoft.com/office/drawing/2014/main" id="{D6B1BCFF-395C-152E-BA31-A40C34E2A1EE}"/>
              </a:ext>
            </a:extLst>
          </p:cNvPr>
          <p:cNvPicPr>
            <a:picLocks noChangeAspect="1"/>
          </p:cNvPicPr>
          <p:nvPr userDrawn="1"/>
        </p:nvPicPr>
        <p:blipFill>
          <a:blip r:embed="rId2"/>
          <a:stretch>
            <a:fillRect/>
          </a:stretch>
        </p:blipFill>
        <p:spPr>
          <a:xfrm>
            <a:off x="7971183" y="339311"/>
            <a:ext cx="3885855" cy="666147"/>
          </a:xfrm>
          <a:prstGeom prst="rect">
            <a:avLst/>
          </a:prstGeom>
        </p:spPr>
      </p:pic>
    </p:spTree>
    <p:extLst>
      <p:ext uri="{BB962C8B-B14F-4D97-AF65-F5344CB8AC3E}">
        <p14:creationId xmlns:p14="http://schemas.microsoft.com/office/powerpoint/2010/main" val="189073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FF7BA04-3A61-878A-F27E-40637B64966E}"/>
              </a:ext>
            </a:extLst>
          </p:cNvPr>
          <p:cNvSpPr>
            <a:spLocks noGrp="1"/>
          </p:cNvSpPr>
          <p:nvPr>
            <p:ph type="pic" sz="quarter" idx="11"/>
          </p:nvPr>
        </p:nvSpPr>
        <p:spPr>
          <a:xfrm>
            <a:off x="0" y="1"/>
            <a:ext cx="4295775" cy="6857999"/>
          </a:xfrm>
          <a:prstGeom prst="round2DiagRect">
            <a:avLst>
              <a:gd name="adj1" fmla="val 0"/>
              <a:gd name="adj2" fmla="val 0"/>
            </a:avLst>
          </a:prstGeom>
          <a:solidFill>
            <a:schemeClr val="tx1">
              <a:lumMod val="10000"/>
              <a:lumOff val="90000"/>
            </a:schemeClr>
          </a:solidFill>
        </p:spPr>
        <p:txBody>
          <a:bodyPr/>
          <a:lstStyle/>
          <a:p>
            <a:endParaRPr lang="en-US" dirty="0"/>
          </a:p>
        </p:txBody>
      </p:sp>
      <p:sp>
        <p:nvSpPr>
          <p:cNvPr id="7" name="Title 12">
            <a:extLst>
              <a:ext uri="{FF2B5EF4-FFF2-40B4-BE49-F238E27FC236}">
                <a16:creationId xmlns:a16="http://schemas.microsoft.com/office/drawing/2014/main" id="{DC98170E-A4CA-8DB9-97C3-3AF21DAACEC4}"/>
              </a:ext>
            </a:extLst>
          </p:cNvPr>
          <p:cNvSpPr>
            <a:spLocks noGrp="1"/>
          </p:cNvSpPr>
          <p:nvPr>
            <p:ph type="title"/>
          </p:nvPr>
        </p:nvSpPr>
        <p:spPr>
          <a:xfrm>
            <a:off x="5195889" y="1628775"/>
            <a:ext cx="5400675"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4" name="Content Placeholder 2">
            <a:extLst>
              <a:ext uri="{FF2B5EF4-FFF2-40B4-BE49-F238E27FC236}">
                <a16:creationId xmlns:a16="http://schemas.microsoft.com/office/drawing/2014/main" id="{24DBA96E-630D-AEEB-2AB8-14890A18F06B}"/>
              </a:ext>
            </a:extLst>
          </p:cNvPr>
          <p:cNvSpPr>
            <a:spLocks noGrp="1"/>
          </p:cNvSpPr>
          <p:nvPr>
            <p:ph idx="1"/>
          </p:nvPr>
        </p:nvSpPr>
        <p:spPr>
          <a:xfrm>
            <a:off x="5196115" y="2529592"/>
            <a:ext cx="5400449"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721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_whit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9E79B2-665C-0008-655D-3D11471A3B18}"/>
              </a:ext>
            </a:extLst>
          </p:cNvPr>
          <p:cNvSpPr>
            <a:spLocks noGrp="1"/>
          </p:cNvSpPr>
          <p:nvPr>
            <p:ph type="pic" sz="quarter" idx="10"/>
          </p:nvPr>
        </p:nvSpPr>
        <p:spPr>
          <a:xfrm>
            <a:off x="0" y="0"/>
            <a:ext cx="4295775" cy="6129338"/>
          </a:xfrm>
          <a:custGeom>
            <a:avLst/>
            <a:gdLst>
              <a:gd name="connsiteX0" fmla="*/ 0 w 4295775"/>
              <a:gd name="connsiteY0" fmla="*/ 0 h 6129338"/>
              <a:gd name="connsiteX1" fmla="*/ 1595438 w 4295775"/>
              <a:gd name="connsiteY1" fmla="*/ 0 h 6129338"/>
              <a:gd name="connsiteX2" fmla="*/ 1595438 w 4295775"/>
              <a:gd name="connsiteY2" fmla="*/ 2675 h 6129338"/>
              <a:gd name="connsiteX3" fmla="*/ 4295775 w 4295775"/>
              <a:gd name="connsiteY3" fmla="*/ 0 h 6129338"/>
              <a:gd name="connsiteX4" fmla="*/ 4295775 w 4295775"/>
              <a:gd name="connsiteY4" fmla="*/ 5053464 h 6129338"/>
              <a:gd name="connsiteX5" fmla="*/ 3259817 w 4295775"/>
              <a:gd name="connsiteY5" fmla="*/ 6129338 h 6129338"/>
              <a:gd name="connsiteX6" fmla="*/ 1595438 w 4295775"/>
              <a:gd name="connsiteY6" fmla="*/ 6129338 h 6129338"/>
              <a:gd name="connsiteX7" fmla="*/ 900749 w 4295775"/>
              <a:gd name="connsiteY7" fmla="*/ 6129338 h 6129338"/>
              <a:gd name="connsiteX8" fmla="*/ 0 w 4295775"/>
              <a:gd name="connsiteY8" fmla="*/ 6129338 h 612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5775" h="6129338">
                <a:moveTo>
                  <a:pt x="0" y="0"/>
                </a:moveTo>
                <a:lnTo>
                  <a:pt x="1595438" y="0"/>
                </a:lnTo>
                <a:lnTo>
                  <a:pt x="1595438" y="2675"/>
                </a:lnTo>
                <a:lnTo>
                  <a:pt x="4295775" y="0"/>
                </a:lnTo>
                <a:lnTo>
                  <a:pt x="4295775" y="5053464"/>
                </a:lnTo>
                <a:cubicBezTo>
                  <a:pt x="4295775" y="5647653"/>
                  <a:pt x="3831961" y="6129338"/>
                  <a:pt x="3259817" y="6129338"/>
                </a:cubicBezTo>
                <a:lnTo>
                  <a:pt x="1595438" y="6129338"/>
                </a:lnTo>
                <a:lnTo>
                  <a:pt x="900749" y="6129338"/>
                </a:lnTo>
                <a:lnTo>
                  <a:pt x="0" y="6129338"/>
                </a:lnTo>
                <a:close/>
              </a:path>
            </a:pathLst>
          </a:custGeom>
          <a:solidFill>
            <a:schemeClr val="tx1">
              <a:lumMod val="10000"/>
              <a:lumOff val="90000"/>
            </a:schemeClr>
          </a:solidFill>
        </p:spPr>
        <p:txBody>
          <a:bodyPr wrap="square">
            <a:noAutofit/>
          </a:bodyPr>
          <a:lstStyle/>
          <a:p>
            <a:endParaRPr lang="en-US" dirty="0"/>
          </a:p>
        </p:txBody>
      </p:sp>
      <p:sp>
        <p:nvSpPr>
          <p:cNvPr id="4" name="Title 12">
            <a:extLst>
              <a:ext uri="{FF2B5EF4-FFF2-40B4-BE49-F238E27FC236}">
                <a16:creationId xmlns:a16="http://schemas.microsoft.com/office/drawing/2014/main" id="{957EFF15-EF70-B068-A7D5-ACA322AFA812}"/>
              </a:ext>
            </a:extLst>
          </p:cNvPr>
          <p:cNvSpPr>
            <a:spLocks noGrp="1"/>
          </p:cNvSpPr>
          <p:nvPr>
            <p:ph type="title"/>
          </p:nvPr>
        </p:nvSpPr>
        <p:spPr>
          <a:xfrm>
            <a:off x="5196337" y="1628775"/>
            <a:ext cx="5400225" cy="756978"/>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5" name="Content Placeholder 2">
            <a:extLst>
              <a:ext uri="{FF2B5EF4-FFF2-40B4-BE49-F238E27FC236}">
                <a16:creationId xmlns:a16="http://schemas.microsoft.com/office/drawing/2014/main" id="{C13321E0-706B-35A2-1FEB-46C3D0A935A4}"/>
              </a:ext>
            </a:extLst>
          </p:cNvPr>
          <p:cNvSpPr>
            <a:spLocks noGrp="1"/>
          </p:cNvSpPr>
          <p:nvPr>
            <p:ph idx="1"/>
          </p:nvPr>
        </p:nvSpPr>
        <p:spPr>
          <a:xfrm>
            <a:off x="5196563"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01393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lank_white">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FF7BA04-3A61-878A-F27E-40637B64966E}"/>
              </a:ext>
            </a:extLst>
          </p:cNvPr>
          <p:cNvSpPr>
            <a:spLocks noGrp="1"/>
          </p:cNvSpPr>
          <p:nvPr>
            <p:ph type="pic" sz="quarter" idx="11"/>
          </p:nvPr>
        </p:nvSpPr>
        <p:spPr>
          <a:xfrm>
            <a:off x="334963" y="333375"/>
            <a:ext cx="4860925" cy="6191250"/>
          </a:xfrm>
          <a:prstGeom prst="round2DiagRect">
            <a:avLst>
              <a:gd name="adj1" fmla="val 18325"/>
              <a:gd name="adj2" fmla="val 0"/>
            </a:avLst>
          </a:prstGeom>
          <a:solidFill>
            <a:schemeClr val="tx1">
              <a:lumMod val="10000"/>
              <a:lumOff val="90000"/>
            </a:schemeClr>
          </a:solidFill>
        </p:spPr>
        <p:txBody>
          <a:bodyPr/>
          <a:lstStyle/>
          <a:p>
            <a:endParaRPr lang="en-US" dirty="0"/>
          </a:p>
        </p:txBody>
      </p:sp>
      <p:sp>
        <p:nvSpPr>
          <p:cNvPr id="2" name="Title 12">
            <a:extLst>
              <a:ext uri="{FF2B5EF4-FFF2-40B4-BE49-F238E27FC236}">
                <a16:creationId xmlns:a16="http://schemas.microsoft.com/office/drawing/2014/main" id="{498802AB-88B9-4BFE-1EC1-E87E5405BD3F}"/>
              </a:ext>
            </a:extLst>
          </p:cNvPr>
          <p:cNvSpPr>
            <a:spLocks noGrp="1"/>
          </p:cNvSpPr>
          <p:nvPr>
            <p:ph type="title"/>
          </p:nvPr>
        </p:nvSpPr>
        <p:spPr>
          <a:xfrm>
            <a:off x="6096000" y="1628255"/>
            <a:ext cx="5400225" cy="756978"/>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4" name="Content Placeholder 2">
            <a:extLst>
              <a:ext uri="{FF2B5EF4-FFF2-40B4-BE49-F238E27FC236}">
                <a16:creationId xmlns:a16="http://schemas.microsoft.com/office/drawing/2014/main" id="{95A3E41E-4C44-45F1-4E21-7BA1CBE07132}"/>
              </a:ext>
            </a:extLst>
          </p:cNvPr>
          <p:cNvSpPr>
            <a:spLocks noGrp="1"/>
          </p:cNvSpPr>
          <p:nvPr>
            <p:ph idx="1"/>
          </p:nvPr>
        </p:nvSpPr>
        <p:spPr>
          <a:xfrm>
            <a:off x="6096226" y="252907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93829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rgbClr val="FFFFFF"/>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DDD0BEC-89F7-2901-1A2A-F90A436C4C6E}"/>
              </a:ext>
            </a:extLst>
          </p:cNvPr>
          <p:cNvSpPr/>
          <p:nvPr userDrawn="1"/>
        </p:nvSpPr>
        <p:spPr>
          <a:xfrm rot="10800000" flipV="1">
            <a:off x="7896222" y="1628775"/>
            <a:ext cx="4295775" cy="5229225"/>
          </a:xfrm>
          <a:prstGeom prst="round1Rect">
            <a:avLst>
              <a:gd name="adj" fmla="val 2084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2">
            <a:extLst>
              <a:ext uri="{FF2B5EF4-FFF2-40B4-BE49-F238E27FC236}">
                <a16:creationId xmlns:a16="http://schemas.microsoft.com/office/drawing/2014/main" id="{B794209B-F373-3DE8-86AF-B0713DF4186D}"/>
              </a:ext>
            </a:extLst>
          </p:cNvPr>
          <p:cNvSpPr>
            <a:spLocks noGrp="1"/>
          </p:cNvSpPr>
          <p:nvPr>
            <p:ph type="title"/>
          </p:nvPr>
        </p:nvSpPr>
        <p:spPr>
          <a:xfrm>
            <a:off x="1595887" y="1628775"/>
            <a:ext cx="5400225" cy="73204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18612BC-7D4C-0347-C1B5-A0D1A3797D17}"/>
              </a:ext>
            </a:extLst>
          </p:cNvPr>
          <p:cNvSpPr>
            <a:spLocks noGrp="1"/>
          </p:cNvSpPr>
          <p:nvPr>
            <p:ph idx="1"/>
          </p:nvPr>
        </p:nvSpPr>
        <p:spPr>
          <a:xfrm>
            <a:off x="1596113"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49553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39A354B-8F26-6AB2-D67B-55F28A2AD5DF}"/>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US" sz="1200">
                <a:solidFill>
                  <a:srgbClr val="FF0000"/>
                </a:solidFill>
                <a:latin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8982860E-686B-F26E-9543-FC04A1B6B959}"/>
              </a:ext>
            </a:extLst>
          </p:cNvPr>
          <p:cNvSpPr txBox="1"/>
          <p:nvPr userDrawn="1">
            <p:extLst>
              <p:ext uri="{1162E1C5-73C7-4A58-AE30-91384D911F3F}">
                <p184:classification xmlns:p184="http://schemas.microsoft.com/office/powerpoint/2018/4/main" val="ftr"/>
              </p:ext>
            </p:extLst>
          </p:nvPr>
        </p:nvSpPr>
        <p:spPr>
          <a:xfrm>
            <a:off x="5820537" y="6611620"/>
            <a:ext cx="585788" cy="182880"/>
          </a:xfrm>
          <a:prstGeom prst="rect">
            <a:avLst/>
          </a:prstGeom>
        </p:spPr>
        <p:txBody>
          <a:bodyPr horzOverflow="overflow" lIns="0" tIns="0" rIns="0" bIns="0">
            <a:spAutoFit/>
          </a:bodyPr>
          <a:lstStyle/>
          <a:p>
            <a:pPr algn="l"/>
            <a:r>
              <a:rPr lang="en-US" sz="1200">
                <a:solidFill>
                  <a:srgbClr val="FF0000"/>
                </a:solidFill>
                <a:latin typeface="Calibri" panose="020F0502020204030204" pitchFamily="34" charset="0"/>
                <a:cs typeface="Calibri" panose="020F0502020204030204" pitchFamily="34" charset="0"/>
              </a:rPr>
              <a:t>OFFICIAL</a:t>
            </a:r>
          </a:p>
        </p:txBody>
      </p:sp>
      <p:pic>
        <p:nvPicPr>
          <p:cNvPr id="7" name="Picture 6" descr="A blue and white logo&#10;&#10;Description automatically generated">
            <a:extLst>
              <a:ext uri="{FF2B5EF4-FFF2-40B4-BE49-F238E27FC236}">
                <a16:creationId xmlns:a16="http://schemas.microsoft.com/office/drawing/2014/main" id="{55AFE674-4BA7-9C5F-3A70-F2E974AC050A}"/>
              </a:ext>
            </a:extLst>
          </p:cNvPr>
          <p:cNvPicPr>
            <a:picLocks noChangeAspect="1"/>
          </p:cNvPicPr>
          <p:nvPr userDrawn="1"/>
        </p:nvPicPr>
        <p:blipFill>
          <a:blip r:embed="rId18"/>
          <a:stretch>
            <a:fillRect/>
          </a:stretch>
        </p:blipFill>
        <p:spPr>
          <a:xfrm>
            <a:off x="7971183" y="339311"/>
            <a:ext cx="3885855" cy="666147"/>
          </a:xfrm>
          <a:prstGeom prst="rect">
            <a:avLst/>
          </a:prstGeom>
        </p:spPr>
      </p:pic>
    </p:spTree>
    <p:extLst>
      <p:ext uri="{BB962C8B-B14F-4D97-AF65-F5344CB8AC3E}">
        <p14:creationId xmlns:p14="http://schemas.microsoft.com/office/powerpoint/2010/main" val="736091278"/>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54" r:id="rId3"/>
    <p:sldLayoutId id="2147483655" r:id="rId4"/>
    <p:sldLayoutId id="2147483710" r:id="rId5"/>
    <p:sldLayoutId id="2147483668" r:id="rId6"/>
    <p:sldLayoutId id="2147483701" r:id="rId7"/>
    <p:sldLayoutId id="2147483702" r:id="rId8"/>
    <p:sldLayoutId id="2147483703" r:id="rId9"/>
    <p:sldLayoutId id="2147483711" r:id="rId10"/>
    <p:sldLayoutId id="2147483707" r:id="rId11"/>
    <p:sldLayoutId id="2147483712" r:id="rId12"/>
    <p:sldLayoutId id="2147483666" r:id="rId13"/>
    <p:sldLayoutId id="2147483709" r:id="rId14"/>
    <p:sldLayoutId id="2147483656" r:id="rId15"/>
    <p:sldLayoutId id="2147483699" r:id="rId1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11" userDrawn="1">
          <p15:clr>
            <a:srgbClr val="F26B43"/>
          </p15:clr>
        </p15:guide>
        <p15:guide id="4" pos="7469" userDrawn="1">
          <p15:clr>
            <a:srgbClr val="F26B43"/>
          </p15:clr>
        </p15:guide>
        <p15:guide id="5" orient="horz" pos="210">
          <p15:clr>
            <a:srgbClr val="F26B43"/>
          </p15:clr>
        </p15:guide>
        <p15:guide id="6" orient="horz" pos="4110">
          <p15:clr>
            <a:srgbClr val="F26B43"/>
          </p15:clr>
        </p15:guide>
        <p15:guide id="7" orient="horz" pos="459" userDrawn="1">
          <p15:clr>
            <a:srgbClr val="F26B43"/>
          </p15:clr>
        </p15:guide>
        <p15:guide id="8" pos="438" userDrawn="1">
          <p15:clr>
            <a:srgbClr val="F26B43"/>
          </p15:clr>
        </p15:guide>
        <p15:guide id="9" orient="horz" pos="3861" userDrawn="1">
          <p15:clr>
            <a:srgbClr val="F26B43"/>
          </p15:clr>
        </p15:guide>
        <p15:guide id="10" orient="horz" pos="1593" userDrawn="1">
          <p15:clr>
            <a:srgbClr val="F26B43"/>
          </p15:clr>
        </p15:guide>
        <p15:guide id="11" orient="horz" pos="2727" userDrawn="1">
          <p15:clr>
            <a:srgbClr val="F26B43"/>
          </p15:clr>
        </p15:guide>
        <p15:guide id="12" pos="3273" userDrawn="1">
          <p15:clr>
            <a:srgbClr val="F26B43"/>
          </p15:clr>
        </p15:guide>
        <p15:guide id="13" pos="2706" userDrawn="1">
          <p15:clr>
            <a:srgbClr val="F26B43"/>
          </p15:clr>
        </p15:guide>
        <p15:guide id="14" pos="4407" userDrawn="1">
          <p15:clr>
            <a:srgbClr val="F26B43"/>
          </p15:clr>
        </p15:guide>
        <p15:guide id="15" pos="7242">
          <p15:clr>
            <a:srgbClr val="F26B43"/>
          </p15:clr>
        </p15:guide>
        <p15:guide id="16" pos="4974" userDrawn="1">
          <p15:clr>
            <a:srgbClr val="F26B43"/>
          </p15:clr>
        </p15:guide>
        <p15:guide id="17" orient="horz" pos="1026" userDrawn="1">
          <p15:clr>
            <a:srgbClr val="F26B43"/>
          </p15:clr>
        </p15:guide>
        <p15:guide id="18" orient="horz" pos="3294" userDrawn="1">
          <p15:clr>
            <a:srgbClr val="F26B43"/>
          </p15:clr>
        </p15:guide>
        <p15:guide id="19" pos="5541" userDrawn="1">
          <p15:clr>
            <a:srgbClr val="F26B43"/>
          </p15:clr>
        </p15:guide>
        <p15:guide id="20" orient="horz" pos="346" userDrawn="1">
          <p15:clr>
            <a:srgbClr val="F26B43"/>
          </p15:clr>
        </p15:guide>
        <p15:guide id="21" orient="horz" pos="3974" userDrawn="1">
          <p15:clr>
            <a:srgbClr val="F26B43"/>
          </p15:clr>
        </p15:guide>
        <p15:guide id="22" pos="2139" userDrawn="1">
          <p15:clr>
            <a:srgbClr val="F26B43"/>
          </p15:clr>
        </p15:guide>
        <p15:guide id="23" pos="1572" userDrawn="1">
          <p15:clr>
            <a:srgbClr val="F26B43"/>
          </p15:clr>
        </p15:guide>
        <p15:guide id="24" pos="1005" userDrawn="1">
          <p15:clr>
            <a:srgbClr val="F26B43"/>
          </p15:clr>
        </p15:guide>
        <p15:guide id="25" pos="6108" userDrawn="1">
          <p15:clr>
            <a:srgbClr val="F26B43"/>
          </p15:clr>
        </p15:guide>
        <p15:guide id="26" pos="325" userDrawn="1">
          <p15:clr>
            <a:srgbClr val="F26B43"/>
          </p15:clr>
        </p15:guide>
        <p15:guide id="27" pos="7355" userDrawn="1">
          <p15:clr>
            <a:srgbClr val="F26B43"/>
          </p15:clr>
        </p15:guide>
        <p15:guide id="28" pos="667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au/url?sa=i&amp;rct=j&amp;q=&amp;esrc=s&amp;source=images&amp;cd=&amp;cad=rja&amp;uact=8&amp;ved=2ahUKEwjYmMmF0JbgAhXIfisKHZaBAA8QjRx6BAgBEAU&amp;url=http://purple.echodigitalmedia.co.uk/military_time_printable.html&amp;psig=AOvVaw2zeDFBIE0E-lU7zo5NKIh5&amp;ust=154897607523539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french1byrd.wikispaces.com/file/view/24%20hour%20clock,%202012.PNG/386731566/448x340/24%20hour%20clock,%202012.PN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hicagolighthouse.org/sites/default/files/u13/12-24_Hour_Clocks.jpg(accessed"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installer.com/photos/mfj-131rc.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hasemarch.com/wp-content/uploads/2015/03/dual-clock.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com.au/imgres?imgurl=https://i.pinimg.com/originals/44/38/e5/4438e5a791bfa0e123c7304bcef8a096.jpg&amp;imgrefurl=https://www.pinterest.com/pin/296182112984089121/&amp;docid=1FQqpXGL09BdqM&amp;tbnid=v-99iju1UsCqEM:&amp;vet=10ahUKEwjBm-aFz5bgAhWaXisKHcQOAt0QMwhwKBYwFg..i&amp;w=1147&amp;h=1149&amp;bih=711&amp;biw=1052&amp;q=blank%2024%20hour%20clock%20face&amp;ved=0ahUKEwjBm-aFz5bgAhWaXisKHcQOAt0QMwhwKBYwFg&amp;iact=mrc&amp;uact=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6236E6A-CCCE-7112-3252-C9071F5F7AD5}"/>
              </a:ext>
            </a:extLst>
          </p:cNvPr>
          <p:cNvSpPr txBox="1">
            <a:spLocks/>
          </p:cNvSpPr>
          <p:nvPr/>
        </p:nvSpPr>
        <p:spPr>
          <a:xfrm>
            <a:off x="228600" y="5684965"/>
            <a:ext cx="9872663" cy="44437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nSpc>
                <a:spcPts val="4000"/>
              </a:lnSpc>
            </a:pPr>
            <a:r>
              <a:rPr lang="en-US" sz="2400" dirty="0"/>
              <a:t>BSBMED301 Interpret and apply medical terminology appropriately</a:t>
            </a:r>
          </a:p>
        </p:txBody>
      </p:sp>
      <p:sp>
        <p:nvSpPr>
          <p:cNvPr id="5" name="TextBox 4">
            <a:extLst>
              <a:ext uri="{FF2B5EF4-FFF2-40B4-BE49-F238E27FC236}">
                <a16:creationId xmlns:a16="http://schemas.microsoft.com/office/drawing/2014/main" id="{1FCEBBB6-44B6-13CD-55F3-5406B9ACE015}"/>
              </a:ext>
            </a:extLst>
          </p:cNvPr>
          <p:cNvSpPr txBox="1"/>
          <p:nvPr/>
        </p:nvSpPr>
        <p:spPr>
          <a:xfrm>
            <a:off x="-768810" y="6302145"/>
            <a:ext cx="6107906" cy="369332"/>
          </a:xfrm>
          <a:prstGeom prst="rect">
            <a:avLst/>
          </a:prstGeom>
          <a:noFill/>
        </p:spPr>
        <p:txBody>
          <a:bodyPr wrap="square">
            <a:spAutoFit/>
          </a:bodyPr>
          <a:lstStyle/>
          <a:p>
            <a:pPr algn="ctr"/>
            <a:r>
              <a:rPr lang="en-AU" altLang="en-US" dirty="0">
                <a:solidFill>
                  <a:schemeClr val="tx1"/>
                </a:solidFill>
              </a:rPr>
              <a:t>Session 3 Abbreviations + 24 Hour Clock</a:t>
            </a:r>
          </a:p>
        </p:txBody>
      </p:sp>
    </p:spTree>
    <p:extLst>
      <p:ext uri="{BB962C8B-B14F-4D97-AF65-F5344CB8AC3E}">
        <p14:creationId xmlns:p14="http://schemas.microsoft.com/office/powerpoint/2010/main" val="275414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76935-8C9D-49B6-2574-8B867B138E3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1E5DE9A-0F12-CFEB-BFBE-6652E9A326D8}"/>
              </a:ext>
            </a:extLst>
          </p:cNvPr>
          <p:cNvSpPr>
            <a:spLocks noGrp="1"/>
          </p:cNvSpPr>
          <p:nvPr>
            <p:ph type="title"/>
          </p:nvPr>
        </p:nvSpPr>
        <p:spPr>
          <a:xfrm>
            <a:off x="503633" y="728663"/>
            <a:ext cx="6679510" cy="720000"/>
          </a:xfrm>
        </p:spPr>
        <p:txBody>
          <a:bodyPr/>
          <a:lstStyle/>
          <a:p>
            <a:r>
              <a:rPr lang="en-US" sz="2800" dirty="0"/>
              <a:t>Abbreviations </a:t>
            </a:r>
            <a:endParaRPr lang="en-US" dirty="0"/>
          </a:p>
        </p:txBody>
      </p:sp>
      <p:sp>
        <p:nvSpPr>
          <p:cNvPr id="3" name="TextBox 2">
            <a:extLst>
              <a:ext uri="{FF2B5EF4-FFF2-40B4-BE49-F238E27FC236}">
                <a16:creationId xmlns:a16="http://schemas.microsoft.com/office/drawing/2014/main" id="{1713C62F-9025-7C73-1DDE-3A8E24EF85DF}"/>
              </a:ext>
            </a:extLst>
          </p:cNvPr>
          <p:cNvSpPr txBox="1"/>
          <p:nvPr/>
        </p:nvSpPr>
        <p:spPr>
          <a:xfrm>
            <a:off x="460772" y="2004179"/>
            <a:ext cx="10612040" cy="4524315"/>
          </a:xfrm>
          <a:prstGeom prst="rect">
            <a:avLst/>
          </a:prstGeom>
          <a:noFill/>
        </p:spPr>
        <p:txBody>
          <a:bodyPr wrap="square">
            <a:spAutoFit/>
          </a:bodyPr>
          <a:lstStyle/>
          <a:p>
            <a:r>
              <a:rPr lang="en-US" sz="2400" dirty="0">
                <a:latin typeface="Arial Rounded MT Bold" panose="020F0704030504030204" pitchFamily="34" charset="77"/>
              </a:rPr>
              <a:t>Abbreviations are also used to spell commonly used words</a:t>
            </a:r>
          </a:p>
          <a:p>
            <a:r>
              <a:rPr lang="en-US" sz="2400" dirty="0">
                <a:latin typeface="Arial Rounded MT Bold" panose="020F0704030504030204" pitchFamily="34" charset="77"/>
              </a:rPr>
              <a:t>This is used to save time in completing documentation requirements and ensure consistency of communication across the healthcare service</a:t>
            </a:r>
          </a:p>
          <a:p>
            <a:r>
              <a:rPr lang="en-US" sz="2400" dirty="0">
                <a:latin typeface="Arial Rounded MT Bold" panose="020F0704030504030204" pitchFamily="34" charset="77"/>
              </a:rPr>
              <a:t>These can either be a shortening of a word, or use of letters to correspond to the relevant word</a:t>
            </a:r>
          </a:p>
          <a:p>
            <a:endParaRPr lang="en-US" sz="2400" dirty="0">
              <a:latin typeface="Arial Rounded MT Bold" panose="020F0704030504030204" pitchFamily="34" charset="77"/>
            </a:endParaRPr>
          </a:p>
          <a:p>
            <a:r>
              <a:rPr lang="en-US" sz="2400" dirty="0">
                <a:latin typeface="Arial Rounded MT Bold" panose="020F0704030504030204" pitchFamily="34" charset="77"/>
              </a:rPr>
              <a:t>Ortho – </a:t>
            </a:r>
            <a:r>
              <a:rPr lang="en-AU" sz="2400" dirty="0">
                <a:latin typeface="Arial Rounded MT Bold" panose="020F0704030504030204" pitchFamily="34" charset="77"/>
              </a:rPr>
              <a:t>Orthopaedics</a:t>
            </a:r>
            <a:r>
              <a:rPr lang="en-US" sz="2400" dirty="0">
                <a:latin typeface="Arial Rounded MT Bold" panose="020F0704030504030204" pitchFamily="34" charset="77"/>
              </a:rPr>
              <a:t>				BP – Blood Pressure</a:t>
            </a:r>
          </a:p>
          <a:p>
            <a:r>
              <a:rPr lang="en-US" sz="2400" dirty="0">
                <a:latin typeface="Arial Rounded MT Bold" panose="020F0704030504030204" pitchFamily="34" charset="77"/>
              </a:rPr>
              <a:t>Chol – Cholesterol					Dx – Diagnosis </a:t>
            </a:r>
          </a:p>
          <a:p>
            <a:r>
              <a:rPr lang="en-US" sz="2400" dirty="0">
                <a:latin typeface="Arial Rounded MT Bold" panose="020F0704030504030204" pitchFamily="34" charset="77"/>
              </a:rPr>
              <a:t>Esp – Especially 					P - Pulse</a:t>
            </a:r>
          </a:p>
          <a:p>
            <a:r>
              <a:rPr lang="en-US" sz="2400" dirty="0" err="1">
                <a:latin typeface="Arial Rounded MT Bold" panose="020F0704030504030204" pitchFamily="34" charset="77"/>
              </a:rPr>
              <a:t>Hx</a:t>
            </a:r>
            <a:r>
              <a:rPr lang="en-US" sz="2400" dirty="0">
                <a:latin typeface="Arial Rounded MT Bold" panose="020F0704030504030204" pitchFamily="34" charset="77"/>
              </a:rPr>
              <a:t> – History						</a:t>
            </a:r>
            <a:r>
              <a:rPr lang="en-US" sz="2400" dirty="0" err="1">
                <a:latin typeface="Arial Rounded MT Bold" panose="020F0704030504030204" pitchFamily="34" charset="77"/>
              </a:rPr>
              <a:t>Wt</a:t>
            </a:r>
            <a:r>
              <a:rPr lang="en-US" sz="2400" dirty="0">
                <a:latin typeface="Arial Rounded MT Bold" panose="020F0704030504030204" pitchFamily="34" charset="77"/>
              </a:rPr>
              <a:t> - Weight</a:t>
            </a:r>
          </a:p>
          <a:p>
            <a:r>
              <a:rPr lang="en-US" sz="2400" dirty="0">
                <a:latin typeface="Arial Rounded MT Bold" panose="020F0704030504030204" pitchFamily="34" charset="77"/>
              </a:rPr>
              <a:t>pt – patient 						HR – Heart Rate</a:t>
            </a:r>
          </a:p>
        </p:txBody>
      </p:sp>
    </p:spTree>
    <p:extLst>
      <p:ext uri="{BB962C8B-B14F-4D97-AF65-F5344CB8AC3E}">
        <p14:creationId xmlns:p14="http://schemas.microsoft.com/office/powerpoint/2010/main" val="82929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D8B4C-71F0-4DFB-3C97-0F627C16DE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3DDF30-94C5-CD2F-8D45-64E6260F1F94}"/>
              </a:ext>
            </a:extLst>
          </p:cNvPr>
          <p:cNvSpPr>
            <a:spLocks noGrp="1"/>
          </p:cNvSpPr>
          <p:nvPr>
            <p:ph type="title"/>
          </p:nvPr>
        </p:nvSpPr>
        <p:spPr>
          <a:xfrm>
            <a:off x="503633" y="728663"/>
            <a:ext cx="6679510" cy="720000"/>
          </a:xfrm>
        </p:spPr>
        <p:txBody>
          <a:bodyPr/>
          <a:lstStyle/>
          <a:p>
            <a:r>
              <a:rPr lang="en-US" sz="2800" dirty="0"/>
              <a:t>Activity</a:t>
            </a:r>
            <a:br>
              <a:rPr lang="en-US" sz="2800" dirty="0"/>
            </a:br>
            <a:endParaRPr lang="en-US" dirty="0"/>
          </a:p>
        </p:txBody>
      </p:sp>
      <p:sp>
        <p:nvSpPr>
          <p:cNvPr id="3" name="TextBox 2">
            <a:extLst>
              <a:ext uri="{FF2B5EF4-FFF2-40B4-BE49-F238E27FC236}">
                <a16:creationId xmlns:a16="http://schemas.microsoft.com/office/drawing/2014/main" id="{09982791-4F4A-977D-B47B-A427DEF1F603}"/>
              </a:ext>
            </a:extLst>
          </p:cNvPr>
          <p:cNvSpPr txBox="1"/>
          <p:nvPr/>
        </p:nvSpPr>
        <p:spPr>
          <a:xfrm>
            <a:off x="433340" y="1665851"/>
            <a:ext cx="10612040" cy="6001643"/>
          </a:xfrm>
          <a:prstGeom prst="rect">
            <a:avLst/>
          </a:prstGeom>
          <a:noFill/>
        </p:spPr>
        <p:txBody>
          <a:bodyPr wrap="square">
            <a:spAutoFit/>
          </a:bodyPr>
          <a:lstStyle/>
          <a:p>
            <a:r>
              <a:rPr lang="en-US" sz="2400" dirty="0">
                <a:latin typeface="Arial Rounded MT Bold" panose="020F0704030504030204" pitchFamily="34" charset="77"/>
              </a:rPr>
              <a:t>Students are to fine the meaning of the abbreviations listed below</a:t>
            </a:r>
          </a:p>
          <a:p>
            <a:endParaRPr lang="en-US" sz="2400" dirty="0">
              <a:latin typeface="Arial Rounded MT Bold" panose="020F0704030504030204" pitchFamily="34" charset="77"/>
            </a:endParaRPr>
          </a:p>
          <a:p>
            <a:r>
              <a:rPr lang="en-US" sz="2400" dirty="0">
                <a:latin typeface="Arial Rounded MT Bold" panose="020F0704030504030204" pitchFamily="34" charset="77"/>
              </a:rPr>
              <a:t>Students may wish to use resources (glossary) to assist </a:t>
            </a:r>
          </a:p>
          <a:p>
            <a:endParaRPr lang="en-US" sz="2400" dirty="0">
              <a:latin typeface="Arial Rounded MT Bold" panose="020F0704030504030204" pitchFamily="34" charset="77"/>
            </a:endParaRPr>
          </a:p>
          <a:p>
            <a:r>
              <a:rPr lang="en-US" sz="2400" dirty="0">
                <a:latin typeface="Arial Rounded MT Bold" panose="020F0704030504030204" pitchFamily="34" charset="77"/>
              </a:rPr>
              <a:t>Try not to Google the answers </a:t>
            </a:r>
          </a:p>
          <a:p>
            <a:endParaRPr lang="en-US" sz="2400" dirty="0">
              <a:latin typeface="Arial Rounded MT Bold" panose="020F0704030504030204" pitchFamily="34" charset="77"/>
            </a:endParaRPr>
          </a:p>
          <a:p>
            <a:r>
              <a:rPr lang="en-US" sz="2400" dirty="0">
                <a:latin typeface="Arial Rounded MT Bold" panose="020F0704030504030204" pitchFamily="34" charset="77"/>
              </a:rPr>
              <a:t>IV				HTN</a:t>
            </a:r>
          </a:p>
          <a:p>
            <a:r>
              <a:rPr lang="en-US" sz="2400" dirty="0">
                <a:latin typeface="Arial Rounded MT Bold" panose="020F0704030504030204" pitchFamily="34" charset="77"/>
              </a:rPr>
              <a:t>NG				GI</a:t>
            </a:r>
          </a:p>
          <a:p>
            <a:r>
              <a:rPr lang="en-US" sz="2400" dirty="0">
                <a:latin typeface="Arial Rounded MT Bold" panose="020F0704030504030204" pitchFamily="34" charset="77"/>
              </a:rPr>
              <a:t>CXR				DOB</a:t>
            </a:r>
          </a:p>
          <a:p>
            <a:r>
              <a:rPr lang="en-US" sz="2400" dirty="0">
                <a:latin typeface="Arial Rounded MT Bold" panose="020F0704030504030204" pitchFamily="34" charset="77"/>
              </a:rPr>
              <a:t>Bd				DOA</a:t>
            </a:r>
          </a:p>
          <a:p>
            <a:r>
              <a:rPr lang="en-US" sz="2400" dirty="0">
                <a:latin typeface="Arial Rounded MT Bold" panose="020F0704030504030204" pitchFamily="34" charset="77"/>
              </a:rPr>
              <a:t>PO				ADL</a:t>
            </a:r>
          </a:p>
          <a:p>
            <a:endParaRPr lang="en-US" sz="2400" dirty="0">
              <a:latin typeface="Arial Rounded MT Bold" panose="020F0704030504030204" pitchFamily="34" charset="77"/>
            </a:endParaRPr>
          </a:p>
          <a:p>
            <a:endParaRPr lang="en-US" sz="2400" dirty="0">
              <a:latin typeface="Arial Rounded MT Bold" panose="020F0704030504030204" pitchFamily="34" charset="77"/>
            </a:endParaRPr>
          </a:p>
          <a:p>
            <a:endParaRPr lang="en-US" sz="2400" dirty="0">
              <a:latin typeface="Arial Rounded MT Bold" panose="020F0704030504030204" pitchFamily="34" charset="77"/>
            </a:endParaRPr>
          </a:p>
          <a:p>
            <a:endParaRPr lang="en-US" sz="2400" dirty="0">
              <a:latin typeface="Arial Rounded MT Bold" panose="020F0704030504030204" pitchFamily="34" charset="77"/>
            </a:endParaRPr>
          </a:p>
          <a:p>
            <a:endParaRPr lang="en-US" sz="2400" dirty="0">
              <a:latin typeface="Arial Rounded MT Bold" panose="020F0704030504030204" pitchFamily="34" charset="77"/>
            </a:endParaRPr>
          </a:p>
        </p:txBody>
      </p:sp>
    </p:spTree>
    <p:extLst>
      <p:ext uri="{BB962C8B-B14F-4D97-AF65-F5344CB8AC3E}">
        <p14:creationId xmlns:p14="http://schemas.microsoft.com/office/powerpoint/2010/main" val="193687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FD39F-733F-B4A7-2259-0375621D36B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2735942-CD3E-4CF0-99AC-12595A55A20F}"/>
              </a:ext>
            </a:extLst>
          </p:cNvPr>
          <p:cNvSpPr>
            <a:spLocks noGrp="1"/>
          </p:cNvSpPr>
          <p:nvPr>
            <p:ph type="title"/>
          </p:nvPr>
        </p:nvSpPr>
        <p:spPr>
          <a:xfrm>
            <a:off x="503633" y="728663"/>
            <a:ext cx="6679510" cy="720000"/>
          </a:xfrm>
        </p:spPr>
        <p:txBody>
          <a:bodyPr/>
          <a:lstStyle/>
          <a:p>
            <a:r>
              <a:rPr lang="en-US" sz="2800" dirty="0"/>
              <a:t> Symbols</a:t>
            </a:r>
            <a:br>
              <a:rPr lang="en-US" sz="2800" dirty="0"/>
            </a:br>
            <a:r>
              <a:rPr lang="en-US" sz="2800" dirty="0"/>
              <a:t> </a:t>
            </a:r>
            <a:br>
              <a:rPr lang="en-US" sz="2800" dirty="0"/>
            </a:br>
            <a:br>
              <a:rPr lang="en-US" sz="2800" dirty="0"/>
            </a:br>
            <a:endParaRPr lang="en-US" dirty="0"/>
          </a:p>
        </p:txBody>
      </p:sp>
      <p:sp>
        <p:nvSpPr>
          <p:cNvPr id="3" name="TextBox 2">
            <a:extLst>
              <a:ext uri="{FF2B5EF4-FFF2-40B4-BE49-F238E27FC236}">
                <a16:creationId xmlns:a16="http://schemas.microsoft.com/office/drawing/2014/main" id="{A8E264F6-923B-18DD-FA9D-819360B497AA}"/>
              </a:ext>
            </a:extLst>
          </p:cNvPr>
          <p:cNvSpPr txBox="1"/>
          <p:nvPr/>
        </p:nvSpPr>
        <p:spPr>
          <a:xfrm>
            <a:off x="460772" y="2004179"/>
            <a:ext cx="10612040" cy="1569660"/>
          </a:xfrm>
          <a:prstGeom prst="rect">
            <a:avLst/>
          </a:prstGeom>
          <a:noFill/>
        </p:spPr>
        <p:txBody>
          <a:bodyPr wrap="square">
            <a:spAutoFit/>
          </a:bodyPr>
          <a:lstStyle/>
          <a:p>
            <a:r>
              <a:rPr lang="en-AU" sz="2400" b="0" i="0" u="none" strike="noStrike" dirty="0">
                <a:solidFill>
                  <a:srgbClr val="002060"/>
                </a:solidFill>
                <a:effectLst/>
                <a:latin typeface="Arial Rounded MT Bold" panose="020F0704030504030204" pitchFamily="34" charset="77"/>
              </a:rPr>
              <a:t>A symbol is a mark or character used as a conventional representation of an object, function, word or process. Symbols in health are used in written documentation as well as graphic symbols or signage in health organisations.</a:t>
            </a:r>
            <a:endParaRPr lang="en-US" sz="2400" b="1" dirty="0">
              <a:solidFill>
                <a:srgbClr val="002060"/>
              </a:solidFill>
              <a:latin typeface="Arial Rounded MT Bold" panose="020F0704030504030204" pitchFamily="34" charset="77"/>
            </a:endParaRPr>
          </a:p>
        </p:txBody>
      </p:sp>
      <p:graphicFrame>
        <p:nvGraphicFramePr>
          <p:cNvPr id="2" name="Table 1">
            <a:extLst>
              <a:ext uri="{FF2B5EF4-FFF2-40B4-BE49-F238E27FC236}">
                <a16:creationId xmlns:a16="http://schemas.microsoft.com/office/drawing/2014/main" id="{CC879EFF-C0E9-955F-CC80-39C5BFA7A745}"/>
              </a:ext>
            </a:extLst>
          </p:cNvPr>
          <p:cNvGraphicFramePr>
            <a:graphicFrameLocks noGrp="1"/>
          </p:cNvGraphicFramePr>
          <p:nvPr>
            <p:extLst>
              <p:ext uri="{D42A27DB-BD31-4B8C-83A1-F6EECF244321}">
                <p14:modId xmlns:p14="http://schemas.microsoft.com/office/powerpoint/2010/main" val="768859194"/>
              </p:ext>
            </p:extLst>
          </p:nvPr>
        </p:nvGraphicFramePr>
        <p:xfrm>
          <a:off x="1410307" y="3703320"/>
          <a:ext cx="8712969" cy="2286000"/>
        </p:xfrm>
        <a:graphic>
          <a:graphicData uri="http://schemas.openxmlformats.org/drawingml/2006/table">
            <a:tbl>
              <a:tblPr firstRow="1" bandRow="1">
                <a:tableStyleId>{69CF1AB2-1976-4502-BF36-3FF5EA218861}</a:tableStyleId>
              </a:tblPr>
              <a:tblGrid>
                <a:gridCol w="2904323">
                  <a:extLst>
                    <a:ext uri="{9D8B030D-6E8A-4147-A177-3AD203B41FA5}">
                      <a16:colId xmlns:a16="http://schemas.microsoft.com/office/drawing/2014/main" val="2248501705"/>
                    </a:ext>
                  </a:extLst>
                </a:gridCol>
                <a:gridCol w="2904323">
                  <a:extLst>
                    <a:ext uri="{9D8B030D-6E8A-4147-A177-3AD203B41FA5}">
                      <a16:colId xmlns:a16="http://schemas.microsoft.com/office/drawing/2014/main" val="2866183871"/>
                    </a:ext>
                  </a:extLst>
                </a:gridCol>
                <a:gridCol w="2904323">
                  <a:extLst>
                    <a:ext uri="{9D8B030D-6E8A-4147-A177-3AD203B41FA5}">
                      <a16:colId xmlns:a16="http://schemas.microsoft.com/office/drawing/2014/main" val="4062167963"/>
                    </a:ext>
                  </a:extLst>
                </a:gridCol>
              </a:tblGrid>
              <a:tr h="432048">
                <a:tc>
                  <a:txBody>
                    <a:bodyPr/>
                    <a:lstStyle/>
                    <a:p>
                      <a:r>
                        <a:rPr lang="en-AU" sz="2400" dirty="0">
                          <a:latin typeface="Arial Rounded MT Bold" panose="020F0704030504030204" pitchFamily="34" charset="77"/>
                        </a:rPr>
                        <a:t>↑ </a:t>
                      </a:r>
                      <a:r>
                        <a:rPr lang="en-AU" sz="2400" b="0" dirty="0">
                          <a:latin typeface="Arial Rounded MT Bold" panose="020F0704030504030204" pitchFamily="34" charset="77"/>
                        </a:rPr>
                        <a:t>= high, increase</a:t>
                      </a:r>
                    </a:p>
                  </a:txBody>
                  <a:tcPr/>
                </a:tc>
                <a:tc>
                  <a:txBody>
                    <a:bodyPr/>
                    <a:lstStyle/>
                    <a:p>
                      <a:r>
                        <a:rPr lang="en-AU" sz="2400" b="0" dirty="0">
                          <a:latin typeface="Arial Rounded MT Bold" panose="020F0704030504030204" pitchFamily="34" charset="77"/>
                        </a:rPr>
                        <a:t>+</a:t>
                      </a:r>
                      <a:r>
                        <a:rPr lang="en-AU" sz="2400" b="0" dirty="0" err="1">
                          <a:latin typeface="Arial Rounded MT Bold" panose="020F0704030504030204" pitchFamily="34" charset="77"/>
                        </a:rPr>
                        <a:t>ve</a:t>
                      </a:r>
                      <a:r>
                        <a:rPr lang="en-AU" sz="2400" b="0" dirty="0">
                          <a:latin typeface="Arial Rounded MT Bold" panose="020F0704030504030204" pitchFamily="34" charset="77"/>
                        </a:rPr>
                        <a:t> or + = Positive</a:t>
                      </a:r>
                    </a:p>
                  </a:txBody>
                  <a:tcPr/>
                </a:tc>
                <a:tc>
                  <a:txBody>
                    <a:bodyPr/>
                    <a:lstStyle/>
                    <a:p>
                      <a:r>
                        <a:rPr lang="en-AU" sz="2400" b="0" dirty="0">
                          <a:latin typeface="Arial Rounded MT Bold" panose="020F0704030504030204" pitchFamily="34" charset="77"/>
                        </a:rPr>
                        <a:t>1/7 = 1 day</a:t>
                      </a:r>
                    </a:p>
                  </a:txBody>
                  <a:tcPr/>
                </a:tc>
                <a:extLst>
                  <a:ext uri="{0D108BD9-81ED-4DB2-BD59-A6C34878D82A}">
                    <a16:rowId xmlns:a16="http://schemas.microsoft.com/office/drawing/2014/main" val="1030516938"/>
                  </a:ext>
                </a:extLst>
              </a:tr>
              <a:tr h="432048">
                <a:tc>
                  <a:txBody>
                    <a:bodyPr/>
                    <a:lstStyle/>
                    <a:p>
                      <a:r>
                        <a:rPr lang="en-AU" sz="2400" dirty="0">
                          <a:latin typeface="Arial Rounded MT Bold" panose="020F0704030504030204" pitchFamily="34" charset="77"/>
                        </a:rPr>
                        <a:t>↓= low, decrease</a:t>
                      </a:r>
                    </a:p>
                  </a:txBody>
                  <a:tcPr/>
                </a:tc>
                <a:tc>
                  <a:txBody>
                    <a:bodyPr/>
                    <a:lstStyle/>
                    <a:p>
                      <a:r>
                        <a:rPr lang="en-AU" sz="2400" dirty="0">
                          <a:latin typeface="Arial Rounded MT Bold" panose="020F0704030504030204" pitchFamily="34" charset="77"/>
                        </a:rPr>
                        <a:t>-</a:t>
                      </a:r>
                      <a:r>
                        <a:rPr lang="en-AU" sz="2400" dirty="0" err="1">
                          <a:latin typeface="Arial Rounded MT Bold" panose="020F0704030504030204" pitchFamily="34" charset="77"/>
                        </a:rPr>
                        <a:t>ve</a:t>
                      </a:r>
                      <a:r>
                        <a:rPr lang="en-AU" sz="2400" dirty="0">
                          <a:latin typeface="Arial Rounded MT Bold" panose="020F0704030504030204" pitchFamily="34" charset="77"/>
                        </a:rPr>
                        <a:t> or - = negative</a:t>
                      </a:r>
                    </a:p>
                  </a:txBody>
                  <a:tcPr/>
                </a:tc>
                <a:tc>
                  <a:txBody>
                    <a:bodyPr/>
                    <a:lstStyle/>
                    <a:p>
                      <a:r>
                        <a:rPr lang="en-AU" sz="2400" b="1" dirty="0">
                          <a:latin typeface="Arial Rounded MT Bold" panose="020F0704030504030204" pitchFamily="34" charset="77"/>
                        </a:rPr>
                        <a:t>♂</a:t>
                      </a:r>
                      <a:r>
                        <a:rPr lang="en-AU" sz="2400" dirty="0">
                          <a:latin typeface="Arial Rounded MT Bold" panose="020F0704030504030204" pitchFamily="34" charset="77"/>
                        </a:rPr>
                        <a:t> or M = male</a:t>
                      </a:r>
                    </a:p>
                  </a:txBody>
                  <a:tcPr/>
                </a:tc>
                <a:extLst>
                  <a:ext uri="{0D108BD9-81ED-4DB2-BD59-A6C34878D82A}">
                    <a16:rowId xmlns:a16="http://schemas.microsoft.com/office/drawing/2014/main" val="647464396"/>
                  </a:ext>
                </a:extLst>
              </a:tr>
              <a:tr h="432048">
                <a:tc>
                  <a:txBody>
                    <a:bodyPr/>
                    <a:lstStyle/>
                    <a:p>
                      <a:r>
                        <a:rPr lang="en-AU" sz="2400" dirty="0">
                          <a:latin typeface="Arial Rounded MT Bold" panose="020F0704030504030204" pitchFamily="34" charset="77"/>
                        </a:rPr>
                        <a:t># = Fracture</a:t>
                      </a:r>
                    </a:p>
                  </a:txBody>
                  <a:tcPr/>
                </a:tc>
                <a:tc>
                  <a:txBody>
                    <a:bodyPr/>
                    <a:lstStyle/>
                    <a:p>
                      <a:r>
                        <a:rPr lang="en-AU" sz="2400" dirty="0">
                          <a:latin typeface="Arial Rounded MT Bold" panose="020F0704030504030204" pitchFamily="34" charset="77"/>
                        </a:rPr>
                        <a:t>1/52 = 1 week</a:t>
                      </a:r>
                    </a:p>
                  </a:txBody>
                  <a:tcPr/>
                </a:tc>
                <a:tc>
                  <a:txBody>
                    <a:bodyPr/>
                    <a:lstStyle/>
                    <a:p>
                      <a:r>
                        <a:rPr lang="en-AU" sz="2400" dirty="0">
                          <a:latin typeface="Arial Rounded MT Bold" panose="020F0704030504030204" pitchFamily="34" charset="77"/>
                        </a:rPr>
                        <a:t>♀ or F = female</a:t>
                      </a:r>
                    </a:p>
                  </a:txBody>
                  <a:tcPr/>
                </a:tc>
                <a:extLst>
                  <a:ext uri="{0D108BD9-81ED-4DB2-BD59-A6C34878D82A}">
                    <a16:rowId xmlns:a16="http://schemas.microsoft.com/office/drawing/2014/main" val="2049269954"/>
                  </a:ext>
                </a:extLst>
              </a:tr>
              <a:tr h="432048">
                <a:tc>
                  <a:txBody>
                    <a:bodyPr/>
                    <a:lstStyle/>
                    <a:p>
                      <a:r>
                        <a:rPr lang="en-AU" sz="2400" dirty="0">
                          <a:latin typeface="Arial Rounded MT Bold" panose="020F0704030504030204" pitchFamily="34" charset="77"/>
                        </a:rPr>
                        <a:t>&lt; = less than</a:t>
                      </a:r>
                    </a:p>
                  </a:txBody>
                  <a:tcPr/>
                </a:tc>
                <a:tc>
                  <a:txBody>
                    <a:bodyPr/>
                    <a:lstStyle/>
                    <a:p>
                      <a:r>
                        <a:rPr lang="en-AU" sz="2400" dirty="0">
                          <a:latin typeface="Arial Rounded MT Bold" panose="020F0704030504030204" pitchFamily="34" charset="77"/>
                        </a:rPr>
                        <a:t>1/24 = 1 hour</a:t>
                      </a:r>
                    </a:p>
                  </a:txBody>
                  <a:tcPr/>
                </a:tc>
                <a:tc>
                  <a:txBody>
                    <a:bodyPr/>
                    <a:lstStyle/>
                    <a:p>
                      <a:r>
                        <a:rPr lang="en-AU" sz="2400" dirty="0">
                          <a:latin typeface="Arial Rounded MT Bold" panose="020F0704030504030204" pitchFamily="34" charset="77"/>
                        </a:rPr>
                        <a:t>? = query</a:t>
                      </a:r>
                    </a:p>
                  </a:txBody>
                  <a:tcPr/>
                </a:tc>
                <a:extLst>
                  <a:ext uri="{0D108BD9-81ED-4DB2-BD59-A6C34878D82A}">
                    <a16:rowId xmlns:a16="http://schemas.microsoft.com/office/drawing/2014/main" val="4044574489"/>
                  </a:ext>
                </a:extLst>
              </a:tr>
              <a:tr h="432048">
                <a:tc>
                  <a:txBody>
                    <a:bodyPr/>
                    <a:lstStyle/>
                    <a:p>
                      <a:r>
                        <a:rPr lang="en-AU" sz="2400" dirty="0">
                          <a:latin typeface="Arial Rounded MT Bold" panose="020F0704030504030204" pitchFamily="34" charset="77"/>
                        </a:rPr>
                        <a:t>&gt; = greater than</a:t>
                      </a:r>
                    </a:p>
                  </a:txBody>
                  <a:tcPr/>
                </a:tc>
                <a:tc>
                  <a:txBody>
                    <a:bodyPr/>
                    <a:lstStyle/>
                    <a:p>
                      <a:r>
                        <a:rPr lang="en-AU" sz="2400" dirty="0">
                          <a:latin typeface="Arial Rounded MT Bold" panose="020F0704030504030204" pitchFamily="34" charset="77"/>
                        </a:rPr>
                        <a:t>1/12 = 1 month</a:t>
                      </a:r>
                    </a:p>
                  </a:txBody>
                  <a:tcPr/>
                </a:tc>
                <a:tc>
                  <a:txBody>
                    <a:bodyPr/>
                    <a:lstStyle/>
                    <a:p>
                      <a:endParaRPr lang="en-AU" sz="2400" dirty="0">
                        <a:latin typeface="Arial Rounded MT Bold" panose="020F0704030504030204" pitchFamily="34" charset="77"/>
                      </a:endParaRPr>
                    </a:p>
                  </a:txBody>
                  <a:tcPr/>
                </a:tc>
                <a:extLst>
                  <a:ext uri="{0D108BD9-81ED-4DB2-BD59-A6C34878D82A}">
                    <a16:rowId xmlns:a16="http://schemas.microsoft.com/office/drawing/2014/main" val="1561661367"/>
                  </a:ext>
                </a:extLst>
              </a:tr>
            </a:tbl>
          </a:graphicData>
        </a:graphic>
      </p:graphicFrame>
    </p:spTree>
    <p:extLst>
      <p:ext uri="{BB962C8B-B14F-4D97-AF65-F5344CB8AC3E}">
        <p14:creationId xmlns:p14="http://schemas.microsoft.com/office/powerpoint/2010/main" val="154184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2548D-3911-2577-F7D0-0465ACC6322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CAB5218-CC59-2241-9344-D07B7BEED25D}"/>
              </a:ext>
            </a:extLst>
          </p:cNvPr>
          <p:cNvSpPr>
            <a:spLocks noGrp="1"/>
          </p:cNvSpPr>
          <p:nvPr>
            <p:ph type="title"/>
          </p:nvPr>
        </p:nvSpPr>
        <p:spPr>
          <a:xfrm>
            <a:off x="503633" y="728663"/>
            <a:ext cx="6679510" cy="720000"/>
          </a:xfrm>
        </p:spPr>
        <p:txBody>
          <a:bodyPr/>
          <a:lstStyle/>
          <a:p>
            <a:r>
              <a:rPr lang="en-US" sz="2800" dirty="0"/>
              <a:t> Time and Frequency Abbreviations </a:t>
            </a:r>
            <a:br>
              <a:rPr lang="en-US" sz="2800" dirty="0"/>
            </a:br>
            <a:r>
              <a:rPr lang="en-US" sz="2800" dirty="0"/>
              <a:t> </a:t>
            </a:r>
            <a:br>
              <a:rPr lang="en-US" sz="2800" dirty="0"/>
            </a:br>
            <a:br>
              <a:rPr lang="en-US" sz="2800" dirty="0"/>
            </a:br>
            <a:endParaRPr lang="en-US" dirty="0"/>
          </a:p>
        </p:txBody>
      </p:sp>
      <p:sp>
        <p:nvSpPr>
          <p:cNvPr id="3" name="TextBox 2">
            <a:extLst>
              <a:ext uri="{FF2B5EF4-FFF2-40B4-BE49-F238E27FC236}">
                <a16:creationId xmlns:a16="http://schemas.microsoft.com/office/drawing/2014/main" id="{FBF2F5AA-7EFC-8CDB-4938-92D6AF3104EE}"/>
              </a:ext>
            </a:extLst>
          </p:cNvPr>
          <p:cNvSpPr txBox="1"/>
          <p:nvPr/>
        </p:nvSpPr>
        <p:spPr>
          <a:xfrm>
            <a:off x="503633" y="1193024"/>
            <a:ext cx="10612040" cy="5632311"/>
          </a:xfrm>
          <a:prstGeom prst="rect">
            <a:avLst/>
          </a:prstGeom>
          <a:noFill/>
        </p:spPr>
        <p:txBody>
          <a:bodyPr wrap="square">
            <a:spAutoFit/>
          </a:bodyPr>
          <a:lstStyle/>
          <a:p>
            <a:r>
              <a:rPr lang="en-AU" sz="2400" i="0" u="none" strike="noStrike" dirty="0">
                <a:solidFill>
                  <a:srgbClr val="002060"/>
                </a:solidFill>
                <a:effectLst/>
                <a:latin typeface="Arial Rounded MT Bold" panose="020F0704030504030204" pitchFamily="34" charset="77"/>
              </a:rPr>
              <a:t>Time abbreviation with numbers can often be confusing, see last example in the below table. When using number, do not use Roman numerals, such as ii for two</a:t>
            </a:r>
          </a:p>
          <a:p>
            <a:endParaRPr lang="en-AU" sz="2400" dirty="0">
              <a:solidFill>
                <a:srgbClr val="002060"/>
              </a:solidFill>
              <a:latin typeface="Arial Rounded MT Bold" panose="020F0704030504030204" pitchFamily="34" charset="77"/>
            </a:endParaRPr>
          </a:p>
          <a:p>
            <a:r>
              <a:rPr lang="en-AU" sz="2400" dirty="0">
                <a:solidFill>
                  <a:srgbClr val="002060"/>
                </a:solidFill>
                <a:latin typeface="Arial Rounded MT Bold" panose="020F0704030504030204" pitchFamily="34" charset="77"/>
              </a:rPr>
              <a:t>ac (Latin: ante cibum) before a meal		TDS -  three times/day</a:t>
            </a:r>
          </a:p>
          <a:p>
            <a:r>
              <a:rPr lang="en-AU" sz="2400" dirty="0">
                <a:solidFill>
                  <a:srgbClr val="002060"/>
                </a:solidFill>
                <a:latin typeface="Arial Rounded MT Bold" panose="020F0704030504030204" pitchFamily="34" charset="77"/>
              </a:rPr>
              <a:t>BD/bd – Twice a day				QID – four times/day</a:t>
            </a:r>
          </a:p>
          <a:p>
            <a:r>
              <a:rPr lang="en-AU" sz="2400" dirty="0">
                <a:solidFill>
                  <a:srgbClr val="002060"/>
                </a:solidFill>
                <a:latin typeface="Arial Rounded MT Bold" panose="020F0704030504030204" pitchFamily="34" charset="77"/>
              </a:rPr>
              <a:t>Mane – morning					1/7 – One Day </a:t>
            </a:r>
          </a:p>
          <a:p>
            <a:r>
              <a:rPr lang="en-AU" sz="2400" dirty="0">
                <a:solidFill>
                  <a:srgbClr val="002060"/>
                </a:solidFill>
                <a:latin typeface="Arial Rounded MT Bold" panose="020F0704030504030204" pitchFamily="34" charset="77"/>
              </a:rPr>
              <a:t>Nocte – Nighttime					1/52 – One week</a:t>
            </a:r>
          </a:p>
          <a:p>
            <a:r>
              <a:rPr lang="en-AU" sz="2400" dirty="0">
                <a:solidFill>
                  <a:srgbClr val="002060"/>
                </a:solidFill>
                <a:latin typeface="Arial Rounded MT Bold" panose="020F0704030504030204" pitchFamily="34" charset="77"/>
              </a:rPr>
              <a:t>pc - (Latin: post cibum) after meals		1/12 – One Month</a:t>
            </a:r>
          </a:p>
          <a:p>
            <a:r>
              <a:rPr lang="en-AU" sz="2400" dirty="0">
                <a:solidFill>
                  <a:srgbClr val="002060"/>
                </a:solidFill>
                <a:latin typeface="Arial Rounded MT Bold" panose="020F0704030504030204" pitchFamily="34" charset="77"/>
              </a:rPr>
              <a:t>PRN – when needed/as required 		</a:t>
            </a:r>
          </a:p>
          <a:p>
            <a:r>
              <a:rPr lang="en-AU" sz="2400" dirty="0">
                <a:solidFill>
                  <a:srgbClr val="002060"/>
                </a:solidFill>
                <a:latin typeface="Arial Rounded MT Bold" panose="020F0704030504030204" pitchFamily="34" charset="77"/>
              </a:rPr>
              <a:t>Stat – immediately </a:t>
            </a:r>
          </a:p>
          <a:p>
            <a:endParaRPr lang="en-AU" sz="2400" dirty="0">
              <a:solidFill>
                <a:srgbClr val="002060"/>
              </a:solidFill>
              <a:latin typeface="Arial Rounded MT Bold" panose="020F0704030504030204" pitchFamily="34" charset="77"/>
            </a:endParaRPr>
          </a:p>
          <a:p>
            <a:r>
              <a:rPr lang="en-AU" sz="2400" dirty="0">
                <a:solidFill>
                  <a:srgbClr val="002060"/>
                </a:solidFill>
                <a:latin typeface="Arial Rounded MT Bold" panose="020F0704030504030204" pitchFamily="34" charset="77"/>
              </a:rPr>
              <a:t>Care should be taken when using numbers as abbreviations as they can be easily misinterpreted, and confirmation should be sort of organisational guidelines for their usage </a:t>
            </a:r>
            <a:endParaRPr lang="en-US" sz="2400" dirty="0">
              <a:solidFill>
                <a:srgbClr val="002060"/>
              </a:solidFill>
              <a:latin typeface="Arial Rounded MT Bold" panose="020F0704030504030204" pitchFamily="34" charset="77"/>
            </a:endParaRPr>
          </a:p>
        </p:txBody>
      </p:sp>
    </p:spTree>
    <p:extLst>
      <p:ext uri="{BB962C8B-B14F-4D97-AF65-F5344CB8AC3E}">
        <p14:creationId xmlns:p14="http://schemas.microsoft.com/office/powerpoint/2010/main" val="1801487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94A3-BA68-B9E5-FD1B-9C3BC0AE8F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0DE009E-B372-F9AA-DAC5-C47701D4BCD2}"/>
              </a:ext>
            </a:extLst>
          </p:cNvPr>
          <p:cNvSpPr>
            <a:spLocks noGrp="1"/>
          </p:cNvSpPr>
          <p:nvPr>
            <p:ph type="title"/>
          </p:nvPr>
        </p:nvSpPr>
        <p:spPr>
          <a:xfrm>
            <a:off x="503633" y="728663"/>
            <a:ext cx="6679510" cy="720000"/>
          </a:xfrm>
        </p:spPr>
        <p:txBody>
          <a:bodyPr/>
          <a:lstStyle/>
          <a:p>
            <a:r>
              <a:rPr lang="en-US" sz="2800" dirty="0"/>
              <a:t> </a:t>
            </a:r>
            <a:r>
              <a:rPr lang="en-US" dirty="0"/>
              <a:t>Abbreviations and Symbols</a:t>
            </a:r>
            <a:br>
              <a:rPr lang="en-US" sz="2800" dirty="0"/>
            </a:br>
            <a:r>
              <a:rPr lang="en-US" sz="2800" dirty="0"/>
              <a:t> </a:t>
            </a:r>
            <a:br>
              <a:rPr lang="en-US" sz="2800" dirty="0"/>
            </a:br>
            <a:br>
              <a:rPr lang="en-US" sz="2800" dirty="0"/>
            </a:br>
            <a:endParaRPr lang="en-US" dirty="0"/>
          </a:p>
        </p:txBody>
      </p:sp>
      <p:sp>
        <p:nvSpPr>
          <p:cNvPr id="3" name="TextBox 2">
            <a:extLst>
              <a:ext uri="{FF2B5EF4-FFF2-40B4-BE49-F238E27FC236}">
                <a16:creationId xmlns:a16="http://schemas.microsoft.com/office/drawing/2014/main" id="{2EBD5440-5CDC-4D16-968E-A032A2D6CDC5}"/>
              </a:ext>
            </a:extLst>
          </p:cNvPr>
          <p:cNvSpPr txBox="1"/>
          <p:nvPr/>
        </p:nvSpPr>
        <p:spPr>
          <a:xfrm>
            <a:off x="460772" y="2004179"/>
            <a:ext cx="10612040" cy="4154984"/>
          </a:xfrm>
          <a:prstGeom prst="rect">
            <a:avLst/>
          </a:prstGeom>
          <a:noFill/>
        </p:spPr>
        <p:txBody>
          <a:bodyPr wrap="square">
            <a:spAutoFit/>
          </a:bodyPr>
          <a:lstStyle/>
          <a:p>
            <a:r>
              <a:rPr lang="en-US" sz="2400" b="1" dirty="0"/>
              <a:t>These are commonly used as a form of shorthand in medical industry</a:t>
            </a:r>
          </a:p>
          <a:p>
            <a:r>
              <a:rPr lang="en-US" sz="2400" b="1" dirty="0"/>
              <a:t>These can be used by many professionals such as </a:t>
            </a:r>
          </a:p>
          <a:p>
            <a:endParaRPr lang="en-US" sz="2400" b="1" dirty="0"/>
          </a:p>
          <a:p>
            <a:pPr marL="342900" indent="-342900">
              <a:buFont typeface="Arial" panose="020B0604020202020204" pitchFamily="34" charset="0"/>
              <a:buChar char="•"/>
            </a:pPr>
            <a:r>
              <a:rPr lang="en-US" sz="2400" dirty="0">
                <a:solidFill>
                  <a:srgbClr val="002060"/>
                </a:solidFill>
                <a:latin typeface="Arial Rounded MT Bold" panose="020F0704030504030204" pitchFamily="34" charset="77"/>
              </a:rPr>
              <a:t>Administration staff</a:t>
            </a:r>
          </a:p>
          <a:p>
            <a:pPr algn="just">
              <a:buFont typeface="Arial" pitchFamily="34" charset="0"/>
              <a:buChar char="•"/>
              <a:defRPr/>
            </a:pPr>
            <a:r>
              <a:rPr lang="en-US" sz="2400" dirty="0">
                <a:solidFill>
                  <a:srgbClr val="002060"/>
                </a:solidFill>
                <a:latin typeface="Arial Rounded MT Bold" panose="020F0704030504030204" pitchFamily="34" charset="77"/>
              </a:rPr>
              <a:t>Hospitals, Doctors, nurses &amp; allied health professionals, laboratory staff</a:t>
            </a:r>
          </a:p>
          <a:p>
            <a:pPr algn="just">
              <a:buFont typeface="Arial" pitchFamily="34" charset="0"/>
              <a:buChar char="•"/>
              <a:defRPr/>
            </a:pPr>
            <a:r>
              <a:rPr lang="en-US" sz="2400" dirty="0">
                <a:solidFill>
                  <a:srgbClr val="002060"/>
                </a:solidFill>
                <a:latin typeface="Arial Rounded MT Bold" panose="020F0704030504030204" pitchFamily="34" charset="77"/>
              </a:rPr>
              <a:t>Pharmacy related prescriptions and over the counter products</a:t>
            </a:r>
          </a:p>
          <a:p>
            <a:pPr algn="just">
              <a:buFont typeface="Arial" pitchFamily="34" charset="0"/>
              <a:buChar char="•"/>
              <a:defRPr/>
            </a:pPr>
            <a:r>
              <a:rPr lang="en-US" sz="2400" dirty="0">
                <a:solidFill>
                  <a:srgbClr val="002060"/>
                </a:solidFill>
                <a:latin typeface="Arial Rounded MT Bold" panose="020F0704030504030204" pitchFamily="34" charset="77"/>
              </a:rPr>
              <a:t>Insurance companies  </a:t>
            </a:r>
          </a:p>
          <a:p>
            <a:pPr algn="just">
              <a:buFont typeface="Arial" pitchFamily="34" charset="0"/>
              <a:buChar char="•"/>
              <a:defRPr/>
            </a:pPr>
            <a:r>
              <a:rPr lang="en-US" sz="2400" dirty="0">
                <a:solidFill>
                  <a:srgbClr val="002060"/>
                </a:solidFill>
                <a:latin typeface="Arial Rounded MT Bold" panose="020F0704030504030204" pitchFamily="34" charset="77"/>
              </a:rPr>
              <a:t>Barristers and solicitors</a:t>
            </a:r>
          </a:p>
          <a:p>
            <a:pPr marL="342900" indent="-342900">
              <a:buFont typeface="Arial" panose="020B0604020202020204" pitchFamily="34" charset="0"/>
              <a:buChar char="•"/>
            </a:pPr>
            <a:endParaRPr lang="en-US" sz="2400" b="1" dirty="0"/>
          </a:p>
          <a:p>
            <a:endParaRPr lang="en-US" sz="2400" b="1" dirty="0"/>
          </a:p>
        </p:txBody>
      </p:sp>
    </p:spTree>
    <p:extLst>
      <p:ext uri="{BB962C8B-B14F-4D97-AF65-F5344CB8AC3E}">
        <p14:creationId xmlns:p14="http://schemas.microsoft.com/office/powerpoint/2010/main" val="3886178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EA432-0E38-09B8-8DF9-B7B3AE8D012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44387F-F330-7AFD-6291-C536499CD3F3}"/>
              </a:ext>
            </a:extLst>
          </p:cNvPr>
          <p:cNvSpPr>
            <a:spLocks noGrp="1"/>
          </p:cNvSpPr>
          <p:nvPr>
            <p:ph type="title"/>
          </p:nvPr>
        </p:nvSpPr>
        <p:spPr>
          <a:xfrm>
            <a:off x="503632" y="1244856"/>
            <a:ext cx="11472057" cy="720000"/>
          </a:xfrm>
        </p:spPr>
        <p:txBody>
          <a:bodyPr/>
          <a:lstStyle/>
          <a:p>
            <a:r>
              <a:rPr lang="en-US" sz="2800" dirty="0"/>
              <a:t>24 Hour Clock:</a:t>
            </a:r>
            <a:br>
              <a:rPr lang="en-US" sz="2800" dirty="0"/>
            </a:br>
            <a:br>
              <a:rPr lang="en-US" sz="2800" dirty="0"/>
            </a:br>
            <a:br>
              <a:rPr lang="en-US" sz="2800" dirty="0"/>
            </a:br>
            <a:br>
              <a:rPr lang="en-US" sz="2400" dirty="0"/>
            </a:br>
            <a:endParaRPr lang="en-US" sz="2400" dirty="0"/>
          </a:p>
        </p:txBody>
      </p:sp>
      <p:sp>
        <p:nvSpPr>
          <p:cNvPr id="2" name="TextBox 1">
            <a:extLst>
              <a:ext uri="{FF2B5EF4-FFF2-40B4-BE49-F238E27FC236}">
                <a16:creationId xmlns:a16="http://schemas.microsoft.com/office/drawing/2014/main" id="{603E2AE2-344C-2C2C-6E55-1A5DDD808B57}"/>
              </a:ext>
            </a:extLst>
          </p:cNvPr>
          <p:cNvSpPr txBox="1"/>
          <p:nvPr/>
        </p:nvSpPr>
        <p:spPr>
          <a:xfrm>
            <a:off x="460772" y="2004179"/>
            <a:ext cx="10612040" cy="3785652"/>
          </a:xfrm>
          <a:prstGeom prst="rect">
            <a:avLst/>
          </a:prstGeom>
          <a:noFill/>
        </p:spPr>
        <p:txBody>
          <a:bodyPr wrap="square">
            <a:spAutoFit/>
          </a:bodyPr>
          <a:lstStyle/>
          <a:p>
            <a:r>
              <a:rPr lang="en-US" sz="2400" dirty="0">
                <a:latin typeface="Arial Rounded MT Bold" panose="020F0704030504030204" pitchFamily="34" charset="77"/>
              </a:rPr>
              <a:t>Are often used for</a:t>
            </a:r>
          </a:p>
          <a:p>
            <a:endParaRPr lang="en-US" sz="2400" dirty="0">
              <a:latin typeface="Arial Rounded MT Bold" panose="020F0704030504030204" pitchFamily="34" charset="77"/>
              <a:cs typeface="Al Nile" pitchFamily="2" charset="-78"/>
            </a:endParaRPr>
          </a:p>
          <a:p>
            <a:pPr>
              <a:buFont typeface="Arial" pitchFamily="34" charset="0"/>
              <a:buChar char="•"/>
              <a:defRPr/>
            </a:pPr>
            <a:r>
              <a:rPr lang="en-AU" sz="2400" dirty="0">
                <a:solidFill>
                  <a:schemeClr val="tx1"/>
                </a:solidFill>
                <a:latin typeface="Arial Rounded MT Bold" panose="020F0704030504030204" pitchFamily="34" charset="77"/>
                <a:cs typeface="Al Nile" pitchFamily="2" charset="-78"/>
              </a:rPr>
              <a:t>Patient appointments</a:t>
            </a:r>
          </a:p>
          <a:p>
            <a:pPr>
              <a:buFont typeface="Arial" pitchFamily="34" charset="0"/>
              <a:buChar char="•"/>
              <a:defRPr/>
            </a:pPr>
            <a:r>
              <a:rPr lang="en-AU" sz="2400" dirty="0">
                <a:solidFill>
                  <a:schemeClr val="tx1"/>
                </a:solidFill>
                <a:latin typeface="Arial Rounded MT Bold" panose="020F0704030504030204" pitchFamily="34" charset="77"/>
                <a:cs typeface="Al Nile" pitchFamily="2" charset="-78"/>
              </a:rPr>
              <a:t>Airlines companies</a:t>
            </a:r>
          </a:p>
          <a:p>
            <a:pPr>
              <a:buFont typeface="Arial" pitchFamily="34" charset="0"/>
              <a:buChar char="•"/>
              <a:defRPr/>
            </a:pPr>
            <a:r>
              <a:rPr lang="en-AU" sz="2400" dirty="0">
                <a:solidFill>
                  <a:schemeClr val="tx1"/>
                </a:solidFill>
                <a:latin typeface="Arial Rounded MT Bold" panose="020F0704030504030204" pitchFamily="34" charset="77"/>
                <a:cs typeface="Al Nile" pitchFamily="2" charset="-78"/>
              </a:rPr>
              <a:t>Railroads or transit companies</a:t>
            </a:r>
          </a:p>
          <a:p>
            <a:pPr>
              <a:buFont typeface="Arial" pitchFamily="34" charset="0"/>
              <a:buChar char="•"/>
              <a:defRPr/>
            </a:pPr>
            <a:r>
              <a:rPr lang="en-AU" sz="2400" dirty="0">
                <a:solidFill>
                  <a:schemeClr val="tx1"/>
                </a:solidFill>
                <a:latin typeface="Arial Rounded MT Bold" panose="020F0704030504030204" pitchFamily="34" charset="77"/>
                <a:cs typeface="Al Nile" pitchFamily="2" charset="-78"/>
              </a:rPr>
              <a:t>Armed Services</a:t>
            </a:r>
          </a:p>
          <a:p>
            <a:endParaRPr lang="en-US" sz="2400" dirty="0"/>
          </a:p>
          <a:p>
            <a:endParaRPr lang="en-US" sz="2400" dirty="0">
              <a:solidFill>
                <a:srgbClr val="002060"/>
              </a:solidFill>
              <a:latin typeface="Arial Rounded MT Bold" panose="020F0704030504030204" pitchFamily="34" charset="77"/>
            </a:endParaRPr>
          </a:p>
          <a:p>
            <a:pPr marL="342900" indent="-34290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632492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73FD5-BDE2-2A2C-357B-DD3FD14846E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ADA09EE-9F72-7B12-0F74-4AFA8A5D3D30}"/>
              </a:ext>
            </a:extLst>
          </p:cNvPr>
          <p:cNvSpPr>
            <a:spLocks noGrp="1"/>
          </p:cNvSpPr>
          <p:nvPr>
            <p:ph type="title"/>
          </p:nvPr>
        </p:nvSpPr>
        <p:spPr>
          <a:xfrm>
            <a:off x="503632" y="1244856"/>
            <a:ext cx="11472057" cy="720000"/>
          </a:xfrm>
        </p:spPr>
        <p:txBody>
          <a:bodyPr/>
          <a:lstStyle/>
          <a:p>
            <a:r>
              <a:rPr lang="en-US" sz="2800" dirty="0"/>
              <a:t>24 Hour Clock:</a:t>
            </a:r>
            <a:br>
              <a:rPr lang="en-US" sz="2800" dirty="0"/>
            </a:br>
            <a:br>
              <a:rPr lang="en-US" sz="2800" dirty="0"/>
            </a:br>
            <a:br>
              <a:rPr lang="en-US" sz="2800" dirty="0"/>
            </a:br>
            <a:br>
              <a:rPr lang="en-US" sz="2400" dirty="0"/>
            </a:br>
            <a:endParaRPr lang="en-US" sz="2400" dirty="0"/>
          </a:p>
        </p:txBody>
      </p:sp>
      <p:sp>
        <p:nvSpPr>
          <p:cNvPr id="2" name="TextBox 1">
            <a:extLst>
              <a:ext uri="{FF2B5EF4-FFF2-40B4-BE49-F238E27FC236}">
                <a16:creationId xmlns:a16="http://schemas.microsoft.com/office/drawing/2014/main" id="{8ECDEBC2-3959-0A99-E8D8-4314ABE2986F}"/>
              </a:ext>
            </a:extLst>
          </p:cNvPr>
          <p:cNvSpPr txBox="1"/>
          <p:nvPr/>
        </p:nvSpPr>
        <p:spPr>
          <a:xfrm>
            <a:off x="460772" y="2004179"/>
            <a:ext cx="10612040" cy="6370975"/>
          </a:xfrm>
          <a:prstGeom prst="rect">
            <a:avLst/>
          </a:prstGeom>
          <a:noFill/>
        </p:spPr>
        <p:txBody>
          <a:bodyPr wrap="square">
            <a:spAutoFit/>
          </a:bodyPr>
          <a:lstStyle/>
          <a:p>
            <a:r>
              <a:rPr lang="en-US" sz="2400" dirty="0">
                <a:solidFill>
                  <a:srgbClr val="002060"/>
                </a:solidFill>
                <a:latin typeface="Arial Rounded MT Bold" panose="020F0704030504030204" pitchFamily="34" charset="77"/>
              </a:rPr>
              <a:t>There are two main ways to show the time</a:t>
            </a:r>
          </a:p>
          <a:p>
            <a:r>
              <a:rPr lang="en-US" sz="2400" dirty="0">
                <a:solidFill>
                  <a:srgbClr val="002060"/>
                </a:solidFill>
                <a:latin typeface="Arial Rounded MT Bold" panose="020F0704030504030204" pitchFamily="34" charset="77"/>
                <a:cs typeface="Al Nile" pitchFamily="2" charset="-78"/>
              </a:rPr>
              <a:t>”24 hour clock” or “AM/PM”</a:t>
            </a:r>
          </a:p>
          <a:p>
            <a:endParaRPr lang="en-US" sz="2400" dirty="0">
              <a:solidFill>
                <a:srgbClr val="002060"/>
              </a:solidFill>
              <a:latin typeface="Arial Rounded MT Bold" panose="020F0704030504030204" pitchFamily="34" charset="77"/>
              <a:cs typeface="Al Nile" pitchFamily="2" charset="-78"/>
            </a:endParaRPr>
          </a:p>
          <a:p>
            <a:pPr marL="342900" indent="-342900">
              <a:buFont typeface="Arial" panose="020B0604020202020204" pitchFamily="34" charset="0"/>
              <a:buChar char="•"/>
              <a:defRPr/>
            </a:pPr>
            <a:r>
              <a:rPr lang="en-AU" sz="2400" dirty="0">
                <a:solidFill>
                  <a:srgbClr val="002060"/>
                </a:solidFill>
                <a:latin typeface="Arial Rounded MT Bold" panose="020F0704030504030204" pitchFamily="34" charset="77"/>
              </a:rPr>
              <a:t>24 Hour Clock: the time is shown as how many hours and minutes since midnight. </a:t>
            </a:r>
          </a:p>
          <a:p>
            <a:pPr marL="342900" indent="-342900">
              <a:buFont typeface="Arial" panose="020B0604020202020204" pitchFamily="34" charset="0"/>
              <a:buChar char="•"/>
              <a:defRPr/>
            </a:pPr>
            <a:endParaRPr lang="en-AU" sz="2400" dirty="0">
              <a:solidFill>
                <a:srgbClr val="002060"/>
              </a:solidFill>
              <a:latin typeface="Arial Rounded MT Bold" panose="020F0704030504030204" pitchFamily="34" charset="77"/>
            </a:endParaRPr>
          </a:p>
          <a:p>
            <a:pPr marL="342900" indent="-342900">
              <a:buFont typeface="Arial" panose="020B0604020202020204" pitchFamily="34" charset="0"/>
              <a:buChar char="•"/>
              <a:defRPr/>
            </a:pPr>
            <a:r>
              <a:rPr lang="en-AU" sz="2400" dirty="0">
                <a:solidFill>
                  <a:srgbClr val="002060"/>
                </a:solidFill>
                <a:latin typeface="Arial Rounded MT Bold" panose="020F0704030504030204" pitchFamily="34" charset="77"/>
              </a:rPr>
              <a:t>AM/PM (or "12 Hour Clock"): the day is split into: the 12 Hours running from Midnight to Noon (the AM hours)</a:t>
            </a:r>
          </a:p>
          <a:p>
            <a:pPr marL="342900" indent="-342900">
              <a:buFont typeface="Arial" panose="020B0604020202020204" pitchFamily="34" charset="0"/>
              <a:buChar char="•"/>
              <a:defRPr/>
            </a:pPr>
            <a:endParaRPr lang="en-AU" sz="2400" dirty="0">
              <a:solidFill>
                <a:srgbClr val="002060"/>
              </a:solidFill>
              <a:latin typeface="Arial Rounded MT Bold" panose="020F0704030504030204" pitchFamily="34" charset="77"/>
            </a:endParaRPr>
          </a:p>
          <a:p>
            <a:pPr marL="342900" indent="-342900">
              <a:buFont typeface="Arial" panose="020B0604020202020204" pitchFamily="34" charset="0"/>
              <a:buChar char="•"/>
              <a:defRPr/>
            </a:pPr>
            <a:r>
              <a:rPr lang="en-AU" sz="2400" dirty="0">
                <a:solidFill>
                  <a:srgbClr val="002060"/>
                </a:solidFill>
                <a:latin typeface="Arial Rounded MT Bold" panose="020F0704030504030204" pitchFamily="34" charset="77"/>
              </a:rPr>
              <a:t>And 12 Hours running from Noon to Midnight (the PM hours)</a:t>
            </a:r>
          </a:p>
          <a:p>
            <a:endParaRPr lang="en-US" sz="2400" dirty="0">
              <a:solidFill>
                <a:srgbClr val="002060"/>
              </a:solidFill>
              <a:latin typeface="Arial Rounded MT Bold" panose="020F0704030504030204" pitchFamily="34" charset="77"/>
              <a:cs typeface="Al Nile" pitchFamily="2" charset="-78"/>
            </a:endParaRPr>
          </a:p>
          <a:p>
            <a:endParaRPr lang="en-US" sz="2400" dirty="0">
              <a:solidFill>
                <a:srgbClr val="002060"/>
              </a:solidFill>
              <a:latin typeface="Arial Rounded MT Bold" panose="020F0704030504030204" pitchFamily="34" charset="77"/>
              <a:cs typeface="Al Nile" pitchFamily="2" charset="-78"/>
            </a:endParaRPr>
          </a:p>
          <a:p>
            <a:endParaRPr lang="en-AU" sz="2400" dirty="0">
              <a:solidFill>
                <a:srgbClr val="002060"/>
              </a:solidFill>
              <a:latin typeface="Arial Rounded MT Bold" panose="020F0704030504030204" pitchFamily="34" charset="77"/>
              <a:cs typeface="Al Nile" pitchFamily="2" charset="-78"/>
            </a:endParaRPr>
          </a:p>
          <a:p>
            <a:endParaRPr lang="en-US" sz="2400" dirty="0">
              <a:solidFill>
                <a:srgbClr val="002060"/>
              </a:solidFill>
              <a:latin typeface="Arial Rounded MT Bold" panose="020F0704030504030204" pitchFamily="34" charset="77"/>
            </a:endParaRPr>
          </a:p>
          <a:p>
            <a:endParaRPr lang="en-US" sz="2400" dirty="0">
              <a:solidFill>
                <a:srgbClr val="002060"/>
              </a:solidFill>
              <a:latin typeface="Arial Rounded MT Bold" panose="020F0704030504030204" pitchFamily="34" charset="77"/>
            </a:endParaRPr>
          </a:p>
          <a:p>
            <a:pPr marL="342900" indent="-342900">
              <a:buFont typeface="Arial" panose="020B0604020202020204" pitchFamily="34" charset="0"/>
              <a:buChar char="•"/>
            </a:pPr>
            <a:endParaRPr lang="en-US" sz="2400" dirty="0">
              <a:solidFill>
                <a:srgbClr val="002060"/>
              </a:solidFill>
              <a:latin typeface="Arial Rounded MT Bold" panose="020F0704030504030204" pitchFamily="34" charset="77"/>
            </a:endParaRPr>
          </a:p>
          <a:p>
            <a:endParaRPr lang="en-US" sz="2400" dirty="0">
              <a:solidFill>
                <a:srgbClr val="002060"/>
              </a:solidFill>
              <a:latin typeface="Arial Rounded MT Bold" panose="020F0704030504030204" pitchFamily="34" charset="77"/>
            </a:endParaRPr>
          </a:p>
        </p:txBody>
      </p:sp>
    </p:spTree>
    <p:extLst>
      <p:ext uri="{BB962C8B-B14F-4D97-AF65-F5344CB8AC3E}">
        <p14:creationId xmlns:p14="http://schemas.microsoft.com/office/powerpoint/2010/main" val="236960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C6388-4CDD-6E6D-D5E9-B34E9AF904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697E2CD-6F5B-1E4A-F28C-FF3EEDCF7A45}"/>
              </a:ext>
            </a:extLst>
          </p:cNvPr>
          <p:cNvSpPr>
            <a:spLocks noGrp="1"/>
          </p:cNvSpPr>
          <p:nvPr>
            <p:ph type="title"/>
          </p:nvPr>
        </p:nvSpPr>
        <p:spPr>
          <a:xfrm>
            <a:off x="503632" y="1244856"/>
            <a:ext cx="11472057" cy="720000"/>
          </a:xfrm>
        </p:spPr>
        <p:txBody>
          <a:bodyPr/>
          <a:lstStyle/>
          <a:p>
            <a:r>
              <a:rPr lang="en-US" sz="2800" dirty="0"/>
              <a:t>Time – AM/PM</a:t>
            </a:r>
            <a:br>
              <a:rPr lang="en-US" sz="2800" dirty="0"/>
            </a:br>
            <a:br>
              <a:rPr lang="en-US" sz="2800" dirty="0"/>
            </a:br>
            <a:br>
              <a:rPr lang="en-US" sz="2800" dirty="0"/>
            </a:br>
            <a:br>
              <a:rPr lang="en-US" sz="2400" dirty="0"/>
            </a:br>
            <a:endParaRPr lang="en-US" sz="2400" dirty="0"/>
          </a:p>
        </p:txBody>
      </p:sp>
      <p:sp>
        <p:nvSpPr>
          <p:cNvPr id="2" name="TextBox 1">
            <a:extLst>
              <a:ext uri="{FF2B5EF4-FFF2-40B4-BE49-F238E27FC236}">
                <a16:creationId xmlns:a16="http://schemas.microsoft.com/office/drawing/2014/main" id="{237AEE1B-4E29-2BB5-2B57-D415509541C3}"/>
              </a:ext>
            </a:extLst>
          </p:cNvPr>
          <p:cNvSpPr txBox="1"/>
          <p:nvPr/>
        </p:nvSpPr>
        <p:spPr>
          <a:xfrm>
            <a:off x="460772" y="2004179"/>
            <a:ext cx="10612040" cy="4893647"/>
          </a:xfrm>
          <a:prstGeom prst="rect">
            <a:avLst/>
          </a:prstGeom>
          <a:noFill/>
        </p:spPr>
        <p:txBody>
          <a:bodyPr wrap="square">
            <a:spAutoFit/>
          </a:bodyPr>
          <a:lstStyle/>
          <a:p>
            <a:r>
              <a:rPr lang="en-US" sz="2400" dirty="0">
                <a:solidFill>
                  <a:srgbClr val="002060"/>
                </a:solidFill>
                <a:latin typeface="Arial Rounded MT Bold" panose="020F0704030504030204" pitchFamily="34" charset="77"/>
              </a:rPr>
              <a:t>Normally the time is shown as </a:t>
            </a:r>
          </a:p>
          <a:p>
            <a:r>
              <a:rPr lang="en-US" sz="2400" dirty="0">
                <a:solidFill>
                  <a:srgbClr val="002060"/>
                </a:solidFill>
                <a:latin typeface="Arial Rounded MT Bold" panose="020F0704030504030204" pitchFamily="34" charset="77"/>
              </a:rPr>
              <a:t>		Hours : Minutes</a:t>
            </a:r>
          </a:p>
          <a:p>
            <a:endParaRPr lang="en-US" sz="2400" dirty="0">
              <a:solidFill>
                <a:srgbClr val="002060"/>
              </a:solidFill>
              <a:latin typeface="Arial Rounded MT Bold" panose="020F0704030504030204" pitchFamily="34" charset="77"/>
            </a:endParaRPr>
          </a:p>
          <a:p>
            <a:r>
              <a:rPr lang="en-US" sz="2400" dirty="0">
                <a:solidFill>
                  <a:srgbClr val="002060"/>
                </a:solidFill>
                <a:latin typeface="Arial Rounded MT Bold" panose="020F0704030504030204" pitchFamily="34" charset="77"/>
              </a:rPr>
              <a:t>Example</a:t>
            </a:r>
          </a:p>
          <a:p>
            <a:endParaRPr lang="en-US" sz="2400" dirty="0">
              <a:solidFill>
                <a:srgbClr val="002060"/>
              </a:solidFill>
              <a:latin typeface="Arial Rounded MT Bold" panose="020F0704030504030204" pitchFamily="34" charset="77"/>
            </a:endParaRPr>
          </a:p>
          <a:p>
            <a:r>
              <a:rPr lang="en-US" sz="2400" dirty="0">
                <a:solidFill>
                  <a:srgbClr val="002060"/>
                </a:solidFill>
                <a:latin typeface="Arial Rounded MT Bold" panose="020F0704030504030204" pitchFamily="34" charset="77"/>
              </a:rPr>
              <a:t>10:25 means 10 hours and 25 minutes</a:t>
            </a:r>
            <a:endParaRPr lang="en-AU" sz="2400" dirty="0">
              <a:solidFill>
                <a:srgbClr val="002060"/>
              </a:solidFill>
              <a:latin typeface="Arial Rounded MT Bold" panose="020F0704030504030204" pitchFamily="34" charset="77"/>
            </a:endParaRPr>
          </a:p>
          <a:p>
            <a:endParaRPr lang="en-US" sz="2400" dirty="0">
              <a:solidFill>
                <a:srgbClr val="002060"/>
              </a:solidFill>
              <a:latin typeface="Arial Rounded MT Bold" panose="020F0704030504030204" pitchFamily="34" charset="77"/>
              <a:cs typeface="Al Nile" pitchFamily="2" charset="-78"/>
            </a:endParaRPr>
          </a:p>
          <a:p>
            <a:endParaRPr lang="en-US" sz="2400" dirty="0">
              <a:solidFill>
                <a:srgbClr val="002060"/>
              </a:solidFill>
              <a:latin typeface="Arial Rounded MT Bold" panose="020F0704030504030204" pitchFamily="34" charset="77"/>
              <a:cs typeface="Al Nile" pitchFamily="2" charset="-78"/>
            </a:endParaRPr>
          </a:p>
          <a:p>
            <a:endParaRPr lang="en-AU" sz="2400" dirty="0">
              <a:solidFill>
                <a:srgbClr val="002060"/>
              </a:solidFill>
              <a:latin typeface="Arial Rounded MT Bold" panose="020F0704030504030204" pitchFamily="34" charset="77"/>
              <a:cs typeface="Al Nile" pitchFamily="2" charset="-78"/>
            </a:endParaRPr>
          </a:p>
          <a:p>
            <a:endParaRPr lang="en-US" sz="2400" dirty="0">
              <a:solidFill>
                <a:srgbClr val="002060"/>
              </a:solidFill>
              <a:latin typeface="Arial Rounded MT Bold" panose="020F0704030504030204" pitchFamily="34" charset="77"/>
            </a:endParaRPr>
          </a:p>
          <a:p>
            <a:endParaRPr lang="en-US" sz="2400" dirty="0">
              <a:solidFill>
                <a:srgbClr val="002060"/>
              </a:solidFill>
              <a:latin typeface="Arial Rounded MT Bold" panose="020F0704030504030204" pitchFamily="34" charset="77"/>
            </a:endParaRPr>
          </a:p>
          <a:p>
            <a:pPr marL="342900" indent="-342900">
              <a:buFont typeface="Arial" panose="020B0604020202020204" pitchFamily="34" charset="0"/>
              <a:buChar char="•"/>
            </a:pPr>
            <a:endParaRPr lang="en-US" sz="2400" dirty="0">
              <a:solidFill>
                <a:srgbClr val="002060"/>
              </a:solidFill>
              <a:latin typeface="Arial Rounded MT Bold" panose="020F0704030504030204" pitchFamily="34" charset="77"/>
            </a:endParaRPr>
          </a:p>
          <a:p>
            <a:endParaRPr lang="en-US" sz="2400" dirty="0">
              <a:solidFill>
                <a:srgbClr val="002060"/>
              </a:solidFill>
              <a:latin typeface="Arial Rounded MT Bold" panose="020F0704030504030204" pitchFamily="34" charset="77"/>
            </a:endParaRPr>
          </a:p>
        </p:txBody>
      </p:sp>
    </p:spTree>
    <p:extLst>
      <p:ext uri="{BB962C8B-B14F-4D97-AF65-F5344CB8AC3E}">
        <p14:creationId xmlns:p14="http://schemas.microsoft.com/office/powerpoint/2010/main" val="3480489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31B2B-7D38-1244-AA5F-46EADEA0AADF}"/>
            </a:ext>
          </a:extLst>
        </p:cNvPr>
        <p:cNvGrpSpPr/>
        <p:nvPr/>
      </p:nvGrpSpPr>
      <p:grpSpPr>
        <a:xfrm>
          <a:off x="0" y="0"/>
          <a:ext cx="0" cy="0"/>
          <a:chOff x="0" y="0"/>
          <a:chExt cx="0" cy="0"/>
        </a:xfrm>
      </p:grpSpPr>
      <p:pic>
        <p:nvPicPr>
          <p:cNvPr id="6" name="irc_mi" descr="Related image">
            <a:hlinkClick r:id="rId2"/>
            <a:extLst>
              <a:ext uri="{FF2B5EF4-FFF2-40B4-BE49-F238E27FC236}">
                <a16:creationId xmlns:a16="http://schemas.microsoft.com/office/drawing/2014/main" id="{0C1B5E48-9EC6-5485-FBE7-E46C369CB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43" t="6744" r="8163" b="14987"/>
          <a:stretch>
            <a:fillRect/>
          </a:stretch>
        </p:blipFill>
        <p:spPr bwMode="auto">
          <a:xfrm>
            <a:off x="2125281" y="1232795"/>
            <a:ext cx="7521639" cy="562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035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2434C-1870-D394-E4A7-6E10F2922BC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33CD0CF-8616-42EB-38F5-423411E6A854}"/>
              </a:ext>
            </a:extLst>
          </p:cNvPr>
          <p:cNvSpPr>
            <a:spLocks noGrp="1"/>
          </p:cNvSpPr>
          <p:nvPr>
            <p:ph type="title"/>
          </p:nvPr>
        </p:nvSpPr>
        <p:spPr>
          <a:xfrm>
            <a:off x="503632" y="1244856"/>
            <a:ext cx="11472057" cy="720000"/>
          </a:xfrm>
        </p:spPr>
        <p:txBody>
          <a:bodyPr/>
          <a:lstStyle/>
          <a:p>
            <a:r>
              <a:rPr lang="en-US" dirty="0"/>
              <a:t>Decimal</a:t>
            </a:r>
            <a:br>
              <a:rPr lang="en-US" sz="2800" dirty="0"/>
            </a:br>
            <a:br>
              <a:rPr lang="en-US" sz="2800" dirty="0"/>
            </a:br>
            <a:br>
              <a:rPr lang="en-US" sz="2800" dirty="0"/>
            </a:br>
            <a:br>
              <a:rPr lang="en-US" sz="2400" dirty="0"/>
            </a:br>
            <a:endParaRPr lang="en-US" sz="2400" dirty="0"/>
          </a:p>
        </p:txBody>
      </p:sp>
      <p:sp>
        <p:nvSpPr>
          <p:cNvPr id="2" name="TextBox 1">
            <a:extLst>
              <a:ext uri="{FF2B5EF4-FFF2-40B4-BE49-F238E27FC236}">
                <a16:creationId xmlns:a16="http://schemas.microsoft.com/office/drawing/2014/main" id="{E4EDBF73-77CE-AB2F-2BFC-1090A1946485}"/>
              </a:ext>
            </a:extLst>
          </p:cNvPr>
          <p:cNvSpPr txBox="1"/>
          <p:nvPr/>
        </p:nvSpPr>
        <p:spPr>
          <a:xfrm>
            <a:off x="652796" y="1848731"/>
            <a:ext cx="10612040" cy="5632311"/>
          </a:xfrm>
          <a:prstGeom prst="rect">
            <a:avLst/>
          </a:prstGeom>
          <a:noFill/>
        </p:spPr>
        <p:txBody>
          <a:bodyPr wrap="square">
            <a:spAutoFit/>
          </a:bodyPr>
          <a:lstStyle/>
          <a:p>
            <a:pPr marL="0" indent="0"/>
            <a:r>
              <a:rPr lang="en-AU" altLang="en-US" sz="2400" b="0" dirty="0">
                <a:solidFill>
                  <a:srgbClr val="002060"/>
                </a:solidFill>
                <a:latin typeface="Arial Rounded MT Bold" panose="020F0704030504030204" pitchFamily="34" charset="77"/>
              </a:rPr>
              <a:t>Some organisations do not require you to use the decimal between hours (</a:t>
            </a:r>
            <a:r>
              <a:rPr lang="en-AU" altLang="en-US" sz="2400" b="0" dirty="0" err="1">
                <a:solidFill>
                  <a:srgbClr val="002060"/>
                </a:solidFill>
                <a:latin typeface="Arial Rounded MT Bold" panose="020F0704030504030204" pitchFamily="34" charset="77"/>
              </a:rPr>
              <a:t>hh</a:t>
            </a:r>
            <a:r>
              <a:rPr lang="en-AU" altLang="en-US" sz="2400" b="0" dirty="0">
                <a:solidFill>
                  <a:srgbClr val="002060"/>
                </a:solidFill>
                <a:latin typeface="Arial Rounded MT Bold" panose="020F0704030504030204" pitchFamily="34" charset="77"/>
              </a:rPr>
              <a:t>) &amp; minutes (mm)</a:t>
            </a:r>
          </a:p>
          <a:p>
            <a:pPr marL="0" indent="0" algn="ctr"/>
            <a:r>
              <a:rPr lang="en-AU" altLang="en-US" sz="2400" b="0" dirty="0">
                <a:solidFill>
                  <a:srgbClr val="002060"/>
                </a:solidFill>
                <a:latin typeface="Arial Rounded MT Bold" panose="020F0704030504030204" pitchFamily="34" charset="77"/>
              </a:rPr>
              <a:t> Example: Military    1342 (</a:t>
            </a:r>
            <a:r>
              <a:rPr lang="en-AU" altLang="en-US" sz="2400" b="0" dirty="0" err="1">
                <a:solidFill>
                  <a:srgbClr val="002060"/>
                </a:solidFill>
                <a:latin typeface="Arial Rounded MT Bold" panose="020F0704030504030204" pitchFamily="34" charset="77"/>
              </a:rPr>
              <a:t>hhmm</a:t>
            </a:r>
            <a:r>
              <a:rPr lang="en-AU" altLang="en-US" sz="2400" b="0" dirty="0">
                <a:solidFill>
                  <a:srgbClr val="002060"/>
                </a:solidFill>
                <a:latin typeface="Arial Rounded MT Bold" panose="020F0704030504030204" pitchFamily="34" charset="77"/>
              </a:rPr>
              <a:t>)</a:t>
            </a:r>
          </a:p>
          <a:p>
            <a:pPr marL="0" indent="0"/>
            <a:endParaRPr lang="en-AU" altLang="en-US" sz="2400" b="0" dirty="0">
              <a:solidFill>
                <a:srgbClr val="002060"/>
              </a:solidFill>
              <a:latin typeface="Arial Rounded MT Bold" panose="020F0704030504030204" pitchFamily="34" charset="77"/>
            </a:endParaRPr>
          </a:p>
          <a:p>
            <a:pPr marL="0" indent="0"/>
            <a:r>
              <a:rPr lang="en-AU" altLang="en-US" sz="2400" b="0" dirty="0">
                <a:solidFill>
                  <a:srgbClr val="002060"/>
                </a:solidFill>
                <a:latin typeface="Arial Rounded MT Bold" panose="020F0704030504030204" pitchFamily="34" charset="77"/>
              </a:rPr>
              <a:t>Other organisations such as hospitals operating theatres will require the use of decimal for purposes of Births or </a:t>
            </a:r>
            <a:r>
              <a:rPr lang="en-AU" altLang="en-US" sz="2400" b="0" dirty="0" err="1">
                <a:solidFill>
                  <a:srgbClr val="002060"/>
                </a:solidFill>
                <a:latin typeface="Arial Rounded MT Bold" panose="020F0704030504030204" pitchFamily="34" charset="77"/>
              </a:rPr>
              <a:t>unforseen</a:t>
            </a:r>
            <a:r>
              <a:rPr lang="en-AU" altLang="en-US" sz="2400" b="0" dirty="0">
                <a:solidFill>
                  <a:srgbClr val="002060"/>
                </a:solidFill>
                <a:latin typeface="Arial Rounded MT Bold" panose="020F0704030504030204" pitchFamily="34" charset="77"/>
              </a:rPr>
              <a:t> deaths on the operating table.</a:t>
            </a:r>
          </a:p>
          <a:p>
            <a:pPr marL="0" indent="0" algn="ctr"/>
            <a:r>
              <a:rPr lang="en-AU" altLang="en-US" sz="2400" b="0" dirty="0">
                <a:solidFill>
                  <a:srgbClr val="002060"/>
                </a:solidFill>
                <a:latin typeface="Arial Rounded MT Bold" panose="020F0704030504030204" pitchFamily="34" charset="77"/>
              </a:rPr>
              <a:t>Example:      13:42:28 (</a:t>
            </a:r>
            <a:r>
              <a:rPr lang="en-AU" altLang="en-US" sz="2400" b="0" dirty="0" err="1">
                <a:solidFill>
                  <a:srgbClr val="002060"/>
                </a:solidFill>
                <a:latin typeface="Arial Rounded MT Bold" panose="020F0704030504030204" pitchFamily="34" charset="77"/>
              </a:rPr>
              <a:t>hh:mm:ss</a:t>
            </a:r>
            <a:r>
              <a:rPr lang="en-AU" altLang="en-US" sz="2400" b="0" dirty="0">
                <a:solidFill>
                  <a:srgbClr val="002060"/>
                </a:solidFill>
                <a:latin typeface="Arial Rounded MT Bold" panose="020F0704030504030204" pitchFamily="34" charset="77"/>
              </a:rPr>
              <a:t>) </a:t>
            </a:r>
          </a:p>
          <a:p>
            <a:endParaRPr lang="en-US" sz="2400" dirty="0">
              <a:solidFill>
                <a:srgbClr val="002060"/>
              </a:solidFill>
              <a:latin typeface="Arial Rounded MT Bold" panose="020F0704030504030204" pitchFamily="34" charset="77"/>
              <a:cs typeface="Al Nile" pitchFamily="2" charset="-78"/>
            </a:endParaRPr>
          </a:p>
          <a:p>
            <a:endParaRPr lang="en-US" sz="2400" dirty="0">
              <a:solidFill>
                <a:srgbClr val="002060"/>
              </a:solidFill>
              <a:latin typeface="Arial Rounded MT Bold" panose="020F0704030504030204" pitchFamily="34" charset="77"/>
              <a:cs typeface="Al Nile" pitchFamily="2" charset="-78"/>
            </a:endParaRPr>
          </a:p>
          <a:p>
            <a:endParaRPr lang="en-AU" sz="2400" dirty="0">
              <a:solidFill>
                <a:srgbClr val="002060"/>
              </a:solidFill>
              <a:latin typeface="Arial Rounded MT Bold" panose="020F0704030504030204" pitchFamily="34" charset="77"/>
              <a:cs typeface="Al Nile" pitchFamily="2" charset="-78"/>
            </a:endParaRPr>
          </a:p>
          <a:p>
            <a:endParaRPr lang="en-US" sz="2400" dirty="0">
              <a:solidFill>
                <a:srgbClr val="002060"/>
              </a:solidFill>
              <a:latin typeface="Arial Rounded MT Bold" panose="020F0704030504030204" pitchFamily="34" charset="77"/>
            </a:endParaRPr>
          </a:p>
          <a:p>
            <a:endParaRPr lang="en-US" sz="2400" dirty="0">
              <a:solidFill>
                <a:srgbClr val="002060"/>
              </a:solidFill>
              <a:latin typeface="Arial Rounded MT Bold" panose="020F0704030504030204" pitchFamily="34" charset="77"/>
            </a:endParaRPr>
          </a:p>
          <a:p>
            <a:pPr marL="342900" indent="-342900">
              <a:buFont typeface="Arial" panose="020B0604020202020204" pitchFamily="34" charset="0"/>
              <a:buChar char="•"/>
            </a:pPr>
            <a:endParaRPr lang="en-US" sz="2400" dirty="0">
              <a:solidFill>
                <a:srgbClr val="002060"/>
              </a:solidFill>
              <a:latin typeface="Arial Rounded MT Bold" panose="020F0704030504030204" pitchFamily="34" charset="77"/>
            </a:endParaRPr>
          </a:p>
          <a:p>
            <a:endParaRPr lang="en-US" sz="2400" dirty="0">
              <a:solidFill>
                <a:srgbClr val="002060"/>
              </a:solidFill>
              <a:latin typeface="Arial Rounded MT Bold" panose="020F0704030504030204" pitchFamily="34" charset="77"/>
            </a:endParaRPr>
          </a:p>
        </p:txBody>
      </p:sp>
    </p:spTree>
    <p:extLst>
      <p:ext uri="{BB962C8B-B14F-4D97-AF65-F5344CB8AC3E}">
        <p14:creationId xmlns:p14="http://schemas.microsoft.com/office/powerpoint/2010/main" val="16219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04DC4D-26CF-54EC-9F88-521A3AE40D8C}"/>
              </a:ext>
            </a:extLst>
          </p:cNvPr>
          <p:cNvSpPr>
            <a:spLocks noGrp="1"/>
          </p:cNvSpPr>
          <p:nvPr>
            <p:ph type="title"/>
          </p:nvPr>
        </p:nvSpPr>
        <p:spPr/>
        <p:txBody>
          <a:bodyPr/>
          <a:lstStyle/>
          <a:p>
            <a:r>
              <a:rPr lang="en-US" sz="2800" dirty="0"/>
              <a:t>Abbreviations </a:t>
            </a:r>
            <a:endParaRPr lang="en-US" dirty="0"/>
          </a:p>
        </p:txBody>
      </p:sp>
      <p:sp>
        <p:nvSpPr>
          <p:cNvPr id="3" name="TextBox 2">
            <a:extLst>
              <a:ext uri="{FF2B5EF4-FFF2-40B4-BE49-F238E27FC236}">
                <a16:creationId xmlns:a16="http://schemas.microsoft.com/office/drawing/2014/main" id="{269440E9-039B-01B0-9B27-2CF87A8B88EB}"/>
              </a:ext>
            </a:extLst>
          </p:cNvPr>
          <p:cNvSpPr txBox="1"/>
          <p:nvPr/>
        </p:nvSpPr>
        <p:spPr>
          <a:xfrm>
            <a:off x="571061" y="1439697"/>
            <a:ext cx="10612040" cy="4154984"/>
          </a:xfrm>
          <a:prstGeom prst="rect">
            <a:avLst/>
          </a:prstGeom>
          <a:noFill/>
        </p:spPr>
        <p:txBody>
          <a:bodyPr wrap="square" lIns="91440" tIns="45720" rIns="91440" bIns="45720" anchor="t">
            <a:spAutoFit/>
          </a:bodyPr>
          <a:lstStyle/>
          <a:p>
            <a:pPr>
              <a:spcBef>
                <a:spcPct val="0"/>
              </a:spcBef>
            </a:pPr>
            <a:r>
              <a:rPr lang="en-US" altLang="en-US" sz="2400" dirty="0">
                <a:solidFill>
                  <a:schemeClr val="tx1"/>
                </a:solidFill>
                <a:latin typeface="Arial Rounded MT Bold" panose="020F0704030504030204" pitchFamily="34" charset="77"/>
              </a:rPr>
              <a:t>Abbreviations and symbols are commonly used as a form of shorthand in medical terminology.  </a:t>
            </a:r>
            <a:endParaRPr lang="en-US"/>
          </a:p>
          <a:p>
            <a:pPr>
              <a:spcBef>
                <a:spcPct val="0"/>
              </a:spcBef>
            </a:pPr>
            <a:endParaRPr lang="en-US" altLang="en-US" sz="2400" dirty="0">
              <a:solidFill>
                <a:schemeClr val="tx1"/>
              </a:solidFill>
              <a:latin typeface="Arial Rounded MT Bold" panose="020F0704030504030204" pitchFamily="34" charset="77"/>
            </a:endParaRPr>
          </a:p>
          <a:p>
            <a:pPr>
              <a:spcBef>
                <a:spcPct val="0"/>
              </a:spcBef>
            </a:pPr>
            <a:r>
              <a:rPr lang="en-US" altLang="en-US" sz="2400" dirty="0">
                <a:latin typeface="Arial Rounded MT Bold"/>
              </a:rPr>
              <a:t>These can be </a:t>
            </a:r>
            <a:r>
              <a:rPr lang="en-US" altLang="en-US" sz="2400">
                <a:latin typeface="Arial Rounded MT Bold"/>
              </a:rPr>
              <a:t>used</a:t>
            </a:r>
            <a:r>
              <a:rPr lang="en-US" altLang="en-US" sz="2400" dirty="0">
                <a:latin typeface="Arial Rounded MT Bold"/>
              </a:rPr>
              <a:t> by many professions such as medical receptions &amp; administration staff, doctors, nurses, allied health professionals, insurance companies  and even barristers and solicitors.</a:t>
            </a:r>
          </a:p>
          <a:p>
            <a:pPr>
              <a:spcBef>
                <a:spcPct val="0"/>
              </a:spcBef>
            </a:pPr>
            <a:endParaRPr lang="en-US" altLang="en-US" sz="2400" dirty="0">
              <a:solidFill>
                <a:schemeClr val="tx1"/>
              </a:solidFill>
              <a:latin typeface="Arial Rounded MT Bold" panose="020F0704030504030204" pitchFamily="34" charset="77"/>
            </a:endParaRPr>
          </a:p>
          <a:p>
            <a:pPr>
              <a:spcBef>
                <a:spcPct val="0"/>
              </a:spcBef>
            </a:pPr>
            <a:r>
              <a:rPr lang="en-US" altLang="en-US" sz="2400" dirty="0">
                <a:solidFill>
                  <a:schemeClr val="tx1"/>
                </a:solidFill>
                <a:latin typeface="Arial Rounded MT Bold" panose="020F0704030504030204" pitchFamily="34" charset="77"/>
              </a:rPr>
              <a:t>You cannot be expected to remember all abbreviations; however, overtime you will become familiar with them. </a:t>
            </a:r>
          </a:p>
          <a:p>
            <a:pPr>
              <a:spcBef>
                <a:spcPct val="0"/>
              </a:spcBef>
            </a:pPr>
            <a:endParaRPr lang="en-US" altLang="en-US" sz="2400" dirty="0">
              <a:solidFill>
                <a:schemeClr val="tx1"/>
              </a:solidFill>
              <a:latin typeface="Arial Rounded MT Bold" panose="020F0704030504030204" pitchFamily="34" charset="77"/>
            </a:endParaRPr>
          </a:p>
          <a:p>
            <a:pPr>
              <a:spcBef>
                <a:spcPct val="0"/>
              </a:spcBef>
            </a:pPr>
            <a:r>
              <a:rPr lang="en-US" altLang="en-US" sz="2400" dirty="0">
                <a:latin typeface="Arial Rounded MT Bold"/>
              </a:rPr>
              <a:t>It is a good idea to practice them for fluency.</a:t>
            </a:r>
          </a:p>
        </p:txBody>
      </p:sp>
    </p:spTree>
    <p:extLst>
      <p:ext uri="{BB962C8B-B14F-4D97-AF65-F5344CB8AC3E}">
        <p14:creationId xmlns:p14="http://schemas.microsoft.com/office/powerpoint/2010/main" val="2247636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AD9C6-DA2A-19CC-D543-CB2FC08E2B26}"/>
            </a:ext>
          </a:extLst>
        </p:cNvPr>
        <p:cNvGrpSpPr/>
        <p:nvPr/>
      </p:nvGrpSpPr>
      <p:grpSpPr>
        <a:xfrm>
          <a:off x="0" y="0"/>
          <a:ext cx="0" cy="0"/>
          <a:chOff x="0" y="0"/>
          <a:chExt cx="0" cy="0"/>
        </a:xfrm>
      </p:grpSpPr>
      <p:pic>
        <p:nvPicPr>
          <p:cNvPr id="6" name="Picture 4" descr="http://www.charter.com/cms_images/militarychart.ccom">
            <a:extLst>
              <a:ext uri="{FF2B5EF4-FFF2-40B4-BE49-F238E27FC236}">
                <a16:creationId xmlns:a16="http://schemas.microsoft.com/office/drawing/2014/main" id="{6C4C3826-12A1-1A1E-ADAE-C9C5B2958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84" t="4906" r="2858" b="3773"/>
          <a:stretch>
            <a:fillRect/>
          </a:stretch>
        </p:blipFill>
        <p:spPr bwMode="auto">
          <a:xfrm>
            <a:off x="2099469" y="1377950"/>
            <a:ext cx="7993062"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EE2C4F5-74D0-C561-BC8F-63DA03DBDAFD}"/>
              </a:ext>
            </a:extLst>
          </p:cNvPr>
          <p:cNvSpPr>
            <a:spLocks noChangeArrowheads="1"/>
          </p:cNvSpPr>
          <p:nvPr/>
        </p:nvSpPr>
        <p:spPr bwMode="auto">
          <a:xfrm>
            <a:off x="2242566" y="6129337"/>
            <a:ext cx="6699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03202F"/>
                </a:solidFill>
                <a:latin typeface="Arial Rounded MT Bold" panose="020F0704030504030204" pitchFamily="34" charset="77"/>
              </a:defRPr>
            </a:lvl1pPr>
            <a:lvl2pPr marL="742950" indent="-285750">
              <a:spcBef>
                <a:spcPct val="20000"/>
              </a:spcBef>
              <a:buFont typeface="Times" pitchFamily="1" charset="0"/>
              <a:defRPr sz="1600">
                <a:solidFill>
                  <a:srgbClr val="03202F"/>
                </a:solidFill>
                <a:latin typeface="Arial Rounded MT Bold" panose="020F0704030504030204" pitchFamily="34" charset="77"/>
              </a:defRPr>
            </a:lvl2pPr>
            <a:lvl3pPr marL="1143000" indent="-228600">
              <a:spcBef>
                <a:spcPct val="20000"/>
              </a:spcBef>
              <a:buChar char="•"/>
              <a:defRPr sz="1600">
                <a:solidFill>
                  <a:srgbClr val="03202F"/>
                </a:solidFill>
                <a:latin typeface="Arial Rounded MT Bold" panose="020F0704030504030204" pitchFamily="34" charset="77"/>
              </a:defRPr>
            </a:lvl3pPr>
            <a:lvl4pPr marL="1600200" indent="-228600">
              <a:spcBef>
                <a:spcPct val="20000"/>
              </a:spcBef>
              <a:buChar char="–"/>
              <a:defRPr sz="1200">
                <a:solidFill>
                  <a:srgbClr val="03202F"/>
                </a:solidFill>
                <a:latin typeface="Arial Rounded MT Bold" panose="020F0704030504030204" pitchFamily="34" charset="77"/>
              </a:defRPr>
            </a:lvl4pPr>
            <a:lvl5pPr marL="2057400" indent="-228600">
              <a:spcBef>
                <a:spcPct val="20000"/>
              </a:spcBef>
              <a:defRPr sz="1000">
                <a:solidFill>
                  <a:srgbClr val="03202F"/>
                </a:solidFill>
                <a:latin typeface="Arial Rounded MT Bold" panose="020F0704030504030204" pitchFamily="34" charset="77"/>
              </a:defRPr>
            </a:lvl5pPr>
            <a:lvl6pPr marL="2514600" indent="-228600" eaLnBrk="0" fontAlgn="base" hangingPunct="0">
              <a:spcBef>
                <a:spcPct val="20000"/>
              </a:spcBef>
              <a:spcAft>
                <a:spcPct val="0"/>
              </a:spcAft>
              <a:defRPr sz="1000">
                <a:solidFill>
                  <a:srgbClr val="03202F"/>
                </a:solidFill>
                <a:latin typeface="Arial Rounded MT Bold" panose="020F0704030504030204" pitchFamily="34" charset="77"/>
              </a:defRPr>
            </a:lvl6pPr>
            <a:lvl7pPr marL="2971800" indent="-228600" eaLnBrk="0" fontAlgn="base" hangingPunct="0">
              <a:spcBef>
                <a:spcPct val="20000"/>
              </a:spcBef>
              <a:spcAft>
                <a:spcPct val="0"/>
              </a:spcAft>
              <a:defRPr sz="1000">
                <a:solidFill>
                  <a:srgbClr val="03202F"/>
                </a:solidFill>
                <a:latin typeface="Arial Rounded MT Bold" panose="020F0704030504030204" pitchFamily="34" charset="77"/>
              </a:defRPr>
            </a:lvl7pPr>
            <a:lvl8pPr marL="3429000" indent="-228600" eaLnBrk="0" fontAlgn="base" hangingPunct="0">
              <a:spcBef>
                <a:spcPct val="20000"/>
              </a:spcBef>
              <a:spcAft>
                <a:spcPct val="0"/>
              </a:spcAft>
              <a:defRPr sz="1000">
                <a:solidFill>
                  <a:srgbClr val="03202F"/>
                </a:solidFill>
                <a:latin typeface="Arial Rounded MT Bold" panose="020F0704030504030204" pitchFamily="34" charset="77"/>
              </a:defRPr>
            </a:lvl8pPr>
            <a:lvl9pPr marL="3886200" indent="-228600" eaLnBrk="0" fontAlgn="base" hangingPunct="0">
              <a:spcBef>
                <a:spcPct val="20000"/>
              </a:spcBef>
              <a:spcAft>
                <a:spcPct val="0"/>
              </a:spcAft>
              <a:defRPr sz="1000">
                <a:solidFill>
                  <a:srgbClr val="03202F"/>
                </a:solidFill>
                <a:latin typeface="Arial Rounded MT Bold" panose="020F0704030504030204" pitchFamily="34" charset="77"/>
              </a:defRPr>
            </a:lvl9pPr>
          </a:lstStyle>
          <a:p>
            <a:pPr>
              <a:spcBef>
                <a:spcPct val="0"/>
              </a:spcBef>
            </a:pPr>
            <a:r>
              <a:rPr lang="en-AU" altLang="en-US" sz="800" b="0" dirty="0">
                <a:solidFill>
                  <a:schemeClr val="tx1"/>
                </a:solidFill>
                <a:latin typeface="Times" pitchFamily="1" charset="0"/>
              </a:rPr>
              <a:t>Sourced: </a:t>
            </a:r>
            <a:r>
              <a:rPr lang="en-AU" altLang="en-US" sz="800" b="0" u="sng" dirty="0">
                <a:solidFill>
                  <a:schemeClr val="tx1"/>
                </a:solidFill>
                <a:latin typeface="Times" pitchFamily="1" charset="0"/>
                <a:hlinkClick r:id="rId3"/>
              </a:rPr>
              <a:t>http://french1byrd.wikispaces.com/file/view/24%20hour%20clock,%202012.PNG/386731566/448x340/24%20hour%20clock,%202012.PNG</a:t>
            </a:r>
            <a:r>
              <a:rPr lang="en-AU" altLang="en-US" sz="800" b="0" dirty="0">
                <a:solidFill>
                  <a:schemeClr val="tx1"/>
                </a:solidFill>
                <a:latin typeface="Times" pitchFamily="1" charset="0"/>
              </a:rPr>
              <a:t>. (Accessed 04/01/25)</a:t>
            </a:r>
          </a:p>
        </p:txBody>
      </p:sp>
    </p:spTree>
    <p:extLst>
      <p:ext uri="{BB962C8B-B14F-4D97-AF65-F5344CB8AC3E}">
        <p14:creationId xmlns:p14="http://schemas.microsoft.com/office/powerpoint/2010/main" val="300891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A5C50CEB-20D8-3362-3697-DB8D68CAD20A}"/>
              </a:ext>
            </a:extLst>
          </p:cNvPr>
          <p:cNvSpPr>
            <a:spLocks noChangeArrowheads="1"/>
          </p:cNvSpPr>
          <p:nvPr/>
        </p:nvSpPr>
        <p:spPr bwMode="auto">
          <a:xfrm>
            <a:off x="3284538" y="28114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Title 3">
            <a:extLst>
              <a:ext uri="{FF2B5EF4-FFF2-40B4-BE49-F238E27FC236}">
                <a16:creationId xmlns:a16="http://schemas.microsoft.com/office/drawing/2014/main" id="{EAB15486-C7F1-6AB6-E185-4CAA24387E29}"/>
              </a:ext>
            </a:extLst>
          </p:cNvPr>
          <p:cNvSpPr>
            <a:spLocks noGrp="1"/>
          </p:cNvSpPr>
          <p:nvPr>
            <p:ph type="title"/>
          </p:nvPr>
        </p:nvSpPr>
        <p:spPr/>
        <p:txBody>
          <a:bodyPr/>
          <a:lstStyle/>
          <a:p>
            <a:endParaRPr lang="en-AU"/>
          </a:p>
        </p:txBody>
      </p:sp>
      <p:pic>
        <p:nvPicPr>
          <p:cNvPr id="5" name="Content Placeholder 3" descr="http://www.abcoffice.com/images/1224-analog-clock.jpg">
            <a:extLst>
              <a:ext uri="{FF2B5EF4-FFF2-40B4-BE49-F238E27FC236}">
                <a16:creationId xmlns:a16="http://schemas.microsoft.com/office/drawing/2014/main" id="{4BA8373B-8DB1-6726-CCAA-316D45FE4B3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3835209" y="1448663"/>
            <a:ext cx="5015357" cy="4221543"/>
          </a:xfrm>
          <a:prstGeom prst="rect">
            <a:avLst/>
          </a:prstGeom>
        </p:spPr>
      </p:pic>
      <p:sp>
        <p:nvSpPr>
          <p:cNvPr id="7" name="Rectangle 4">
            <a:extLst>
              <a:ext uri="{FF2B5EF4-FFF2-40B4-BE49-F238E27FC236}">
                <a16:creationId xmlns:a16="http://schemas.microsoft.com/office/drawing/2014/main" id="{34B7394F-D5CB-6927-C4E8-CD2E403DD693}"/>
              </a:ext>
            </a:extLst>
          </p:cNvPr>
          <p:cNvSpPr>
            <a:spLocks noChangeArrowheads="1"/>
          </p:cNvSpPr>
          <p:nvPr/>
        </p:nvSpPr>
        <p:spPr bwMode="auto">
          <a:xfrm>
            <a:off x="4056887" y="5807139"/>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03202F"/>
                </a:solidFill>
                <a:latin typeface="Arial Rounded MT Bold" panose="020F0704030504030204" pitchFamily="34" charset="77"/>
              </a:defRPr>
            </a:lvl1pPr>
            <a:lvl2pPr marL="742950" indent="-285750">
              <a:spcBef>
                <a:spcPct val="20000"/>
              </a:spcBef>
              <a:buFont typeface="Times" pitchFamily="1" charset="0"/>
              <a:defRPr sz="1600">
                <a:solidFill>
                  <a:srgbClr val="03202F"/>
                </a:solidFill>
                <a:latin typeface="Arial Rounded MT Bold" panose="020F0704030504030204" pitchFamily="34" charset="77"/>
              </a:defRPr>
            </a:lvl2pPr>
            <a:lvl3pPr marL="1143000" indent="-228600">
              <a:spcBef>
                <a:spcPct val="20000"/>
              </a:spcBef>
              <a:buChar char="•"/>
              <a:defRPr sz="1600">
                <a:solidFill>
                  <a:srgbClr val="03202F"/>
                </a:solidFill>
                <a:latin typeface="Arial Rounded MT Bold" panose="020F0704030504030204" pitchFamily="34" charset="77"/>
              </a:defRPr>
            </a:lvl3pPr>
            <a:lvl4pPr marL="1600200" indent="-228600">
              <a:spcBef>
                <a:spcPct val="20000"/>
              </a:spcBef>
              <a:buChar char="–"/>
              <a:defRPr sz="1200">
                <a:solidFill>
                  <a:srgbClr val="03202F"/>
                </a:solidFill>
                <a:latin typeface="Arial Rounded MT Bold" panose="020F0704030504030204" pitchFamily="34" charset="77"/>
              </a:defRPr>
            </a:lvl4pPr>
            <a:lvl5pPr marL="2057400" indent="-228600">
              <a:spcBef>
                <a:spcPct val="20000"/>
              </a:spcBef>
              <a:defRPr sz="1000">
                <a:solidFill>
                  <a:srgbClr val="03202F"/>
                </a:solidFill>
                <a:latin typeface="Arial Rounded MT Bold" panose="020F0704030504030204" pitchFamily="34" charset="77"/>
              </a:defRPr>
            </a:lvl5pPr>
            <a:lvl6pPr marL="2514600" indent="-228600" eaLnBrk="0" fontAlgn="base" hangingPunct="0">
              <a:spcBef>
                <a:spcPct val="20000"/>
              </a:spcBef>
              <a:spcAft>
                <a:spcPct val="0"/>
              </a:spcAft>
              <a:defRPr sz="1000">
                <a:solidFill>
                  <a:srgbClr val="03202F"/>
                </a:solidFill>
                <a:latin typeface="Arial Rounded MT Bold" panose="020F0704030504030204" pitchFamily="34" charset="77"/>
              </a:defRPr>
            </a:lvl6pPr>
            <a:lvl7pPr marL="2971800" indent="-228600" eaLnBrk="0" fontAlgn="base" hangingPunct="0">
              <a:spcBef>
                <a:spcPct val="20000"/>
              </a:spcBef>
              <a:spcAft>
                <a:spcPct val="0"/>
              </a:spcAft>
              <a:defRPr sz="1000">
                <a:solidFill>
                  <a:srgbClr val="03202F"/>
                </a:solidFill>
                <a:latin typeface="Arial Rounded MT Bold" panose="020F0704030504030204" pitchFamily="34" charset="77"/>
              </a:defRPr>
            </a:lvl7pPr>
            <a:lvl8pPr marL="3429000" indent="-228600" eaLnBrk="0" fontAlgn="base" hangingPunct="0">
              <a:spcBef>
                <a:spcPct val="20000"/>
              </a:spcBef>
              <a:spcAft>
                <a:spcPct val="0"/>
              </a:spcAft>
              <a:defRPr sz="1000">
                <a:solidFill>
                  <a:srgbClr val="03202F"/>
                </a:solidFill>
                <a:latin typeface="Arial Rounded MT Bold" panose="020F0704030504030204" pitchFamily="34" charset="77"/>
              </a:defRPr>
            </a:lvl8pPr>
            <a:lvl9pPr marL="3886200" indent="-228600" eaLnBrk="0" fontAlgn="base" hangingPunct="0">
              <a:spcBef>
                <a:spcPct val="20000"/>
              </a:spcBef>
              <a:spcAft>
                <a:spcPct val="0"/>
              </a:spcAft>
              <a:defRPr sz="1000">
                <a:solidFill>
                  <a:srgbClr val="03202F"/>
                </a:solidFill>
                <a:latin typeface="Arial Rounded MT Bold" panose="020F0704030504030204" pitchFamily="34" charset="77"/>
              </a:defRPr>
            </a:lvl9pPr>
          </a:lstStyle>
          <a:p>
            <a:pPr>
              <a:spcBef>
                <a:spcPct val="0"/>
              </a:spcBef>
            </a:pPr>
            <a:r>
              <a:rPr lang="en-AU" altLang="en-US" sz="800" dirty="0">
                <a:solidFill>
                  <a:schemeClr val="tx1"/>
                </a:solidFill>
                <a:latin typeface="Times" pitchFamily="1" charset="0"/>
              </a:rPr>
              <a:t>Sourced: </a:t>
            </a:r>
            <a:r>
              <a:rPr lang="en-AU" altLang="en-US" sz="800" u="sng" dirty="0">
                <a:solidFill>
                  <a:schemeClr val="tx1"/>
                </a:solidFill>
                <a:latin typeface="Times" pitchFamily="1" charset="0"/>
                <a:hlinkClick r:id="rId3"/>
              </a:rPr>
              <a:t>http://chicagolighthouse.org/sites/default/files/u13/12-24_Hour_Clocks.jpg(accessed</a:t>
            </a:r>
            <a:r>
              <a:rPr lang="en-AU" altLang="en-US" sz="800" dirty="0">
                <a:solidFill>
                  <a:schemeClr val="tx1"/>
                </a:solidFill>
                <a:latin typeface="Times" pitchFamily="1" charset="0"/>
              </a:rPr>
              <a:t> 04/01/25)</a:t>
            </a:r>
            <a:br>
              <a:rPr lang="en-AU" altLang="en-US" sz="800" dirty="0">
                <a:solidFill>
                  <a:schemeClr val="tx1"/>
                </a:solidFill>
                <a:latin typeface="Times" pitchFamily="1" charset="0"/>
              </a:rPr>
            </a:br>
            <a:endParaRPr lang="en-AU" altLang="en-US" sz="800" b="0" dirty="0">
              <a:solidFill>
                <a:schemeClr val="tx1"/>
              </a:solidFill>
              <a:latin typeface="Times" pitchFamily="1" charset="0"/>
            </a:endParaRPr>
          </a:p>
        </p:txBody>
      </p:sp>
    </p:spTree>
    <p:extLst>
      <p:ext uri="{BB962C8B-B14F-4D97-AF65-F5344CB8AC3E}">
        <p14:creationId xmlns:p14="http://schemas.microsoft.com/office/powerpoint/2010/main" val="899353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61BDB-81C8-5E0B-2E29-9F9C0A0A885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F96477A-8668-F209-5E9F-6ECE6298C3B5}"/>
              </a:ext>
            </a:extLst>
          </p:cNvPr>
          <p:cNvSpPr>
            <a:spLocks noGrp="1"/>
          </p:cNvSpPr>
          <p:nvPr>
            <p:ph type="title"/>
          </p:nvPr>
        </p:nvSpPr>
        <p:spPr>
          <a:xfrm>
            <a:off x="384192" y="1172687"/>
            <a:ext cx="12033950" cy="720000"/>
          </a:xfrm>
        </p:spPr>
        <p:txBody>
          <a:bodyPr/>
          <a:lstStyle/>
          <a:p>
            <a:r>
              <a:rPr lang="en-US" sz="2800" dirty="0"/>
              <a:t>Activity </a:t>
            </a:r>
            <a:endParaRPr lang="en-US" sz="2400" dirty="0"/>
          </a:p>
        </p:txBody>
      </p:sp>
      <p:sp>
        <p:nvSpPr>
          <p:cNvPr id="2" name="Content Placeholder 2">
            <a:extLst>
              <a:ext uri="{FF2B5EF4-FFF2-40B4-BE49-F238E27FC236}">
                <a16:creationId xmlns:a16="http://schemas.microsoft.com/office/drawing/2014/main" id="{56436D34-2DF9-FFCB-C682-D12E8B7A9558}"/>
              </a:ext>
            </a:extLst>
          </p:cNvPr>
          <p:cNvSpPr txBox="1">
            <a:spLocks/>
          </p:cNvSpPr>
          <p:nvPr/>
        </p:nvSpPr>
        <p:spPr>
          <a:xfrm>
            <a:off x="618490" y="1809940"/>
            <a:ext cx="9000998" cy="3740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defRPr/>
            </a:pPr>
            <a:r>
              <a:rPr lang="en-AU" sz="2400" dirty="0">
                <a:solidFill>
                  <a:srgbClr val="002060"/>
                </a:solidFill>
                <a:latin typeface="Arial Rounded MT Bold" panose="020F0704030504030204" pitchFamily="34" charset="77"/>
              </a:rPr>
              <a:t>Convert the following times from 24hrs to AM/PM</a:t>
            </a:r>
          </a:p>
          <a:p>
            <a:pPr marL="0" indent="0">
              <a:defRPr/>
            </a:pPr>
            <a:endParaRPr lang="en-AU" sz="2400" dirty="0">
              <a:solidFill>
                <a:srgbClr val="002060"/>
              </a:solidFill>
              <a:latin typeface="Arial Rounded MT Bold" panose="020F0704030504030204" pitchFamily="34" charset="77"/>
            </a:endParaRPr>
          </a:p>
          <a:p>
            <a:pPr marL="0" indent="0">
              <a:defRPr/>
            </a:pPr>
            <a:r>
              <a:rPr lang="en-AU" sz="2400" dirty="0">
                <a:solidFill>
                  <a:srgbClr val="002060"/>
                </a:solidFill>
                <a:latin typeface="Arial Rounded MT Bold" panose="020F0704030504030204" pitchFamily="34" charset="77"/>
              </a:rPr>
              <a:t>1400hrs  _________________</a:t>
            </a:r>
          </a:p>
          <a:p>
            <a:pPr marL="0" indent="0">
              <a:defRPr/>
            </a:pPr>
            <a:r>
              <a:rPr lang="en-AU" sz="2400" dirty="0">
                <a:solidFill>
                  <a:srgbClr val="002060"/>
                </a:solidFill>
                <a:latin typeface="Arial Rounded MT Bold" panose="020F0704030504030204" pitchFamily="34" charset="77"/>
              </a:rPr>
              <a:t>0700hrs  _________________</a:t>
            </a:r>
          </a:p>
          <a:p>
            <a:pPr marL="0" indent="0">
              <a:defRPr/>
            </a:pPr>
            <a:r>
              <a:rPr lang="en-AU" sz="2400" dirty="0">
                <a:solidFill>
                  <a:srgbClr val="002060"/>
                </a:solidFill>
                <a:latin typeface="Arial Rounded MT Bold" panose="020F0704030504030204" pitchFamily="34" charset="77"/>
              </a:rPr>
              <a:t>2200hrs  _________________</a:t>
            </a:r>
          </a:p>
          <a:p>
            <a:pPr>
              <a:defRPr/>
            </a:pPr>
            <a:endParaRPr lang="en-AU" sz="2400" dirty="0">
              <a:solidFill>
                <a:srgbClr val="002060"/>
              </a:solidFill>
              <a:latin typeface="Arial Rounded MT Bold" panose="020F0704030504030204" pitchFamily="34" charset="77"/>
            </a:endParaRPr>
          </a:p>
          <a:p>
            <a:pPr>
              <a:defRPr/>
            </a:pPr>
            <a:endParaRPr lang="en-AU" sz="2400" dirty="0">
              <a:solidFill>
                <a:srgbClr val="002060"/>
              </a:solidFill>
              <a:latin typeface="Arial Rounded MT Bold" panose="020F0704030504030204" pitchFamily="34" charset="77"/>
            </a:endParaRPr>
          </a:p>
        </p:txBody>
      </p:sp>
    </p:spTree>
    <p:extLst>
      <p:ext uri="{BB962C8B-B14F-4D97-AF65-F5344CB8AC3E}">
        <p14:creationId xmlns:p14="http://schemas.microsoft.com/office/powerpoint/2010/main" val="1959468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E481F-AFE6-282C-3D84-D311E56CCD9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DAF1FEB-F2A9-4858-7593-A7FE500000D9}"/>
              </a:ext>
            </a:extLst>
          </p:cNvPr>
          <p:cNvSpPr>
            <a:spLocks noGrp="1"/>
          </p:cNvSpPr>
          <p:nvPr>
            <p:ph type="title"/>
          </p:nvPr>
        </p:nvSpPr>
        <p:spPr>
          <a:xfrm>
            <a:off x="384192" y="1172687"/>
            <a:ext cx="12033950" cy="720000"/>
          </a:xfrm>
        </p:spPr>
        <p:txBody>
          <a:bodyPr/>
          <a:lstStyle/>
          <a:p>
            <a:r>
              <a:rPr lang="en-US" sz="2800" dirty="0"/>
              <a:t>Activity </a:t>
            </a:r>
            <a:endParaRPr lang="en-US" sz="2400" dirty="0"/>
          </a:p>
        </p:txBody>
      </p:sp>
      <p:sp>
        <p:nvSpPr>
          <p:cNvPr id="2" name="Content Placeholder 2">
            <a:extLst>
              <a:ext uri="{FF2B5EF4-FFF2-40B4-BE49-F238E27FC236}">
                <a16:creationId xmlns:a16="http://schemas.microsoft.com/office/drawing/2014/main" id="{89DDF157-A06E-8D7D-294F-EA0F60A5A6DA}"/>
              </a:ext>
            </a:extLst>
          </p:cNvPr>
          <p:cNvSpPr txBox="1">
            <a:spLocks/>
          </p:cNvSpPr>
          <p:nvPr/>
        </p:nvSpPr>
        <p:spPr>
          <a:xfrm>
            <a:off x="618490" y="1809940"/>
            <a:ext cx="9000998" cy="3740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defRPr/>
            </a:pPr>
            <a:r>
              <a:rPr lang="en-AU" sz="2400" b="0" dirty="0">
                <a:solidFill>
                  <a:srgbClr val="002060"/>
                </a:solidFill>
                <a:latin typeface="Arial Rounded MT Bold" panose="020F0704030504030204" pitchFamily="34" charset="77"/>
              </a:rPr>
              <a:t>Convert the following times from AM/PM to 24 hours</a:t>
            </a:r>
          </a:p>
          <a:p>
            <a:pPr marL="0" indent="0">
              <a:defRPr/>
            </a:pPr>
            <a:endParaRPr lang="en-AU" sz="2400" b="0" dirty="0">
              <a:solidFill>
                <a:srgbClr val="002060"/>
              </a:solidFill>
              <a:latin typeface="Arial Rounded MT Bold" panose="020F0704030504030204" pitchFamily="34" charset="77"/>
            </a:endParaRPr>
          </a:p>
          <a:p>
            <a:pPr marL="0" indent="0">
              <a:defRPr/>
            </a:pPr>
            <a:r>
              <a:rPr lang="en-AU" sz="2400" b="0" dirty="0">
                <a:solidFill>
                  <a:srgbClr val="002060"/>
                </a:solidFill>
                <a:latin typeface="Arial Rounded MT Bold" panose="020F0704030504030204" pitchFamily="34" charset="77"/>
              </a:rPr>
              <a:t>7.30am ____________________</a:t>
            </a:r>
          </a:p>
          <a:p>
            <a:pPr marL="0" indent="0">
              <a:defRPr/>
            </a:pPr>
            <a:r>
              <a:rPr lang="en-AU" sz="2400" b="0" dirty="0">
                <a:solidFill>
                  <a:srgbClr val="002060"/>
                </a:solidFill>
                <a:latin typeface="Arial Rounded MT Bold" panose="020F0704030504030204" pitchFamily="34" charset="77"/>
              </a:rPr>
              <a:t>11.30pm ___________________</a:t>
            </a:r>
          </a:p>
          <a:p>
            <a:pPr marL="0" indent="0">
              <a:defRPr/>
            </a:pPr>
            <a:r>
              <a:rPr lang="en-AU" sz="2400" b="0" dirty="0">
                <a:solidFill>
                  <a:srgbClr val="002060"/>
                </a:solidFill>
                <a:latin typeface="Arial Rounded MT Bold" panose="020F0704030504030204" pitchFamily="34" charset="77"/>
              </a:rPr>
              <a:t>1.36pm ____________________</a:t>
            </a:r>
          </a:p>
          <a:p>
            <a:pPr>
              <a:defRPr/>
            </a:pPr>
            <a:endParaRPr lang="en-AU" sz="2400" dirty="0">
              <a:solidFill>
                <a:srgbClr val="002060"/>
              </a:solidFill>
              <a:latin typeface="Arial Rounded MT Bold" panose="020F0704030504030204" pitchFamily="34" charset="77"/>
            </a:endParaRPr>
          </a:p>
          <a:p>
            <a:pPr>
              <a:defRPr/>
            </a:pPr>
            <a:endParaRPr lang="en-AU" sz="2400" dirty="0">
              <a:solidFill>
                <a:srgbClr val="002060"/>
              </a:solidFill>
              <a:latin typeface="Arial Rounded MT Bold" panose="020F0704030504030204" pitchFamily="34" charset="77"/>
            </a:endParaRPr>
          </a:p>
        </p:txBody>
      </p:sp>
    </p:spTree>
    <p:extLst>
      <p:ext uri="{BB962C8B-B14F-4D97-AF65-F5344CB8AC3E}">
        <p14:creationId xmlns:p14="http://schemas.microsoft.com/office/powerpoint/2010/main" val="2408684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15A8A-BB87-B0B0-3F0C-DF3C7FAED07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FFF9C2C-1C1D-E7A2-123C-558EA4FFE36F}"/>
              </a:ext>
            </a:extLst>
          </p:cNvPr>
          <p:cNvSpPr>
            <a:spLocks noGrp="1"/>
          </p:cNvSpPr>
          <p:nvPr>
            <p:ph type="title"/>
          </p:nvPr>
        </p:nvSpPr>
        <p:spPr>
          <a:xfrm>
            <a:off x="384192" y="1172687"/>
            <a:ext cx="12033950" cy="720000"/>
          </a:xfrm>
        </p:spPr>
        <p:txBody>
          <a:bodyPr/>
          <a:lstStyle/>
          <a:p>
            <a:r>
              <a:rPr lang="en-US" sz="2800" dirty="0"/>
              <a:t>Activity </a:t>
            </a:r>
            <a:endParaRPr lang="en-US" sz="2400" dirty="0"/>
          </a:p>
        </p:txBody>
      </p:sp>
      <p:sp>
        <p:nvSpPr>
          <p:cNvPr id="2" name="Content Placeholder 2">
            <a:extLst>
              <a:ext uri="{FF2B5EF4-FFF2-40B4-BE49-F238E27FC236}">
                <a16:creationId xmlns:a16="http://schemas.microsoft.com/office/drawing/2014/main" id="{4537AD69-09CF-8E0E-0D63-FCBA02E10AEC}"/>
              </a:ext>
            </a:extLst>
          </p:cNvPr>
          <p:cNvSpPr txBox="1">
            <a:spLocks/>
          </p:cNvSpPr>
          <p:nvPr/>
        </p:nvSpPr>
        <p:spPr>
          <a:xfrm>
            <a:off x="618490" y="1809940"/>
            <a:ext cx="9000998" cy="3740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AU" sz="2400" dirty="0">
              <a:solidFill>
                <a:srgbClr val="002060"/>
              </a:solidFill>
              <a:latin typeface="Arial Rounded MT Bold" panose="020F0704030504030204" pitchFamily="34" charset="77"/>
            </a:endParaRPr>
          </a:p>
          <a:p>
            <a:pPr>
              <a:defRPr/>
            </a:pPr>
            <a:endParaRPr lang="en-AU" sz="2400" dirty="0">
              <a:solidFill>
                <a:srgbClr val="002060"/>
              </a:solidFill>
              <a:latin typeface="Arial Rounded MT Bold" panose="020F0704030504030204" pitchFamily="34" charset="77"/>
            </a:endParaRPr>
          </a:p>
        </p:txBody>
      </p:sp>
      <p:pic>
        <p:nvPicPr>
          <p:cNvPr id="3" name="Picture 3" descr="http://www.installer.com/photos/mfj-131rc.jpg">
            <a:extLst>
              <a:ext uri="{FF2B5EF4-FFF2-40B4-BE49-F238E27FC236}">
                <a16:creationId xmlns:a16="http://schemas.microsoft.com/office/drawing/2014/main" id="{62AF2530-66B3-B944-7D2E-AF6FEA2BE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892687"/>
            <a:ext cx="25336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892E97B-91E7-46C8-4367-3F10C846DD53}"/>
              </a:ext>
            </a:extLst>
          </p:cNvPr>
          <p:cNvSpPr txBox="1"/>
          <p:nvPr/>
        </p:nvSpPr>
        <p:spPr>
          <a:xfrm>
            <a:off x="2189988" y="4656158"/>
            <a:ext cx="6208776" cy="830997"/>
          </a:xfrm>
          <a:prstGeom prst="rect">
            <a:avLst/>
          </a:prstGeom>
          <a:noFill/>
        </p:spPr>
        <p:txBody>
          <a:bodyPr wrap="square">
            <a:spAutoFit/>
          </a:bodyPr>
          <a:lstStyle/>
          <a:p>
            <a:pPr marL="0" indent="0" algn="ctr"/>
            <a:r>
              <a:rPr lang="en-AU" altLang="en-US" sz="2400" b="0" dirty="0">
                <a:latin typeface="Arial Rounded MT Bold" panose="020F0704030504030204" pitchFamily="34" charset="77"/>
              </a:rPr>
              <a:t>On the clock below, what time is shown in 24hrs?</a:t>
            </a:r>
          </a:p>
        </p:txBody>
      </p:sp>
      <p:sp>
        <p:nvSpPr>
          <p:cNvPr id="7" name="Rectangle 4">
            <a:extLst>
              <a:ext uri="{FF2B5EF4-FFF2-40B4-BE49-F238E27FC236}">
                <a16:creationId xmlns:a16="http://schemas.microsoft.com/office/drawing/2014/main" id="{5BC462B3-AD95-DEA8-2C5B-18FF59C49042}"/>
              </a:ext>
            </a:extLst>
          </p:cNvPr>
          <p:cNvSpPr>
            <a:spLocks noChangeArrowheads="1"/>
          </p:cNvSpPr>
          <p:nvPr/>
        </p:nvSpPr>
        <p:spPr bwMode="auto">
          <a:xfrm>
            <a:off x="1235138" y="5941598"/>
            <a:ext cx="8118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03202F"/>
                </a:solidFill>
                <a:latin typeface="Arial Rounded MT Bold" panose="020F0704030504030204" pitchFamily="34" charset="77"/>
              </a:defRPr>
            </a:lvl1pPr>
            <a:lvl2pPr marL="742950" indent="-285750">
              <a:spcBef>
                <a:spcPct val="20000"/>
              </a:spcBef>
              <a:buFont typeface="Times" pitchFamily="1" charset="0"/>
              <a:defRPr sz="1600">
                <a:solidFill>
                  <a:srgbClr val="03202F"/>
                </a:solidFill>
                <a:latin typeface="Arial Rounded MT Bold" panose="020F0704030504030204" pitchFamily="34" charset="77"/>
              </a:defRPr>
            </a:lvl2pPr>
            <a:lvl3pPr marL="1143000" indent="-228600">
              <a:spcBef>
                <a:spcPct val="20000"/>
              </a:spcBef>
              <a:buChar char="•"/>
              <a:defRPr sz="1600">
                <a:solidFill>
                  <a:srgbClr val="03202F"/>
                </a:solidFill>
                <a:latin typeface="Arial Rounded MT Bold" panose="020F0704030504030204" pitchFamily="34" charset="77"/>
              </a:defRPr>
            </a:lvl3pPr>
            <a:lvl4pPr marL="1600200" indent="-228600">
              <a:spcBef>
                <a:spcPct val="20000"/>
              </a:spcBef>
              <a:buChar char="–"/>
              <a:defRPr sz="1200">
                <a:solidFill>
                  <a:srgbClr val="03202F"/>
                </a:solidFill>
                <a:latin typeface="Arial Rounded MT Bold" panose="020F0704030504030204" pitchFamily="34" charset="77"/>
              </a:defRPr>
            </a:lvl4pPr>
            <a:lvl5pPr marL="2057400" indent="-228600">
              <a:spcBef>
                <a:spcPct val="20000"/>
              </a:spcBef>
              <a:defRPr sz="1000">
                <a:solidFill>
                  <a:srgbClr val="03202F"/>
                </a:solidFill>
                <a:latin typeface="Arial Rounded MT Bold" panose="020F0704030504030204" pitchFamily="34" charset="77"/>
              </a:defRPr>
            </a:lvl5pPr>
            <a:lvl6pPr marL="2514600" indent="-228600" eaLnBrk="0" fontAlgn="base" hangingPunct="0">
              <a:spcBef>
                <a:spcPct val="20000"/>
              </a:spcBef>
              <a:spcAft>
                <a:spcPct val="0"/>
              </a:spcAft>
              <a:defRPr sz="1000">
                <a:solidFill>
                  <a:srgbClr val="03202F"/>
                </a:solidFill>
                <a:latin typeface="Arial Rounded MT Bold" panose="020F0704030504030204" pitchFamily="34" charset="77"/>
              </a:defRPr>
            </a:lvl6pPr>
            <a:lvl7pPr marL="2971800" indent="-228600" eaLnBrk="0" fontAlgn="base" hangingPunct="0">
              <a:spcBef>
                <a:spcPct val="20000"/>
              </a:spcBef>
              <a:spcAft>
                <a:spcPct val="0"/>
              </a:spcAft>
              <a:defRPr sz="1000">
                <a:solidFill>
                  <a:srgbClr val="03202F"/>
                </a:solidFill>
                <a:latin typeface="Arial Rounded MT Bold" panose="020F0704030504030204" pitchFamily="34" charset="77"/>
              </a:defRPr>
            </a:lvl7pPr>
            <a:lvl8pPr marL="3429000" indent="-228600" eaLnBrk="0" fontAlgn="base" hangingPunct="0">
              <a:spcBef>
                <a:spcPct val="20000"/>
              </a:spcBef>
              <a:spcAft>
                <a:spcPct val="0"/>
              </a:spcAft>
              <a:defRPr sz="1000">
                <a:solidFill>
                  <a:srgbClr val="03202F"/>
                </a:solidFill>
                <a:latin typeface="Arial Rounded MT Bold" panose="020F0704030504030204" pitchFamily="34" charset="77"/>
              </a:defRPr>
            </a:lvl8pPr>
            <a:lvl9pPr marL="3886200" indent="-228600" eaLnBrk="0" fontAlgn="base" hangingPunct="0">
              <a:spcBef>
                <a:spcPct val="20000"/>
              </a:spcBef>
              <a:spcAft>
                <a:spcPct val="0"/>
              </a:spcAft>
              <a:defRPr sz="1000">
                <a:solidFill>
                  <a:srgbClr val="03202F"/>
                </a:solidFill>
                <a:latin typeface="Arial Rounded MT Bold" panose="020F0704030504030204" pitchFamily="34" charset="77"/>
              </a:defRPr>
            </a:lvl9pPr>
          </a:lstStyle>
          <a:p>
            <a:pPr algn="ctr">
              <a:spcBef>
                <a:spcPct val="0"/>
              </a:spcBef>
            </a:pPr>
            <a:r>
              <a:rPr lang="en-AU" altLang="en-US" sz="1000" b="0" dirty="0">
                <a:solidFill>
                  <a:schemeClr val="tx1"/>
                </a:solidFill>
                <a:latin typeface="Times" pitchFamily="1" charset="0"/>
              </a:rPr>
              <a:t>Sourced: </a:t>
            </a:r>
            <a:r>
              <a:rPr lang="en-AU" altLang="en-US" sz="1000" b="0" dirty="0">
                <a:solidFill>
                  <a:schemeClr val="tx1"/>
                </a:solidFill>
                <a:latin typeface="Times" pitchFamily="1" charset="0"/>
                <a:hlinkClick r:id="rId3"/>
              </a:rPr>
              <a:t>http://www.installer.com/photos/mfj-131rc.jpg</a:t>
            </a:r>
            <a:r>
              <a:rPr lang="en-AU" altLang="en-US" sz="1000" b="0" dirty="0">
                <a:solidFill>
                  <a:schemeClr val="tx1"/>
                </a:solidFill>
                <a:latin typeface="Times" pitchFamily="1" charset="0"/>
              </a:rPr>
              <a:t> (Accessed 02/01/2025)</a:t>
            </a:r>
          </a:p>
        </p:txBody>
      </p:sp>
    </p:spTree>
    <p:extLst>
      <p:ext uri="{BB962C8B-B14F-4D97-AF65-F5344CB8AC3E}">
        <p14:creationId xmlns:p14="http://schemas.microsoft.com/office/powerpoint/2010/main" val="1742552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BB95B-16E3-7D5B-A18B-4DAD99A2B09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44536A4-8082-793D-5AE1-18B744252E29}"/>
              </a:ext>
            </a:extLst>
          </p:cNvPr>
          <p:cNvSpPr>
            <a:spLocks noGrp="1"/>
          </p:cNvSpPr>
          <p:nvPr>
            <p:ph type="title"/>
          </p:nvPr>
        </p:nvSpPr>
        <p:spPr>
          <a:xfrm>
            <a:off x="384192" y="1172687"/>
            <a:ext cx="12033950" cy="720000"/>
          </a:xfrm>
        </p:spPr>
        <p:txBody>
          <a:bodyPr/>
          <a:lstStyle/>
          <a:p>
            <a:r>
              <a:rPr lang="en-US" sz="2800" dirty="0"/>
              <a:t>Activity </a:t>
            </a:r>
            <a:endParaRPr lang="en-US" sz="2400" dirty="0"/>
          </a:p>
        </p:txBody>
      </p:sp>
      <p:pic>
        <p:nvPicPr>
          <p:cNvPr id="3" name="Picture 5" descr="http://chasemarch.com/wp-content/uploads/2015/03/dual-clock.jpg">
            <a:extLst>
              <a:ext uri="{FF2B5EF4-FFF2-40B4-BE49-F238E27FC236}">
                <a16:creationId xmlns:a16="http://schemas.microsoft.com/office/drawing/2014/main" id="{9A4651D7-B6AD-68BB-CDBF-51BA90E3F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727" y="20002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02F6A2A4-6C07-07E4-D876-1C8BB81824A3}"/>
              </a:ext>
            </a:extLst>
          </p:cNvPr>
          <p:cNvSpPr txBox="1">
            <a:spLocks/>
          </p:cNvSpPr>
          <p:nvPr/>
        </p:nvSpPr>
        <p:spPr>
          <a:xfrm>
            <a:off x="2190877" y="5049711"/>
            <a:ext cx="7315200" cy="10795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en-AU" altLang="en-US" sz="2400">
                <a:solidFill>
                  <a:srgbClr val="002060"/>
                </a:solidFill>
                <a:latin typeface="Arial Rounded MT Bold" panose="020F0704030504030204" pitchFamily="34" charset="77"/>
              </a:rPr>
              <a:t>On the clock below, what time is shown in AM/PM?</a:t>
            </a:r>
            <a:endParaRPr lang="en-AU" altLang="en-US" sz="2400" dirty="0">
              <a:solidFill>
                <a:srgbClr val="002060"/>
              </a:solidFill>
              <a:latin typeface="Arial Rounded MT Bold" panose="020F0704030504030204" pitchFamily="34" charset="77"/>
            </a:endParaRPr>
          </a:p>
        </p:txBody>
      </p:sp>
      <p:sp>
        <p:nvSpPr>
          <p:cNvPr id="6" name="Rectangle 6">
            <a:extLst>
              <a:ext uri="{FF2B5EF4-FFF2-40B4-BE49-F238E27FC236}">
                <a16:creationId xmlns:a16="http://schemas.microsoft.com/office/drawing/2014/main" id="{F8C442FE-B7BF-1955-1E56-554E1F0822C1}"/>
              </a:ext>
            </a:extLst>
          </p:cNvPr>
          <p:cNvSpPr>
            <a:spLocks noChangeArrowheads="1"/>
          </p:cNvSpPr>
          <p:nvPr/>
        </p:nvSpPr>
        <p:spPr bwMode="auto">
          <a:xfrm>
            <a:off x="1607757" y="6063997"/>
            <a:ext cx="75009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03202F"/>
                </a:solidFill>
                <a:latin typeface="Arial Rounded MT Bold" panose="020F0704030504030204" pitchFamily="34" charset="77"/>
              </a:defRPr>
            </a:lvl1pPr>
            <a:lvl2pPr marL="742950" indent="-285750">
              <a:spcBef>
                <a:spcPct val="20000"/>
              </a:spcBef>
              <a:buFont typeface="Times" pitchFamily="1" charset="0"/>
              <a:defRPr sz="1600">
                <a:solidFill>
                  <a:srgbClr val="03202F"/>
                </a:solidFill>
                <a:latin typeface="Arial Rounded MT Bold" panose="020F0704030504030204" pitchFamily="34" charset="77"/>
              </a:defRPr>
            </a:lvl2pPr>
            <a:lvl3pPr marL="1143000" indent="-228600">
              <a:spcBef>
                <a:spcPct val="20000"/>
              </a:spcBef>
              <a:buChar char="•"/>
              <a:defRPr sz="1600">
                <a:solidFill>
                  <a:srgbClr val="03202F"/>
                </a:solidFill>
                <a:latin typeface="Arial Rounded MT Bold" panose="020F0704030504030204" pitchFamily="34" charset="77"/>
              </a:defRPr>
            </a:lvl3pPr>
            <a:lvl4pPr marL="1600200" indent="-228600">
              <a:spcBef>
                <a:spcPct val="20000"/>
              </a:spcBef>
              <a:buChar char="–"/>
              <a:defRPr sz="1200">
                <a:solidFill>
                  <a:srgbClr val="03202F"/>
                </a:solidFill>
                <a:latin typeface="Arial Rounded MT Bold" panose="020F0704030504030204" pitchFamily="34" charset="77"/>
              </a:defRPr>
            </a:lvl4pPr>
            <a:lvl5pPr marL="2057400" indent="-228600">
              <a:spcBef>
                <a:spcPct val="20000"/>
              </a:spcBef>
              <a:defRPr sz="1000">
                <a:solidFill>
                  <a:srgbClr val="03202F"/>
                </a:solidFill>
                <a:latin typeface="Arial Rounded MT Bold" panose="020F0704030504030204" pitchFamily="34" charset="77"/>
              </a:defRPr>
            </a:lvl5pPr>
            <a:lvl6pPr marL="2514600" indent="-228600" eaLnBrk="0" fontAlgn="base" hangingPunct="0">
              <a:spcBef>
                <a:spcPct val="20000"/>
              </a:spcBef>
              <a:spcAft>
                <a:spcPct val="0"/>
              </a:spcAft>
              <a:defRPr sz="1000">
                <a:solidFill>
                  <a:srgbClr val="03202F"/>
                </a:solidFill>
                <a:latin typeface="Arial Rounded MT Bold" panose="020F0704030504030204" pitchFamily="34" charset="77"/>
              </a:defRPr>
            </a:lvl6pPr>
            <a:lvl7pPr marL="2971800" indent="-228600" eaLnBrk="0" fontAlgn="base" hangingPunct="0">
              <a:spcBef>
                <a:spcPct val="20000"/>
              </a:spcBef>
              <a:spcAft>
                <a:spcPct val="0"/>
              </a:spcAft>
              <a:defRPr sz="1000">
                <a:solidFill>
                  <a:srgbClr val="03202F"/>
                </a:solidFill>
                <a:latin typeface="Arial Rounded MT Bold" panose="020F0704030504030204" pitchFamily="34" charset="77"/>
              </a:defRPr>
            </a:lvl7pPr>
            <a:lvl8pPr marL="3429000" indent="-228600" eaLnBrk="0" fontAlgn="base" hangingPunct="0">
              <a:spcBef>
                <a:spcPct val="20000"/>
              </a:spcBef>
              <a:spcAft>
                <a:spcPct val="0"/>
              </a:spcAft>
              <a:defRPr sz="1000">
                <a:solidFill>
                  <a:srgbClr val="03202F"/>
                </a:solidFill>
                <a:latin typeface="Arial Rounded MT Bold" panose="020F0704030504030204" pitchFamily="34" charset="77"/>
              </a:defRPr>
            </a:lvl8pPr>
            <a:lvl9pPr marL="3886200" indent="-228600" eaLnBrk="0" fontAlgn="base" hangingPunct="0">
              <a:spcBef>
                <a:spcPct val="20000"/>
              </a:spcBef>
              <a:spcAft>
                <a:spcPct val="0"/>
              </a:spcAft>
              <a:defRPr sz="1000">
                <a:solidFill>
                  <a:srgbClr val="03202F"/>
                </a:solidFill>
                <a:latin typeface="Arial Rounded MT Bold" panose="020F0704030504030204" pitchFamily="34" charset="77"/>
              </a:defRPr>
            </a:lvl9pPr>
          </a:lstStyle>
          <a:p>
            <a:pPr algn="ctr">
              <a:lnSpc>
                <a:spcPct val="107000"/>
              </a:lnSpc>
              <a:spcBef>
                <a:spcPct val="0"/>
              </a:spcBef>
              <a:spcAft>
                <a:spcPts val="800"/>
              </a:spcAft>
            </a:pPr>
            <a:r>
              <a:rPr lang="en-AU" altLang="en-US" sz="10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Sourced: </a:t>
            </a:r>
            <a:r>
              <a:rPr lang="en-AU" altLang="en-US" sz="1000" b="0"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3"/>
              </a:rPr>
              <a:t>http://chasemarch.com/wp-content/uploads/2015/03/dual-clock.jpg</a:t>
            </a:r>
            <a:r>
              <a:rPr lang="en-AU" altLang="en-US" sz="10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 (Accessed 2/1/2025)</a:t>
            </a:r>
          </a:p>
        </p:txBody>
      </p:sp>
    </p:spTree>
    <p:extLst>
      <p:ext uri="{BB962C8B-B14F-4D97-AF65-F5344CB8AC3E}">
        <p14:creationId xmlns:p14="http://schemas.microsoft.com/office/powerpoint/2010/main" val="2416845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BB9EF-1DEB-A8C9-A3F1-99BF2F8F0B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655A5B-6C57-879E-9EB1-096F914C1C9D}"/>
              </a:ext>
            </a:extLst>
          </p:cNvPr>
          <p:cNvSpPr>
            <a:spLocks noGrp="1"/>
          </p:cNvSpPr>
          <p:nvPr>
            <p:ph type="title"/>
          </p:nvPr>
        </p:nvSpPr>
        <p:spPr/>
        <p:txBody>
          <a:bodyPr/>
          <a:lstStyle/>
          <a:p>
            <a:endParaRPr lang="en-AU"/>
          </a:p>
        </p:txBody>
      </p:sp>
      <p:pic>
        <p:nvPicPr>
          <p:cNvPr id="6" name="Content Placeholder 3" descr="Image result for blank 24 hour clock face">
            <a:hlinkClick r:id="rId2"/>
            <a:extLst>
              <a:ext uri="{FF2B5EF4-FFF2-40B4-BE49-F238E27FC236}">
                <a16:creationId xmlns:a16="http://schemas.microsoft.com/office/drawing/2014/main" id="{38E3F413-CD85-914C-CCEF-1C3801904090}"/>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a:xfrm>
            <a:off x="3338195" y="1447038"/>
            <a:ext cx="5832475" cy="5472113"/>
          </a:xfrm>
          <a:prstGeom prst="rect">
            <a:avLst/>
          </a:prstGeom>
        </p:spPr>
      </p:pic>
    </p:spTree>
    <p:extLst>
      <p:ext uri="{BB962C8B-B14F-4D97-AF65-F5344CB8AC3E}">
        <p14:creationId xmlns:p14="http://schemas.microsoft.com/office/powerpoint/2010/main" val="116537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5F1B6-BFF9-286B-8145-14850B3A6190}"/>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9BE87D92-72E5-A9BC-B91B-9E8BA39EAEA2}"/>
              </a:ext>
            </a:extLst>
          </p:cNvPr>
          <p:cNvSpPr>
            <a:spLocks noChangeArrowheads="1"/>
          </p:cNvSpPr>
          <p:nvPr/>
        </p:nvSpPr>
        <p:spPr bwMode="auto">
          <a:xfrm>
            <a:off x="384192" y="3502458"/>
            <a:ext cx="113041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defRPr sz="2800" b="1">
                <a:solidFill>
                  <a:srgbClr val="03202F"/>
                </a:solidFill>
                <a:latin typeface="Arial Rounded MT Bold" panose="020F0704030504030204" pitchFamily="34" charset="0"/>
              </a:defRPr>
            </a:lvl1pPr>
            <a:lvl2pPr marL="742950" indent="-285750">
              <a:spcBef>
                <a:spcPct val="20000"/>
              </a:spcBef>
              <a:buFont typeface="Times" panose="02020603050405020304" pitchFamily="18" charset="0"/>
              <a:defRPr sz="1600">
                <a:solidFill>
                  <a:srgbClr val="03202F"/>
                </a:solidFill>
                <a:latin typeface="Arial Rounded MT Bold" panose="020F0704030504030204" pitchFamily="34" charset="0"/>
              </a:defRPr>
            </a:lvl2pPr>
            <a:lvl3pPr marL="1143000" indent="-228600">
              <a:spcBef>
                <a:spcPct val="20000"/>
              </a:spcBef>
              <a:buChar char="•"/>
              <a:defRPr sz="1600">
                <a:solidFill>
                  <a:srgbClr val="03202F"/>
                </a:solidFill>
                <a:latin typeface="Arial Rounded MT Bold" panose="020F0704030504030204" pitchFamily="34" charset="0"/>
              </a:defRPr>
            </a:lvl3pPr>
            <a:lvl4pPr marL="1600200" indent="-228600">
              <a:spcBef>
                <a:spcPct val="20000"/>
              </a:spcBef>
              <a:buChar char="–"/>
              <a:defRPr sz="1200">
                <a:solidFill>
                  <a:srgbClr val="03202F"/>
                </a:solidFill>
                <a:latin typeface="Arial Rounded MT Bold" panose="020F0704030504030204" pitchFamily="34" charset="0"/>
              </a:defRPr>
            </a:lvl4pPr>
            <a:lvl5pPr marL="2057400" indent="-228600">
              <a:spcBef>
                <a:spcPct val="20000"/>
              </a:spcBef>
              <a:defRPr sz="1000">
                <a:solidFill>
                  <a:srgbClr val="03202F"/>
                </a:solidFill>
                <a:latin typeface="Arial Rounded MT Bold" panose="020F0704030504030204" pitchFamily="34" charset="0"/>
              </a:defRPr>
            </a:lvl5pPr>
            <a:lvl6pPr marL="2514600" indent="-228600" eaLnBrk="0" fontAlgn="base" hangingPunct="0">
              <a:spcBef>
                <a:spcPct val="20000"/>
              </a:spcBef>
              <a:spcAft>
                <a:spcPct val="0"/>
              </a:spcAft>
              <a:defRPr sz="1000">
                <a:solidFill>
                  <a:srgbClr val="03202F"/>
                </a:solidFill>
                <a:latin typeface="Arial Rounded MT Bold" panose="020F0704030504030204" pitchFamily="34" charset="0"/>
              </a:defRPr>
            </a:lvl6pPr>
            <a:lvl7pPr marL="2971800" indent="-228600" eaLnBrk="0" fontAlgn="base" hangingPunct="0">
              <a:spcBef>
                <a:spcPct val="20000"/>
              </a:spcBef>
              <a:spcAft>
                <a:spcPct val="0"/>
              </a:spcAft>
              <a:defRPr sz="1000">
                <a:solidFill>
                  <a:srgbClr val="03202F"/>
                </a:solidFill>
                <a:latin typeface="Arial Rounded MT Bold" panose="020F0704030504030204" pitchFamily="34" charset="0"/>
              </a:defRPr>
            </a:lvl7pPr>
            <a:lvl8pPr marL="3429000" indent="-228600" eaLnBrk="0" fontAlgn="base" hangingPunct="0">
              <a:spcBef>
                <a:spcPct val="20000"/>
              </a:spcBef>
              <a:spcAft>
                <a:spcPct val="0"/>
              </a:spcAft>
              <a:defRPr sz="1000">
                <a:solidFill>
                  <a:srgbClr val="03202F"/>
                </a:solidFill>
                <a:latin typeface="Arial Rounded MT Bold" panose="020F0704030504030204" pitchFamily="34" charset="0"/>
              </a:defRPr>
            </a:lvl8pPr>
            <a:lvl9pPr marL="3886200" indent="-228600" eaLnBrk="0" fontAlgn="base" hangingPunct="0">
              <a:spcBef>
                <a:spcPct val="20000"/>
              </a:spcBef>
              <a:spcAft>
                <a:spcPct val="0"/>
              </a:spcAft>
              <a:defRPr sz="1000">
                <a:solidFill>
                  <a:srgbClr val="03202F"/>
                </a:solidFill>
                <a:latin typeface="Arial Rounded MT Bold" panose="020F0704030504030204" pitchFamily="34" charset="0"/>
              </a:defRPr>
            </a:lvl9pPr>
          </a:lstStyle>
          <a:p>
            <a:pPr>
              <a:spcBef>
                <a:spcPct val="0"/>
              </a:spcBef>
            </a:pPr>
            <a:r>
              <a:rPr lang="en-US" altLang="en-US" sz="2000" dirty="0">
                <a:solidFill>
                  <a:schemeClr val="tx1"/>
                </a:solidFill>
                <a:latin typeface="Calibri" panose="020F0502020204030204" pitchFamily="34" charset="0"/>
              </a:rPr>
              <a:t>	</a:t>
            </a:r>
            <a:endParaRPr lang="en-US" altLang="en-US" sz="2000" b="0" dirty="0">
              <a:solidFill>
                <a:schemeClr val="tx1"/>
              </a:solidFill>
              <a:latin typeface="Times" panose="02020603050405020304" pitchFamily="18" charset="0"/>
            </a:endParaRPr>
          </a:p>
          <a:p>
            <a:pPr>
              <a:spcBef>
                <a:spcPct val="0"/>
              </a:spcBef>
            </a:pPr>
            <a:endParaRPr lang="en-US" altLang="en-US" sz="2400" dirty="0">
              <a:solidFill>
                <a:schemeClr val="tx1"/>
              </a:solidFill>
              <a:latin typeface="Arial" panose="020B0604020202020204" pitchFamily="34" charset="0"/>
            </a:endParaRPr>
          </a:p>
        </p:txBody>
      </p:sp>
      <p:sp>
        <p:nvSpPr>
          <p:cNvPr id="6" name="Title 5">
            <a:extLst>
              <a:ext uri="{FF2B5EF4-FFF2-40B4-BE49-F238E27FC236}">
                <a16:creationId xmlns:a16="http://schemas.microsoft.com/office/drawing/2014/main" id="{9936987E-26E1-BFB5-3E96-2CCB6FF9FB30}"/>
              </a:ext>
            </a:extLst>
          </p:cNvPr>
          <p:cNvSpPr>
            <a:spLocks noGrp="1"/>
          </p:cNvSpPr>
          <p:nvPr>
            <p:ph type="title"/>
          </p:nvPr>
        </p:nvSpPr>
        <p:spPr/>
        <p:txBody>
          <a:bodyPr/>
          <a:lstStyle/>
          <a:p>
            <a:endParaRPr lang="en-AU"/>
          </a:p>
        </p:txBody>
      </p:sp>
      <p:pic>
        <p:nvPicPr>
          <p:cNvPr id="7" name="Picture 2" descr="D:\Pictures\67c64c7bebabec7711440c8509124d3f--brownie-ideas-readers-workshop.jpg">
            <a:extLst>
              <a:ext uri="{FF2B5EF4-FFF2-40B4-BE49-F238E27FC236}">
                <a16:creationId xmlns:a16="http://schemas.microsoft.com/office/drawing/2014/main" id="{817D387C-0298-0626-7DC5-EFD3D4BD8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11" r="4111" b="18678"/>
          <a:stretch>
            <a:fillRect/>
          </a:stretch>
        </p:blipFill>
        <p:spPr bwMode="auto">
          <a:xfrm>
            <a:off x="2325243" y="641349"/>
            <a:ext cx="5327650"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817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37792-1411-F840-A955-16CE5452FB9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B6E46D4-701E-D220-7CB4-E976CA6E6387}"/>
              </a:ext>
            </a:extLst>
          </p:cNvPr>
          <p:cNvSpPr>
            <a:spLocks noGrp="1"/>
          </p:cNvSpPr>
          <p:nvPr>
            <p:ph type="title"/>
          </p:nvPr>
        </p:nvSpPr>
        <p:spPr>
          <a:xfrm>
            <a:off x="503633" y="728663"/>
            <a:ext cx="6679510" cy="720000"/>
          </a:xfrm>
        </p:spPr>
        <p:txBody>
          <a:bodyPr/>
          <a:lstStyle/>
          <a:p>
            <a:r>
              <a:rPr lang="en-US" sz="2800" dirty="0"/>
              <a:t>Abbreviation, Acronyms and Symbols</a:t>
            </a:r>
            <a:endParaRPr lang="en-US" dirty="0"/>
          </a:p>
        </p:txBody>
      </p:sp>
      <p:sp>
        <p:nvSpPr>
          <p:cNvPr id="3" name="TextBox 2">
            <a:extLst>
              <a:ext uri="{FF2B5EF4-FFF2-40B4-BE49-F238E27FC236}">
                <a16:creationId xmlns:a16="http://schemas.microsoft.com/office/drawing/2014/main" id="{02934A38-0808-691E-7BBB-312502B4478F}"/>
              </a:ext>
            </a:extLst>
          </p:cNvPr>
          <p:cNvSpPr txBox="1"/>
          <p:nvPr/>
        </p:nvSpPr>
        <p:spPr>
          <a:xfrm>
            <a:off x="460772" y="2004179"/>
            <a:ext cx="10612040" cy="3785652"/>
          </a:xfrm>
          <a:prstGeom prst="rect">
            <a:avLst/>
          </a:prstGeom>
          <a:noFill/>
        </p:spPr>
        <p:txBody>
          <a:bodyPr wrap="square">
            <a:spAutoFit/>
          </a:bodyPr>
          <a:lstStyle/>
          <a:p>
            <a:r>
              <a:rPr lang="en-AU" sz="2400" dirty="0">
                <a:latin typeface="Arial Rounded MT Bold" panose="020F0704030504030204" pitchFamily="34" charset="77"/>
              </a:rPr>
              <a:t>Used commonly in health care environments to assist staff in speaking and writing more efficiently </a:t>
            </a:r>
          </a:p>
          <a:p>
            <a:endParaRPr lang="en-AU" sz="2400" dirty="0">
              <a:latin typeface="Arial Rounded MT Bold" panose="020F0704030504030204" pitchFamily="34" charset="77"/>
            </a:endParaRPr>
          </a:p>
          <a:p>
            <a:r>
              <a:rPr lang="en-AU" sz="2400" dirty="0">
                <a:latin typeface="Arial Rounded MT Bold" panose="020F0704030504030204" pitchFamily="34" charset="77"/>
              </a:rPr>
              <a:t>Accuracy in there meaning to avoid mistakes</a:t>
            </a:r>
          </a:p>
          <a:p>
            <a:endParaRPr lang="en-AU" sz="2400" dirty="0">
              <a:latin typeface="Arial Rounded MT Bold" panose="020F0704030504030204" pitchFamily="34" charset="77"/>
            </a:endParaRPr>
          </a:p>
          <a:p>
            <a:r>
              <a:rPr lang="en-AU" sz="2400" dirty="0">
                <a:latin typeface="Arial Rounded MT Bold" panose="020F0704030504030204" pitchFamily="34" charset="77"/>
              </a:rPr>
              <a:t>Acronyms may have different meaning in different areas (e.g. department, clinic, etc) and even countries, so caution is needed. </a:t>
            </a:r>
          </a:p>
          <a:p>
            <a:endParaRPr lang="en-AU" sz="2400" dirty="0">
              <a:latin typeface="Arial Rounded MT Bold" panose="020F0704030504030204" pitchFamily="34" charset="77"/>
            </a:endParaRPr>
          </a:p>
          <a:p>
            <a:pPr marL="0" indent="0">
              <a:buNone/>
            </a:pPr>
            <a:r>
              <a:rPr lang="en-AU" sz="2400" dirty="0">
                <a:latin typeface="Arial Rounded MT Bold" panose="020F0704030504030204" pitchFamily="34" charset="77"/>
              </a:rPr>
              <a:t>Note: Should always consult your workplace policy for a list of approved abbreviations, acronyms and symbols </a:t>
            </a:r>
          </a:p>
        </p:txBody>
      </p:sp>
    </p:spTree>
    <p:extLst>
      <p:ext uri="{BB962C8B-B14F-4D97-AF65-F5344CB8AC3E}">
        <p14:creationId xmlns:p14="http://schemas.microsoft.com/office/powerpoint/2010/main" val="2184931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830-111B-87CC-23AF-DAACE5B85BD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8C09E7-99EC-9C96-CEDC-E50F15A0B447}"/>
              </a:ext>
            </a:extLst>
          </p:cNvPr>
          <p:cNvSpPr>
            <a:spLocks noGrp="1"/>
          </p:cNvSpPr>
          <p:nvPr>
            <p:ph type="title"/>
          </p:nvPr>
        </p:nvSpPr>
        <p:spPr>
          <a:xfrm>
            <a:off x="503633" y="728663"/>
            <a:ext cx="6679510" cy="720000"/>
          </a:xfrm>
        </p:spPr>
        <p:txBody>
          <a:bodyPr/>
          <a:lstStyle/>
          <a:p>
            <a:r>
              <a:rPr lang="en-US" sz="2800" dirty="0"/>
              <a:t>Acronyms </a:t>
            </a:r>
            <a:endParaRPr lang="en-US" dirty="0"/>
          </a:p>
        </p:txBody>
      </p:sp>
      <p:sp>
        <p:nvSpPr>
          <p:cNvPr id="3" name="TextBox 2">
            <a:extLst>
              <a:ext uri="{FF2B5EF4-FFF2-40B4-BE49-F238E27FC236}">
                <a16:creationId xmlns:a16="http://schemas.microsoft.com/office/drawing/2014/main" id="{C2C3CC6B-453D-4E27-C5C1-664BA5D1398E}"/>
              </a:ext>
            </a:extLst>
          </p:cNvPr>
          <p:cNvSpPr txBox="1"/>
          <p:nvPr/>
        </p:nvSpPr>
        <p:spPr>
          <a:xfrm>
            <a:off x="460772" y="2004179"/>
            <a:ext cx="10612040" cy="3046988"/>
          </a:xfrm>
          <a:prstGeom prst="rect">
            <a:avLst/>
          </a:prstGeom>
          <a:noFill/>
        </p:spPr>
        <p:txBody>
          <a:bodyPr wrap="square" lIns="91440" tIns="45720" rIns="91440" bIns="45720" anchor="t">
            <a:spAutoFit/>
          </a:bodyPr>
          <a:lstStyle/>
          <a:p>
            <a:r>
              <a:rPr lang="en-AU" sz="2400" dirty="0">
                <a:latin typeface="Arial Rounded MT Bold" panose="020F0704030504030204" pitchFamily="34" charset="77"/>
              </a:rPr>
              <a:t>Is a type of abbreviation </a:t>
            </a:r>
          </a:p>
          <a:p>
            <a:r>
              <a:rPr lang="en-AU" sz="2400" dirty="0">
                <a:latin typeface="Arial Rounded MT Bold" panose="020F0704030504030204" pitchFamily="34" charset="77"/>
              </a:rPr>
              <a:t>Contains initial letter or groups of letters in a phrase or groups of words </a:t>
            </a:r>
          </a:p>
          <a:p>
            <a:r>
              <a:rPr lang="en-AU" sz="2400" dirty="0">
                <a:latin typeface="Arial Rounded MT Bold"/>
              </a:rPr>
              <a:t>The shortened word forms a producible word of its own</a:t>
            </a:r>
          </a:p>
          <a:p>
            <a:endParaRPr lang="en-AU" sz="2400" dirty="0">
              <a:latin typeface="Arial Rounded MT Bold" panose="020F0704030504030204" pitchFamily="34" charset="77"/>
            </a:endParaRPr>
          </a:p>
          <a:p>
            <a:r>
              <a:rPr lang="en-AU" sz="2400" dirty="0">
                <a:latin typeface="Arial Rounded MT Bold" panose="020F0704030504030204" pitchFamily="34" charset="77"/>
              </a:rPr>
              <a:t>e.g. ANZAC (Australian and New Zealand Army Crops)</a:t>
            </a:r>
          </a:p>
          <a:p>
            <a:r>
              <a:rPr lang="en-AU" sz="2400" dirty="0">
                <a:latin typeface="Arial Rounded MT Bold" panose="020F0704030504030204" pitchFamily="34" charset="77"/>
              </a:rPr>
              <a:t>NOF (Neck of Femur)</a:t>
            </a:r>
          </a:p>
          <a:p>
            <a:r>
              <a:rPr lang="en-AU" sz="2400" dirty="0">
                <a:latin typeface="Arial Rounded MT Bold" panose="020F0704030504030204" pitchFamily="34" charset="77"/>
              </a:rPr>
              <a:t>AIDS (acquired immunodeficiency syndrome)</a:t>
            </a:r>
          </a:p>
        </p:txBody>
      </p:sp>
    </p:spTree>
    <p:extLst>
      <p:ext uri="{BB962C8B-B14F-4D97-AF65-F5344CB8AC3E}">
        <p14:creationId xmlns:p14="http://schemas.microsoft.com/office/powerpoint/2010/main" val="26782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A5243-4AA6-3D6F-8592-B6D16E00582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2126DBD-B16A-5CBB-86B6-F27F94FA16C2}"/>
              </a:ext>
            </a:extLst>
          </p:cNvPr>
          <p:cNvSpPr>
            <a:spLocks noGrp="1"/>
          </p:cNvSpPr>
          <p:nvPr>
            <p:ph type="title"/>
          </p:nvPr>
        </p:nvSpPr>
        <p:spPr>
          <a:xfrm>
            <a:off x="503633" y="728663"/>
            <a:ext cx="6679510" cy="720000"/>
          </a:xfrm>
        </p:spPr>
        <p:txBody>
          <a:bodyPr/>
          <a:lstStyle/>
          <a:p>
            <a:r>
              <a:rPr lang="en-US" sz="2800" dirty="0"/>
              <a:t>Initialism </a:t>
            </a:r>
            <a:endParaRPr lang="en-US" dirty="0"/>
          </a:p>
        </p:txBody>
      </p:sp>
      <p:sp>
        <p:nvSpPr>
          <p:cNvPr id="3" name="TextBox 2">
            <a:extLst>
              <a:ext uri="{FF2B5EF4-FFF2-40B4-BE49-F238E27FC236}">
                <a16:creationId xmlns:a16="http://schemas.microsoft.com/office/drawing/2014/main" id="{09B2613E-3D89-A8E8-8C5C-488849D17E7A}"/>
              </a:ext>
            </a:extLst>
          </p:cNvPr>
          <p:cNvSpPr txBox="1"/>
          <p:nvPr/>
        </p:nvSpPr>
        <p:spPr>
          <a:xfrm>
            <a:off x="460772" y="2004179"/>
            <a:ext cx="10612040" cy="3785652"/>
          </a:xfrm>
          <a:prstGeom prst="rect">
            <a:avLst/>
          </a:prstGeom>
          <a:noFill/>
        </p:spPr>
        <p:txBody>
          <a:bodyPr wrap="square">
            <a:spAutoFit/>
          </a:bodyPr>
          <a:lstStyle/>
          <a:p>
            <a:r>
              <a:rPr lang="en-AU" sz="2400" dirty="0">
                <a:latin typeface="Arial Rounded MT Bold" panose="020F0704030504030204" pitchFamily="34" charset="77"/>
              </a:rPr>
              <a:t>Is a type of abbreviation </a:t>
            </a:r>
          </a:p>
          <a:p>
            <a:r>
              <a:rPr lang="en-AU" sz="2400" dirty="0">
                <a:latin typeface="Arial Rounded MT Bold" panose="020F0704030504030204" pitchFamily="34" charset="77"/>
              </a:rPr>
              <a:t>An acronym that is not pronounced as a word, but where the abbreviation is pronounced through its individuals' letters is classed as an initialism</a:t>
            </a:r>
          </a:p>
          <a:p>
            <a:endParaRPr lang="en-AU" sz="2400" dirty="0">
              <a:latin typeface="Arial Rounded MT Bold" panose="020F0704030504030204" pitchFamily="34" charset="77"/>
            </a:endParaRPr>
          </a:p>
          <a:p>
            <a:r>
              <a:rPr lang="en-AU" sz="2400" dirty="0">
                <a:latin typeface="Arial Rounded MT Bold" panose="020F0704030504030204" pitchFamily="34" charset="77"/>
              </a:rPr>
              <a:t>GP -  General Practitioner</a:t>
            </a:r>
          </a:p>
          <a:p>
            <a:r>
              <a:rPr lang="en-AU" sz="2400" dirty="0">
                <a:latin typeface="Arial Rounded MT Bold" panose="020F0704030504030204" pitchFamily="34" charset="77"/>
              </a:rPr>
              <a:t>HSA – Health Services Assistant</a:t>
            </a:r>
          </a:p>
          <a:p>
            <a:r>
              <a:rPr lang="en-AU" sz="2400" dirty="0">
                <a:latin typeface="Arial Rounded MT Bold" panose="020F0704030504030204" pitchFamily="34" charset="77"/>
              </a:rPr>
              <a:t>BP – Blood Pressure</a:t>
            </a:r>
          </a:p>
          <a:p>
            <a:r>
              <a:rPr lang="en-AU" sz="2400" dirty="0">
                <a:latin typeface="Arial Rounded MT Bold" panose="020F0704030504030204" pitchFamily="34" charset="77"/>
              </a:rPr>
              <a:t>HIV - Human immunodeficiency virus </a:t>
            </a:r>
          </a:p>
          <a:p>
            <a:endParaRPr lang="en-AU" sz="2400" dirty="0">
              <a:latin typeface="Arial Rounded MT Bold" panose="020F0704030504030204" pitchFamily="34" charset="77"/>
            </a:endParaRPr>
          </a:p>
        </p:txBody>
      </p:sp>
    </p:spTree>
    <p:extLst>
      <p:ext uri="{BB962C8B-B14F-4D97-AF65-F5344CB8AC3E}">
        <p14:creationId xmlns:p14="http://schemas.microsoft.com/office/powerpoint/2010/main" val="291345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0D8FA-4DD3-1A13-EB7F-06CA1283101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183901-5465-D316-9F6A-7B3A4EE1A50C}"/>
              </a:ext>
            </a:extLst>
          </p:cNvPr>
          <p:cNvSpPr>
            <a:spLocks noGrp="1"/>
          </p:cNvSpPr>
          <p:nvPr>
            <p:ph type="title"/>
          </p:nvPr>
        </p:nvSpPr>
        <p:spPr>
          <a:xfrm>
            <a:off x="503633" y="728663"/>
            <a:ext cx="6679510" cy="720000"/>
          </a:xfrm>
        </p:spPr>
        <p:txBody>
          <a:bodyPr/>
          <a:lstStyle/>
          <a:p>
            <a:r>
              <a:rPr lang="en-US" sz="2800" dirty="0"/>
              <a:t>Latin acronyms </a:t>
            </a:r>
            <a:endParaRPr lang="en-US" dirty="0"/>
          </a:p>
        </p:txBody>
      </p:sp>
      <p:sp>
        <p:nvSpPr>
          <p:cNvPr id="3" name="TextBox 2">
            <a:extLst>
              <a:ext uri="{FF2B5EF4-FFF2-40B4-BE49-F238E27FC236}">
                <a16:creationId xmlns:a16="http://schemas.microsoft.com/office/drawing/2014/main" id="{AC684EAA-5453-98A0-A46B-CCFC0EA3F824}"/>
              </a:ext>
            </a:extLst>
          </p:cNvPr>
          <p:cNvSpPr txBox="1"/>
          <p:nvPr/>
        </p:nvSpPr>
        <p:spPr>
          <a:xfrm>
            <a:off x="588788" y="1620131"/>
            <a:ext cx="10612040" cy="3046988"/>
          </a:xfrm>
          <a:prstGeom prst="rect">
            <a:avLst/>
          </a:prstGeom>
          <a:noFill/>
        </p:spPr>
        <p:txBody>
          <a:bodyPr wrap="square">
            <a:spAutoFit/>
          </a:bodyPr>
          <a:lstStyle/>
          <a:p>
            <a:r>
              <a:rPr lang="en-AU" sz="2400" dirty="0">
                <a:latin typeface="Arial Rounded MT Bold" panose="020F0704030504030204" pitchFamily="34" charset="77"/>
              </a:rPr>
              <a:t>Like how most medical terminology is derived from Latin and Greek. So are many acronyms, particularly in relation medication orders, which has been standardised by the Australian Commission Safety and Quality in Healthcare</a:t>
            </a:r>
          </a:p>
          <a:p>
            <a:endParaRPr lang="en-AU" sz="2400" b="1" dirty="0">
              <a:latin typeface="Arial Rounded MT Bold" panose="020F0704030504030204" pitchFamily="34" charset="77"/>
            </a:endParaRPr>
          </a:p>
          <a:p>
            <a:r>
              <a:rPr lang="en-US" sz="2400" dirty="0">
                <a:latin typeface="Arial Rounded MT Bold" panose="020F0704030504030204" pitchFamily="34" charset="77"/>
              </a:rPr>
              <a:t>PO – Oral</a:t>
            </a:r>
          </a:p>
          <a:p>
            <a:r>
              <a:rPr lang="en-US" sz="2400" dirty="0">
                <a:latin typeface="Arial Rounded MT Bold" panose="020F0704030504030204" pitchFamily="34" charset="77"/>
              </a:rPr>
              <a:t>PRN – When required (Pro re nata)</a:t>
            </a:r>
          </a:p>
          <a:p>
            <a:r>
              <a:rPr lang="en-US" sz="2400" dirty="0">
                <a:latin typeface="Arial Rounded MT Bold" panose="020F0704030504030204" pitchFamily="34" charset="77"/>
              </a:rPr>
              <a:t>Stat – Immediately (</a:t>
            </a:r>
            <a:r>
              <a:rPr lang="en-US" sz="2400" dirty="0" err="1">
                <a:latin typeface="Arial Rounded MT Bold" panose="020F0704030504030204" pitchFamily="34" charset="77"/>
              </a:rPr>
              <a:t>Statim</a:t>
            </a:r>
            <a:r>
              <a:rPr lang="en-US" sz="2400" dirty="0">
                <a:latin typeface="Arial Rounded MT Bold" panose="020F0704030504030204" pitchFamily="34" charset="77"/>
              </a:rPr>
              <a:t>)</a:t>
            </a:r>
          </a:p>
        </p:txBody>
      </p:sp>
    </p:spTree>
    <p:extLst>
      <p:ext uri="{BB962C8B-B14F-4D97-AF65-F5344CB8AC3E}">
        <p14:creationId xmlns:p14="http://schemas.microsoft.com/office/powerpoint/2010/main" val="214725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2BAE9-AE9F-E237-8D05-4A462E315E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C3A7967-3B6F-37CB-B322-05F6A9B28CE9}"/>
              </a:ext>
            </a:extLst>
          </p:cNvPr>
          <p:cNvSpPr>
            <a:spLocks noGrp="1"/>
          </p:cNvSpPr>
          <p:nvPr>
            <p:ph type="title"/>
          </p:nvPr>
        </p:nvSpPr>
        <p:spPr>
          <a:xfrm>
            <a:off x="503633" y="728663"/>
            <a:ext cx="6679510" cy="720000"/>
          </a:xfrm>
        </p:spPr>
        <p:txBody>
          <a:bodyPr/>
          <a:lstStyle/>
          <a:p>
            <a:r>
              <a:rPr lang="en-US" dirty="0"/>
              <a:t>Use of abbreviations in healthcare</a:t>
            </a:r>
            <a:br>
              <a:rPr lang="en-US" sz="2800" dirty="0"/>
            </a:br>
            <a:endParaRPr lang="en-US" dirty="0"/>
          </a:p>
        </p:txBody>
      </p:sp>
      <p:sp>
        <p:nvSpPr>
          <p:cNvPr id="3" name="TextBox 2">
            <a:extLst>
              <a:ext uri="{FF2B5EF4-FFF2-40B4-BE49-F238E27FC236}">
                <a16:creationId xmlns:a16="http://schemas.microsoft.com/office/drawing/2014/main" id="{4D6CEEFF-2E61-3EBE-EC8C-34D40E69E5E6}"/>
              </a:ext>
            </a:extLst>
          </p:cNvPr>
          <p:cNvSpPr txBox="1"/>
          <p:nvPr/>
        </p:nvSpPr>
        <p:spPr>
          <a:xfrm>
            <a:off x="460772" y="2004179"/>
            <a:ext cx="10612040" cy="3785652"/>
          </a:xfrm>
          <a:prstGeom prst="rect">
            <a:avLst/>
          </a:prstGeom>
          <a:noFill/>
        </p:spPr>
        <p:txBody>
          <a:bodyPr wrap="square">
            <a:spAutoFit/>
          </a:bodyPr>
          <a:lstStyle/>
          <a:p>
            <a:r>
              <a:rPr lang="en-US" sz="2400" dirty="0">
                <a:solidFill>
                  <a:srgbClr val="002060"/>
                </a:solidFill>
                <a:latin typeface="Arial Rounded MT Bold" panose="020F0704030504030204" pitchFamily="34" charset="77"/>
              </a:rPr>
              <a:t>The table below shows some common abbreviations. Notice the face that these examples have more than one meaning, depending on the profession or healthcare area that is using the abbreviation. </a:t>
            </a:r>
          </a:p>
          <a:p>
            <a:r>
              <a:rPr lang="en-US" sz="2400" dirty="0">
                <a:solidFill>
                  <a:srgbClr val="002060"/>
                </a:solidFill>
                <a:latin typeface="Arial Rounded MT Bold" panose="020F0704030504030204" pitchFamily="34" charset="77"/>
              </a:rPr>
              <a:t>This shows importance of ensuring you understand meaning of the abbreviation within the area and </a:t>
            </a:r>
            <a:r>
              <a:rPr lang="en-US" sz="2400" dirty="0" err="1">
                <a:solidFill>
                  <a:srgbClr val="002060"/>
                </a:solidFill>
                <a:latin typeface="Arial Rounded MT Bold" panose="020F0704030504030204" pitchFamily="34" charset="77"/>
              </a:rPr>
              <a:t>organisation</a:t>
            </a:r>
            <a:r>
              <a:rPr lang="en-US" sz="2400" dirty="0">
                <a:solidFill>
                  <a:srgbClr val="002060"/>
                </a:solidFill>
                <a:latin typeface="Arial Rounded MT Bold" panose="020F0704030504030204" pitchFamily="34" charset="77"/>
              </a:rPr>
              <a:t> you are working within</a:t>
            </a:r>
          </a:p>
          <a:p>
            <a:endParaRPr lang="en-US" sz="2400" dirty="0">
              <a:solidFill>
                <a:srgbClr val="002060"/>
              </a:solidFill>
              <a:latin typeface="Arial Rounded MT Bold" panose="020F0704030504030204" pitchFamily="34" charset="77"/>
            </a:endParaRPr>
          </a:p>
          <a:p>
            <a:r>
              <a:rPr lang="en-US" sz="2400" dirty="0">
                <a:solidFill>
                  <a:srgbClr val="002060"/>
                </a:solidFill>
                <a:latin typeface="Arial Rounded MT Bold" panose="020F0704030504030204" pitchFamily="34" charset="77"/>
              </a:rPr>
              <a:t>BF – Both Feet (</a:t>
            </a:r>
            <a:r>
              <a:rPr lang="en-US" sz="2400" dirty="0" err="1">
                <a:solidFill>
                  <a:srgbClr val="002060"/>
                </a:solidFill>
                <a:latin typeface="Arial Rounded MT Bold" panose="020F0704030504030204" pitchFamily="34" charset="77"/>
              </a:rPr>
              <a:t>podiatery</a:t>
            </a:r>
            <a:r>
              <a:rPr lang="en-US" sz="2400" dirty="0">
                <a:solidFill>
                  <a:srgbClr val="002060"/>
                </a:solidFill>
                <a:latin typeface="Arial Rounded MT Bold" panose="020F0704030504030204" pitchFamily="34" charset="77"/>
              </a:rPr>
              <a:t>)/ Breast Feeding (Nursing)</a:t>
            </a:r>
          </a:p>
          <a:p>
            <a:r>
              <a:rPr lang="en-US" sz="2400" dirty="0">
                <a:solidFill>
                  <a:srgbClr val="002060"/>
                </a:solidFill>
                <a:latin typeface="Arial Rounded MT Bold" panose="020F0704030504030204" pitchFamily="34" charset="77"/>
              </a:rPr>
              <a:t>CT – Computer Tomography (radiology) / Cerebral </a:t>
            </a:r>
            <a:r>
              <a:rPr lang="en-US" sz="2400" dirty="0" err="1">
                <a:solidFill>
                  <a:srgbClr val="002060"/>
                </a:solidFill>
                <a:latin typeface="Arial Rounded MT Bold" panose="020F0704030504030204" pitchFamily="34" charset="77"/>
              </a:rPr>
              <a:t>Tumour</a:t>
            </a:r>
            <a:r>
              <a:rPr lang="en-US" sz="2400" dirty="0">
                <a:solidFill>
                  <a:srgbClr val="002060"/>
                </a:solidFill>
                <a:latin typeface="Arial Rounded MT Bold" panose="020F0704030504030204" pitchFamily="34" charset="77"/>
              </a:rPr>
              <a:t> (neurology</a:t>
            </a:r>
          </a:p>
          <a:p>
            <a:r>
              <a:rPr lang="en-US" sz="2400" dirty="0">
                <a:solidFill>
                  <a:srgbClr val="002060"/>
                </a:solidFill>
                <a:latin typeface="Arial Rounded MT Bold" panose="020F0704030504030204" pitchFamily="34" charset="77"/>
              </a:rPr>
              <a:t>LLL - Left lower lobe (respiratory) / Left lower limb/ Left lower lid (eye)</a:t>
            </a:r>
          </a:p>
          <a:p>
            <a:r>
              <a:rPr lang="en-US" sz="2400" dirty="0">
                <a:solidFill>
                  <a:srgbClr val="002060"/>
                </a:solidFill>
                <a:latin typeface="Arial Rounded MT Bold" panose="020F0704030504030204" pitchFamily="34" charset="77"/>
              </a:rPr>
              <a:t>RA – Right Atrium (cardiology) / Rheumatoid Arthritis </a:t>
            </a:r>
          </a:p>
        </p:txBody>
      </p:sp>
    </p:spTree>
    <p:extLst>
      <p:ext uri="{BB962C8B-B14F-4D97-AF65-F5344CB8AC3E}">
        <p14:creationId xmlns:p14="http://schemas.microsoft.com/office/powerpoint/2010/main" val="214238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25324-8DF1-7641-A4C0-A9683FE8851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05420CD-95C8-E8A2-1C04-0B09621C4376}"/>
              </a:ext>
            </a:extLst>
          </p:cNvPr>
          <p:cNvSpPr>
            <a:spLocks noGrp="1"/>
          </p:cNvSpPr>
          <p:nvPr>
            <p:ph type="title"/>
          </p:nvPr>
        </p:nvSpPr>
        <p:spPr>
          <a:xfrm>
            <a:off x="503633" y="728663"/>
            <a:ext cx="6679510" cy="720000"/>
          </a:xfrm>
        </p:spPr>
        <p:txBody>
          <a:bodyPr/>
          <a:lstStyle/>
          <a:p>
            <a:r>
              <a:rPr lang="en-US" sz="2800" dirty="0"/>
              <a:t>Accuracy of Abbreviation use</a:t>
            </a:r>
            <a:endParaRPr lang="en-US" dirty="0"/>
          </a:p>
        </p:txBody>
      </p:sp>
      <p:sp>
        <p:nvSpPr>
          <p:cNvPr id="3" name="TextBox 2">
            <a:extLst>
              <a:ext uri="{FF2B5EF4-FFF2-40B4-BE49-F238E27FC236}">
                <a16:creationId xmlns:a16="http://schemas.microsoft.com/office/drawing/2014/main" id="{21E8382E-88F7-3BAE-63DD-4BB58445966F}"/>
              </a:ext>
            </a:extLst>
          </p:cNvPr>
          <p:cNvSpPr txBox="1"/>
          <p:nvPr/>
        </p:nvSpPr>
        <p:spPr>
          <a:xfrm>
            <a:off x="387620" y="1601843"/>
            <a:ext cx="10612040" cy="3046988"/>
          </a:xfrm>
          <a:prstGeom prst="rect">
            <a:avLst/>
          </a:prstGeom>
          <a:noFill/>
        </p:spPr>
        <p:txBody>
          <a:bodyPr wrap="square">
            <a:spAutoFit/>
          </a:bodyPr>
          <a:lstStyle/>
          <a:p>
            <a:r>
              <a:rPr lang="en-AU" sz="2400" b="0" i="0" u="none" strike="noStrike" dirty="0">
                <a:solidFill>
                  <a:srgbClr val="002060"/>
                </a:solidFill>
                <a:effectLst/>
                <a:latin typeface="Arial Rounded MT Bold" panose="020F0704030504030204" pitchFamily="34" charset="77"/>
              </a:rPr>
              <a:t>Always ensure you have used the correct abbreviations as the addition or omission of one letter will provide a completely different meaning t</a:t>
            </a:r>
            <a:r>
              <a:rPr lang="en-AU" sz="2400" i="0" u="none" strike="noStrike" dirty="0">
                <a:solidFill>
                  <a:srgbClr val="002060"/>
                </a:solidFill>
                <a:effectLst/>
                <a:latin typeface="Arial Rounded MT Bold" panose="020F0704030504030204" pitchFamily="34" charset="77"/>
              </a:rPr>
              <a:t>han originally intended.</a:t>
            </a:r>
          </a:p>
          <a:p>
            <a:endParaRPr lang="en-AU" sz="2400" dirty="0">
              <a:solidFill>
                <a:srgbClr val="002060"/>
              </a:solidFill>
              <a:latin typeface="Arial Rounded MT Bold" panose="020F0704030504030204" pitchFamily="34" charset="77"/>
            </a:endParaRPr>
          </a:p>
          <a:p>
            <a:r>
              <a:rPr lang="en-AU" sz="2400" i="0" u="none" strike="noStrike" dirty="0">
                <a:solidFill>
                  <a:srgbClr val="002060"/>
                </a:solidFill>
                <a:effectLst/>
                <a:latin typeface="Arial Rounded MT Bold" panose="020F0704030504030204" pitchFamily="34" charset="77"/>
              </a:rPr>
              <a:t>URTI – Upper Respiratory Tract Infection</a:t>
            </a:r>
          </a:p>
          <a:p>
            <a:r>
              <a:rPr lang="en-AU" sz="2400" dirty="0">
                <a:solidFill>
                  <a:srgbClr val="002060"/>
                </a:solidFill>
                <a:latin typeface="Arial Rounded MT Bold" panose="020F0704030504030204" pitchFamily="34" charset="77"/>
              </a:rPr>
              <a:t>UTI – Urinary Tract Infection</a:t>
            </a:r>
          </a:p>
          <a:p>
            <a:r>
              <a:rPr lang="en-AU" sz="2400" i="0" u="none" strike="noStrike" dirty="0">
                <a:solidFill>
                  <a:srgbClr val="002060"/>
                </a:solidFill>
                <a:effectLst/>
                <a:latin typeface="Arial Rounded MT Bold" panose="020F0704030504030204" pitchFamily="34" charset="77"/>
              </a:rPr>
              <a:t>SOBOE – Shortness of Breath of Exertion/exercise</a:t>
            </a:r>
          </a:p>
          <a:p>
            <a:r>
              <a:rPr lang="en-AU" sz="2400" dirty="0">
                <a:solidFill>
                  <a:srgbClr val="002060"/>
                </a:solidFill>
                <a:latin typeface="Arial Rounded MT Bold" panose="020F0704030504030204" pitchFamily="34" charset="77"/>
              </a:rPr>
              <a:t>SOB – Shortness of Breath (can imply SOB all times)</a:t>
            </a:r>
            <a:endParaRPr lang="en-AU" sz="2400" i="0" u="none" strike="noStrike" dirty="0">
              <a:solidFill>
                <a:srgbClr val="002060"/>
              </a:solidFill>
              <a:effectLst/>
              <a:latin typeface="Arial Rounded MT Bold" panose="020F0704030504030204" pitchFamily="34" charset="77"/>
            </a:endParaRPr>
          </a:p>
        </p:txBody>
      </p:sp>
    </p:spTree>
    <p:extLst>
      <p:ext uri="{BB962C8B-B14F-4D97-AF65-F5344CB8AC3E}">
        <p14:creationId xmlns:p14="http://schemas.microsoft.com/office/powerpoint/2010/main" val="3621681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F08C9-BDC5-EB09-AFEF-3C98C1CFE7C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4D66286-B0B7-0CE3-C52B-F8BFD8D5A4AF}"/>
              </a:ext>
            </a:extLst>
          </p:cNvPr>
          <p:cNvSpPr>
            <a:spLocks noGrp="1"/>
          </p:cNvSpPr>
          <p:nvPr>
            <p:ph type="title"/>
          </p:nvPr>
        </p:nvSpPr>
        <p:spPr>
          <a:xfrm>
            <a:off x="503633" y="728663"/>
            <a:ext cx="6679510" cy="720000"/>
          </a:xfrm>
        </p:spPr>
        <p:txBody>
          <a:bodyPr/>
          <a:lstStyle/>
          <a:p>
            <a:r>
              <a:rPr lang="en-US" sz="2800" dirty="0"/>
              <a:t>Activity</a:t>
            </a:r>
            <a:endParaRPr lang="en-US" dirty="0"/>
          </a:p>
        </p:txBody>
      </p:sp>
      <p:sp>
        <p:nvSpPr>
          <p:cNvPr id="3" name="TextBox 2">
            <a:extLst>
              <a:ext uri="{FF2B5EF4-FFF2-40B4-BE49-F238E27FC236}">
                <a16:creationId xmlns:a16="http://schemas.microsoft.com/office/drawing/2014/main" id="{F18660E5-CBEE-DC02-A4E6-8D05D084797B}"/>
              </a:ext>
            </a:extLst>
          </p:cNvPr>
          <p:cNvSpPr txBox="1"/>
          <p:nvPr/>
        </p:nvSpPr>
        <p:spPr>
          <a:xfrm>
            <a:off x="460772" y="2004179"/>
            <a:ext cx="10612040" cy="3416320"/>
          </a:xfrm>
          <a:prstGeom prst="rect">
            <a:avLst/>
          </a:prstGeom>
          <a:noFill/>
        </p:spPr>
        <p:txBody>
          <a:bodyPr wrap="square">
            <a:spAutoFit/>
          </a:bodyPr>
          <a:lstStyle/>
          <a:p>
            <a:r>
              <a:rPr lang="en-US" sz="2400" b="1" dirty="0"/>
              <a:t>Students are to name the Health Professionals who match the acronyms below</a:t>
            </a:r>
          </a:p>
          <a:p>
            <a:endParaRPr lang="en-US" sz="2400" b="1" dirty="0"/>
          </a:p>
          <a:p>
            <a:r>
              <a:rPr lang="en-US" sz="2400" b="1" dirty="0"/>
              <a:t>GP					PT</a:t>
            </a:r>
          </a:p>
          <a:p>
            <a:r>
              <a:rPr lang="en-US" sz="2400" b="1" dirty="0"/>
              <a:t>OT					SP</a:t>
            </a:r>
          </a:p>
          <a:p>
            <a:r>
              <a:rPr lang="en-US" sz="2400" b="1" dirty="0"/>
              <a:t>EN					NP</a:t>
            </a:r>
          </a:p>
          <a:p>
            <a:r>
              <a:rPr lang="en-US" sz="2400" b="1" dirty="0"/>
              <a:t>SW					EP</a:t>
            </a:r>
          </a:p>
          <a:p>
            <a:r>
              <a:rPr lang="en-US" sz="2400" b="1" dirty="0"/>
              <a:t>RN					</a:t>
            </a:r>
          </a:p>
          <a:p>
            <a:endParaRPr lang="en-US" sz="2400" b="1" dirty="0"/>
          </a:p>
        </p:txBody>
      </p:sp>
    </p:spTree>
    <p:extLst>
      <p:ext uri="{BB962C8B-B14F-4D97-AF65-F5344CB8AC3E}">
        <p14:creationId xmlns:p14="http://schemas.microsoft.com/office/powerpoint/2010/main" val="3280932337"/>
      </p:ext>
    </p:extLst>
  </p:cSld>
  <p:clrMapOvr>
    <a:masterClrMapping/>
  </p:clrMapOvr>
</p:sld>
</file>

<file path=ppt/theme/theme1.xml><?xml version="1.0" encoding="utf-8"?>
<a:theme xmlns:a="http://schemas.openxmlformats.org/drawingml/2006/main" name="Office Theme">
  <a:themeElements>
    <a:clrScheme name="BHI Brand Colours1">
      <a:dk1>
        <a:srgbClr val="002E5D"/>
      </a:dk1>
      <a:lt1>
        <a:srgbClr val="0796DC"/>
      </a:lt1>
      <a:dk2>
        <a:srgbClr val="000000"/>
      </a:dk2>
      <a:lt2>
        <a:srgbClr val="DFDC00"/>
      </a:lt2>
      <a:accent1>
        <a:srgbClr val="FFFFFF"/>
      </a:accent1>
      <a:accent2>
        <a:srgbClr val="4949A1"/>
      </a:accent2>
      <a:accent3>
        <a:srgbClr val="03BA9B"/>
      </a:accent3>
      <a:accent4>
        <a:srgbClr val="C21B7E"/>
      </a:accent4>
      <a:accent5>
        <a:srgbClr val="FCC300"/>
      </a:accent5>
      <a:accent6>
        <a:srgbClr val="F37520"/>
      </a:accent6>
      <a:hlink>
        <a:srgbClr val="002E5D"/>
      </a:hlink>
      <a:folHlink>
        <a:srgbClr val="005C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olidFill>
            <a:schemeClr val="tx1"/>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5851d14-408b-4824-9048-0a4ed8808782">
      <Terms xmlns="http://schemas.microsoft.com/office/infopath/2007/PartnerControls"/>
    </lcf76f155ced4ddcb4097134ff3c332f>
    <TaxCatchAll xmlns="c8e0f12b-8abd-4985-b81e-cc3d8042060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43FB1BC76F8640BBABB31959CEEB6D" ma:contentTypeVersion="13" ma:contentTypeDescription="Create a new document." ma:contentTypeScope="" ma:versionID="4ef2fd941061837fda4b73b5bd1c0c2e">
  <xsd:schema xmlns:xsd="http://www.w3.org/2001/XMLSchema" xmlns:xs="http://www.w3.org/2001/XMLSchema" xmlns:p="http://schemas.microsoft.com/office/2006/metadata/properties" xmlns:ns2="85851d14-408b-4824-9048-0a4ed8808782" xmlns:ns3="c8e0f12b-8abd-4985-b81e-cc3d80420600" targetNamespace="http://schemas.microsoft.com/office/2006/metadata/properties" ma:root="true" ma:fieldsID="4d6fa2c129d88418727991664a6914e1" ns2:_="" ns3:_="">
    <xsd:import namespace="85851d14-408b-4824-9048-0a4ed8808782"/>
    <xsd:import namespace="c8e0f12b-8abd-4985-b81e-cc3d804206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51d14-408b-4824-9048-0a4ed8808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ecf4ae-4df8-4a33-986d-c6cc251b602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0f12b-8abd-4985-b81e-cc3d8042060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1f85b4f-c0ee-456a-aa63-8ec9d7e6af86}" ma:internalName="TaxCatchAll" ma:showField="CatchAllData" ma:web="c8e0f12b-8abd-4985-b81e-cc3d804206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E984ED-D5CE-41A5-91F9-B56053DF9E5E}">
  <ds:schemaRefs>
    <ds:schemaRef ds:uri="http://schemas.microsoft.com/sharepoint/v3/contenttype/forms"/>
  </ds:schemaRefs>
</ds:datastoreItem>
</file>

<file path=customXml/itemProps2.xml><?xml version="1.0" encoding="utf-8"?>
<ds:datastoreItem xmlns:ds="http://schemas.openxmlformats.org/officeDocument/2006/customXml" ds:itemID="{47DA4AEF-DE02-4583-B1D4-D3DD70746E8B}">
  <ds:schemaRefs>
    <ds:schemaRef ds:uri="http://www.w3.org/XML/1998/namespace"/>
    <ds:schemaRef ds:uri="http://purl.org/dc/terms/"/>
    <ds:schemaRef ds:uri="http://purl.org/dc/dcmitype/"/>
    <ds:schemaRef ds:uri="http://schemas.microsoft.com/office/2006/documentManagement/types"/>
    <ds:schemaRef ds:uri="17b27d68-d36a-458a-a211-93fed4038de6"/>
    <ds:schemaRef ds:uri="4cad9b39-3b7f-47d7-853d-c060fe15eab8"/>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85851d14-408b-4824-9048-0a4ed8808782"/>
    <ds:schemaRef ds:uri="c8e0f12b-8abd-4985-b81e-cc3d80420600"/>
  </ds:schemaRefs>
</ds:datastoreItem>
</file>

<file path=customXml/itemProps3.xml><?xml version="1.0" encoding="utf-8"?>
<ds:datastoreItem xmlns:ds="http://schemas.openxmlformats.org/officeDocument/2006/customXml" ds:itemID="{B1C749D4-9481-46B2-9250-D05083E107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851d14-408b-4824-9048-0a4ed8808782"/>
    <ds:schemaRef ds:uri="c8e0f12b-8abd-4985-b81e-cc3d804206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4062</TotalTime>
  <Words>1405</Words>
  <Application>Microsoft Office PowerPoint</Application>
  <PresentationFormat>Widescreen</PresentationFormat>
  <Paragraphs>194</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Abbreviations </vt:lpstr>
      <vt:lpstr>Abbreviation, Acronyms and Symbols</vt:lpstr>
      <vt:lpstr>Acronyms </vt:lpstr>
      <vt:lpstr>Initialism </vt:lpstr>
      <vt:lpstr>Latin acronyms </vt:lpstr>
      <vt:lpstr>Use of abbreviations in healthcare </vt:lpstr>
      <vt:lpstr>Accuracy of Abbreviation use</vt:lpstr>
      <vt:lpstr>Activity</vt:lpstr>
      <vt:lpstr>Abbreviations </vt:lpstr>
      <vt:lpstr>Activity </vt:lpstr>
      <vt:lpstr> Symbols    </vt:lpstr>
      <vt:lpstr> Time and Frequency Abbreviations     </vt:lpstr>
      <vt:lpstr> Abbreviations and Symbols    </vt:lpstr>
      <vt:lpstr>24 Hour Clock:    </vt:lpstr>
      <vt:lpstr>24 Hour Clock:    </vt:lpstr>
      <vt:lpstr>Time – AM/PM    </vt:lpstr>
      <vt:lpstr>PowerPoint Presentation</vt:lpstr>
      <vt:lpstr>Decimal    </vt:lpstr>
      <vt:lpstr>PowerPoint Presentation</vt:lpstr>
      <vt:lpstr>PowerPoint Presentation</vt:lpstr>
      <vt:lpstr>Activity </vt:lpstr>
      <vt:lpstr>Activity </vt:lpstr>
      <vt:lpstr>Activity </vt:lpstr>
      <vt:lpstr>Activity </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Dimitra Minuzzo</dc:creator>
  <cp:keywords/>
  <dc:description/>
  <cp:lastModifiedBy>Lachlan Bryant</cp:lastModifiedBy>
  <cp:revision>320</cp:revision>
  <dcterms:created xsi:type="dcterms:W3CDTF">2020-05-30T06:23:33Z</dcterms:created>
  <dcterms:modified xsi:type="dcterms:W3CDTF">2025-01-23T22:27:59Z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0x0101009243FB1BC76F8640BBABB31959CEEB6D</vt:lpwstr>
  </property>
  <property fmtid="{D5CDD505-2E9C-101B-9397-08002B2CF9AE}" pid="3" name="MSIP_Label_63980337-0a06-4dac-921f-4fd7b2311903_Enabled">
    <vt:lpwstr>true</vt:lpwstr>
  </property>
  <property fmtid="{D5CDD505-2E9C-101B-9397-08002B2CF9AE}" pid="4" name="MSIP_Label_63980337-0a06-4dac-921f-4fd7b2311903_SetDate">
    <vt:lpwstr>2023-07-28T04:02:14Z</vt:lpwstr>
  </property>
  <property fmtid="{D5CDD505-2E9C-101B-9397-08002B2CF9AE}" pid="5" name="MSIP_Label_63980337-0a06-4dac-921f-4fd7b2311903_Method">
    <vt:lpwstr>Privileged</vt:lpwstr>
  </property>
  <property fmtid="{D5CDD505-2E9C-101B-9397-08002B2CF9AE}" pid="6" name="MSIP_Label_63980337-0a06-4dac-921f-4fd7b2311903_Name">
    <vt:lpwstr>Official</vt:lpwstr>
  </property>
  <property fmtid="{D5CDD505-2E9C-101B-9397-08002B2CF9AE}" pid="7" name="MSIP_Label_63980337-0a06-4dac-921f-4fd7b2311903_SiteId">
    <vt:lpwstr>32f6029a-b4af-440e-8020-d4b47ab314a2</vt:lpwstr>
  </property>
  <property fmtid="{D5CDD505-2E9C-101B-9397-08002B2CF9AE}" pid="8" name="MSIP_Label_63980337-0a06-4dac-921f-4fd7b2311903_ActionId">
    <vt:lpwstr>c07efaf1-8237-43f6-9c5c-7e9d1d18239d</vt:lpwstr>
  </property>
  <property fmtid="{D5CDD505-2E9C-101B-9397-08002B2CF9AE}" pid="9" name="MSIP_Label_63980337-0a06-4dac-921f-4fd7b2311903_ContentBits">
    <vt:lpwstr>3</vt:lpwstr>
  </property>
  <property fmtid="{D5CDD505-2E9C-101B-9397-08002B2CF9AE}" pid="10" name="ClassificationContentMarkingFooterLocations">
    <vt:lpwstr>Office Theme:10</vt:lpwstr>
  </property>
  <property fmtid="{D5CDD505-2E9C-101B-9397-08002B2CF9AE}" pid="11" name="ClassificationContentMarkingFooterText">
    <vt:lpwstr>OFFICIAL</vt:lpwstr>
  </property>
  <property fmtid="{D5CDD505-2E9C-101B-9397-08002B2CF9AE}" pid="12" name="ClassificationContentMarkingHeaderLocations">
    <vt:lpwstr>Office Theme:9</vt:lpwstr>
  </property>
  <property fmtid="{D5CDD505-2E9C-101B-9397-08002B2CF9AE}" pid="13" name="ClassificationContentMarkingHeaderText">
    <vt:lpwstr>OFFICIAL</vt:lpwstr>
  </property>
  <property fmtid="{D5CDD505-2E9C-101B-9397-08002B2CF9AE}" pid="14" name="MediaServiceImageTags">
    <vt:lpwstr/>
  </property>
  <property fmtid="{D5CDD505-2E9C-101B-9397-08002B2CF9AE}" pid="15" name="_dlc_DocIdItemGuid">
    <vt:lpwstr>4baacc87-4647-4496-9bfb-bf71c6fd634a</vt:lpwstr>
  </property>
</Properties>
</file>