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1044" r:id="rId4"/>
    <p:sldId id="1043" r:id="rId5"/>
    <p:sldId id="1036" r:id="rId6"/>
    <p:sldId id="258" r:id="rId7"/>
    <p:sldId id="261" r:id="rId8"/>
    <p:sldId id="262" r:id="rId9"/>
    <p:sldId id="1056" r:id="rId10"/>
    <p:sldId id="266" r:id="rId11"/>
    <p:sldId id="267" r:id="rId12"/>
    <p:sldId id="269" r:id="rId13"/>
    <p:sldId id="270" r:id="rId14"/>
    <p:sldId id="271" r:id="rId15"/>
    <p:sldId id="1051" r:id="rId16"/>
    <p:sldId id="1048" r:id="rId17"/>
    <p:sldId id="1049" r:id="rId18"/>
    <p:sldId id="1050" r:id="rId19"/>
    <p:sldId id="1055" r:id="rId20"/>
    <p:sldId id="274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1039" r:id="rId32"/>
    <p:sldId id="1046" r:id="rId3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F0B3C-FB75-4E12-9E09-75A79AA37CF3}" v="2" dt="2024-05-09T01:29:11.9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Cincotta" userId="12e7c45c-384b-4d12-93fa-df42c4841ae0" providerId="ADAL" clId="{49CF0B3C-FB75-4E12-9E09-75A79AA37CF3}"/>
    <pc:docChg chg="custSel modSld">
      <pc:chgData name="Anna Cincotta" userId="12e7c45c-384b-4d12-93fa-df42c4841ae0" providerId="ADAL" clId="{49CF0B3C-FB75-4E12-9E09-75A79AA37CF3}" dt="2024-05-09T01:30:03.124" v="14" actId="1076"/>
      <pc:docMkLst>
        <pc:docMk/>
      </pc:docMkLst>
      <pc:sldChg chg="addSp modSp mod modAnim">
        <pc:chgData name="Anna Cincotta" userId="12e7c45c-384b-4d12-93fa-df42c4841ae0" providerId="ADAL" clId="{49CF0B3C-FB75-4E12-9E09-75A79AA37CF3}" dt="2024-05-09T01:28:44.117" v="4" actId="1076"/>
        <pc:sldMkLst>
          <pc:docMk/>
          <pc:sldMk cId="0" sldId="270"/>
        </pc:sldMkLst>
        <pc:picChg chg="add mod">
          <ac:chgData name="Anna Cincotta" userId="12e7c45c-384b-4d12-93fa-df42c4841ae0" providerId="ADAL" clId="{49CF0B3C-FB75-4E12-9E09-75A79AA37CF3}" dt="2024-05-09T01:28:44.117" v="4" actId="1076"/>
          <ac:picMkLst>
            <pc:docMk/>
            <pc:sldMk cId="0" sldId="270"/>
            <ac:picMk id="12" creationId="{D1F7A616-019F-E266-7668-248663CC8AC7}"/>
          </ac:picMkLst>
        </pc:picChg>
      </pc:sldChg>
      <pc:sldChg chg="addSp delSp modSp mod modAnim">
        <pc:chgData name="Anna Cincotta" userId="12e7c45c-384b-4d12-93fa-df42c4841ae0" providerId="ADAL" clId="{49CF0B3C-FB75-4E12-9E09-75A79AA37CF3}" dt="2024-05-09T01:29:13.918" v="7" actId="1076"/>
        <pc:sldMkLst>
          <pc:docMk/>
          <pc:sldMk cId="0" sldId="271"/>
        </pc:sldMkLst>
        <pc:picChg chg="del">
          <ac:chgData name="Anna Cincotta" userId="12e7c45c-384b-4d12-93fa-df42c4841ae0" providerId="ADAL" clId="{49CF0B3C-FB75-4E12-9E09-75A79AA37CF3}" dt="2024-05-09T01:29:00.975" v="5" actId="478"/>
          <ac:picMkLst>
            <pc:docMk/>
            <pc:sldMk cId="0" sldId="271"/>
            <ac:picMk id="8" creationId="{00000000-0000-0000-0000-000000000000}"/>
          </ac:picMkLst>
        </pc:picChg>
        <pc:picChg chg="add mod">
          <ac:chgData name="Anna Cincotta" userId="12e7c45c-384b-4d12-93fa-df42c4841ae0" providerId="ADAL" clId="{49CF0B3C-FB75-4E12-9E09-75A79AA37CF3}" dt="2024-05-09T01:29:13.918" v="7" actId="1076"/>
          <ac:picMkLst>
            <pc:docMk/>
            <pc:sldMk cId="0" sldId="271"/>
            <ac:picMk id="12" creationId="{F5CA4BFB-4F63-1F21-F28C-97C3A7264A74}"/>
          </ac:picMkLst>
        </pc:picChg>
      </pc:sldChg>
      <pc:sldChg chg="modSp mod modClrScheme chgLayout">
        <pc:chgData name="Anna Cincotta" userId="12e7c45c-384b-4d12-93fa-df42c4841ae0" providerId="ADAL" clId="{49CF0B3C-FB75-4E12-9E09-75A79AA37CF3}" dt="2024-05-09T01:29:31.614" v="8" actId="26606"/>
        <pc:sldMkLst>
          <pc:docMk/>
          <pc:sldMk cId="0" sldId="273"/>
        </pc:sldMkLst>
        <pc:spChg chg="mod">
          <ac:chgData name="Anna Cincotta" userId="12e7c45c-384b-4d12-93fa-df42c4841ae0" providerId="ADAL" clId="{49CF0B3C-FB75-4E12-9E09-75A79AA37CF3}" dt="2024-05-09T01:29:31.614" v="8" actId="26606"/>
          <ac:spMkLst>
            <pc:docMk/>
            <pc:sldMk cId="0" sldId="273"/>
            <ac:spMk id="2" creationId="{00000000-0000-0000-0000-000000000000}"/>
          </ac:spMkLst>
        </pc:spChg>
        <pc:spChg chg="mod">
          <ac:chgData name="Anna Cincotta" userId="12e7c45c-384b-4d12-93fa-df42c4841ae0" providerId="ADAL" clId="{49CF0B3C-FB75-4E12-9E09-75A79AA37CF3}" dt="2024-05-09T01:29:31.614" v="8" actId="26606"/>
          <ac:spMkLst>
            <pc:docMk/>
            <pc:sldMk cId="0" sldId="273"/>
            <ac:spMk id="3" creationId="{00000000-0000-0000-0000-000000000000}"/>
          </ac:spMkLst>
        </pc:spChg>
        <pc:picChg chg="mod">
          <ac:chgData name="Anna Cincotta" userId="12e7c45c-384b-4d12-93fa-df42c4841ae0" providerId="ADAL" clId="{49CF0B3C-FB75-4E12-9E09-75A79AA37CF3}" dt="2024-05-09T01:29:31.614" v="8" actId="26606"/>
          <ac:picMkLst>
            <pc:docMk/>
            <pc:sldMk cId="0" sldId="273"/>
            <ac:picMk id="4" creationId="{00000000-0000-0000-0000-000000000000}"/>
          </ac:picMkLst>
        </pc:picChg>
      </pc:sldChg>
      <pc:sldChg chg="modSp mod modClrScheme chgLayout">
        <pc:chgData name="Anna Cincotta" userId="12e7c45c-384b-4d12-93fa-df42c4841ae0" providerId="ADAL" clId="{49CF0B3C-FB75-4E12-9E09-75A79AA37CF3}" dt="2024-05-09T01:30:03.124" v="14" actId="1076"/>
        <pc:sldMkLst>
          <pc:docMk/>
          <pc:sldMk cId="174150640" sldId="1055"/>
        </pc:sldMkLst>
        <pc:spChg chg="mod">
          <ac:chgData name="Anna Cincotta" userId="12e7c45c-384b-4d12-93fa-df42c4841ae0" providerId="ADAL" clId="{49CF0B3C-FB75-4E12-9E09-75A79AA37CF3}" dt="2024-05-09T01:30:03.124" v="14" actId="1076"/>
          <ac:spMkLst>
            <pc:docMk/>
            <pc:sldMk cId="174150640" sldId="1055"/>
            <ac:spMk id="2" creationId="{151C27E2-F61B-ADF2-075C-AACAED24A90E}"/>
          </ac:spMkLst>
        </pc:spChg>
        <pc:picChg chg="mod">
          <ac:chgData name="Anna Cincotta" userId="12e7c45c-384b-4d12-93fa-df42c4841ae0" providerId="ADAL" clId="{49CF0B3C-FB75-4E12-9E09-75A79AA37CF3}" dt="2024-05-09T01:29:48.497" v="9" actId="26606"/>
          <ac:picMkLst>
            <pc:docMk/>
            <pc:sldMk cId="174150640" sldId="1055"/>
            <ac:picMk id="4098" creationId="{95EB0D20-3119-EBDF-D4B1-33FFE664D4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C916C-A2A0-4828-8F16-28C7AFCE384D}" type="doc">
      <dgm:prSet loTypeId="urn:microsoft.com/office/officeart/2005/8/layout/vList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CC99FE31-23D3-43EB-9DAF-7AF2DA59C714}">
      <dgm:prSet/>
      <dgm:spPr/>
      <dgm:t>
        <a:bodyPr/>
        <a:lstStyle/>
        <a:p>
          <a:r>
            <a:rPr lang="en-US"/>
            <a:t>Fight</a:t>
          </a:r>
        </a:p>
      </dgm:t>
    </dgm:pt>
    <dgm:pt modelId="{610CF6D0-1F7C-4D77-9D7D-74B145227F8A}" type="parTrans" cxnId="{F89C6EB3-3F4D-40F8-BE1A-ACC75B22757C}">
      <dgm:prSet/>
      <dgm:spPr/>
      <dgm:t>
        <a:bodyPr/>
        <a:lstStyle/>
        <a:p>
          <a:endParaRPr lang="en-US"/>
        </a:p>
      </dgm:t>
    </dgm:pt>
    <dgm:pt modelId="{176F7AD7-4B7C-4969-9CF5-F7F5AC4C15E4}" type="sibTrans" cxnId="{F89C6EB3-3F4D-40F8-BE1A-ACC75B22757C}">
      <dgm:prSet/>
      <dgm:spPr/>
      <dgm:t>
        <a:bodyPr/>
        <a:lstStyle/>
        <a:p>
          <a:endParaRPr lang="en-US"/>
        </a:p>
      </dgm:t>
    </dgm:pt>
    <dgm:pt modelId="{E4425A41-B8C1-4C5E-879C-91E7F35296E7}">
      <dgm:prSet/>
      <dgm:spPr/>
      <dgm:t>
        <a:bodyPr/>
        <a:lstStyle/>
        <a:p>
          <a:r>
            <a:rPr lang="en-US" dirty="0"/>
            <a:t>Flight</a:t>
          </a:r>
        </a:p>
      </dgm:t>
    </dgm:pt>
    <dgm:pt modelId="{DC17DB77-FA2B-4141-8D5B-5FE6B074A9D8}" type="parTrans" cxnId="{2C126D6D-900D-4F43-8C9E-5FD159314ABB}">
      <dgm:prSet/>
      <dgm:spPr/>
      <dgm:t>
        <a:bodyPr/>
        <a:lstStyle/>
        <a:p>
          <a:endParaRPr lang="en-US"/>
        </a:p>
      </dgm:t>
    </dgm:pt>
    <dgm:pt modelId="{8484DD7A-77F3-49F7-B24A-DE2FAF790334}" type="sibTrans" cxnId="{2C126D6D-900D-4F43-8C9E-5FD159314ABB}">
      <dgm:prSet/>
      <dgm:spPr/>
      <dgm:t>
        <a:bodyPr/>
        <a:lstStyle/>
        <a:p>
          <a:endParaRPr lang="en-US"/>
        </a:p>
      </dgm:t>
    </dgm:pt>
    <dgm:pt modelId="{622C6797-73D8-4C80-B3CE-41CC55A3647F}">
      <dgm:prSet/>
      <dgm:spPr/>
      <dgm:t>
        <a:bodyPr/>
        <a:lstStyle/>
        <a:p>
          <a:r>
            <a:rPr lang="en-US" dirty="0"/>
            <a:t>Feeding</a:t>
          </a:r>
        </a:p>
      </dgm:t>
    </dgm:pt>
    <dgm:pt modelId="{E4454ED5-C878-4E0A-B007-A448C1049208}" type="parTrans" cxnId="{B9BC13D5-9F76-4222-B372-D408BF4A4BCE}">
      <dgm:prSet/>
      <dgm:spPr/>
      <dgm:t>
        <a:bodyPr/>
        <a:lstStyle/>
        <a:p>
          <a:endParaRPr lang="en-US"/>
        </a:p>
      </dgm:t>
    </dgm:pt>
    <dgm:pt modelId="{275A2979-41FA-443B-AA83-0A3B79B9A99C}" type="sibTrans" cxnId="{B9BC13D5-9F76-4222-B372-D408BF4A4BCE}">
      <dgm:prSet/>
      <dgm:spPr/>
      <dgm:t>
        <a:bodyPr/>
        <a:lstStyle/>
        <a:p>
          <a:endParaRPr lang="en-US"/>
        </a:p>
      </dgm:t>
    </dgm:pt>
    <dgm:pt modelId="{B97766C7-D9F0-4686-9294-51F0DEA24E6C}">
      <dgm:prSet/>
      <dgm:spPr/>
      <dgm:t>
        <a:bodyPr/>
        <a:lstStyle/>
        <a:p>
          <a:r>
            <a:rPr lang="en-US" dirty="0"/>
            <a:t>Reproductive behaviour</a:t>
          </a:r>
        </a:p>
      </dgm:t>
    </dgm:pt>
    <dgm:pt modelId="{EAC8BF07-BB92-4F0F-BF4B-80975139C580}" type="parTrans" cxnId="{33988A87-4195-456E-99EB-3D2D81BCBFBA}">
      <dgm:prSet/>
      <dgm:spPr/>
      <dgm:t>
        <a:bodyPr/>
        <a:lstStyle/>
        <a:p>
          <a:endParaRPr lang="en-US"/>
        </a:p>
      </dgm:t>
    </dgm:pt>
    <dgm:pt modelId="{0350FDA5-DC16-4452-B1DE-4A9A8274EA34}" type="sibTrans" cxnId="{33988A87-4195-456E-99EB-3D2D81BCBFBA}">
      <dgm:prSet/>
      <dgm:spPr/>
      <dgm:t>
        <a:bodyPr/>
        <a:lstStyle/>
        <a:p>
          <a:endParaRPr lang="en-US"/>
        </a:p>
      </dgm:t>
    </dgm:pt>
    <dgm:pt modelId="{DF154C40-B077-449C-98AC-5B0C2898A122}">
      <dgm:prSet/>
      <dgm:spPr/>
      <dgm:t>
        <a:bodyPr/>
        <a:lstStyle/>
        <a:p>
          <a:r>
            <a:rPr lang="en-US" dirty="0"/>
            <a:t>Freeze</a:t>
          </a:r>
        </a:p>
      </dgm:t>
    </dgm:pt>
    <dgm:pt modelId="{8869399D-8A6A-4DC7-94BB-DA1E209786BD}" type="parTrans" cxnId="{8E4F8B4E-8DE4-467D-A7BA-7488FA145168}">
      <dgm:prSet/>
      <dgm:spPr/>
      <dgm:t>
        <a:bodyPr/>
        <a:lstStyle/>
        <a:p>
          <a:endParaRPr lang="en-AU"/>
        </a:p>
      </dgm:t>
    </dgm:pt>
    <dgm:pt modelId="{A517B565-EDC2-4371-836D-D8EA189CDF6A}" type="sibTrans" cxnId="{8E4F8B4E-8DE4-467D-A7BA-7488FA145168}">
      <dgm:prSet/>
      <dgm:spPr/>
      <dgm:t>
        <a:bodyPr/>
        <a:lstStyle/>
        <a:p>
          <a:endParaRPr lang="en-AU"/>
        </a:p>
      </dgm:t>
    </dgm:pt>
    <dgm:pt modelId="{1D097948-28E7-4089-AE09-C424614B5E91}">
      <dgm:prSet/>
      <dgm:spPr/>
      <dgm:t>
        <a:bodyPr/>
        <a:lstStyle/>
        <a:p>
          <a:r>
            <a:rPr lang="en-US" dirty="0"/>
            <a:t>Animals that fail to do these </a:t>
          </a:r>
          <a:r>
            <a:rPr lang="en-US" dirty="0" err="1"/>
            <a:t>behaviours</a:t>
          </a:r>
          <a:r>
            <a:rPr lang="en-US" dirty="0"/>
            <a:t> are outcompeted on an evolutionary level</a:t>
          </a:r>
        </a:p>
      </dgm:t>
    </dgm:pt>
    <dgm:pt modelId="{3B880A87-1DA8-4BBD-BB88-CEEF2963A8D5}" type="parTrans" cxnId="{34F10504-F5C4-479A-A030-31EE1D97B0E1}">
      <dgm:prSet/>
      <dgm:spPr/>
      <dgm:t>
        <a:bodyPr/>
        <a:lstStyle/>
        <a:p>
          <a:endParaRPr lang="en-AU"/>
        </a:p>
      </dgm:t>
    </dgm:pt>
    <dgm:pt modelId="{3C00FA4C-9C50-488C-B104-2E0CB4EECFED}" type="sibTrans" cxnId="{34F10504-F5C4-479A-A030-31EE1D97B0E1}">
      <dgm:prSet/>
      <dgm:spPr/>
      <dgm:t>
        <a:bodyPr/>
        <a:lstStyle/>
        <a:p>
          <a:endParaRPr lang="en-AU"/>
        </a:p>
      </dgm:t>
    </dgm:pt>
    <dgm:pt modelId="{7385BA9C-F53B-4A3E-8B6C-8B74CE36270A}" type="pres">
      <dgm:prSet presAssocID="{5C7C916C-A2A0-4828-8F16-28C7AFCE384D}" presName="linear" presStyleCnt="0">
        <dgm:presLayoutVars>
          <dgm:animLvl val="lvl"/>
          <dgm:resizeHandles val="exact"/>
        </dgm:presLayoutVars>
      </dgm:prSet>
      <dgm:spPr/>
    </dgm:pt>
    <dgm:pt modelId="{71940F20-DFD0-480B-9DA7-BBA15C9ED5F6}" type="pres">
      <dgm:prSet presAssocID="{CC99FE31-23D3-43EB-9DAF-7AF2DA59C71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9C4E4A-D675-4043-B364-D1F6D4257CDD}" type="pres">
      <dgm:prSet presAssocID="{176F7AD7-4B7C-4969-9CF5-F7F5AC4C15E4}" presName="spacer" presStyleCnt="0"/>
      <dgm:spPr/>
    </dgm:pt>
    <dgm:pt modelId="{BD784564-0B76-48A6-9EA0-B658186F6BDF}" type="pres">
      <dgm:prSet presAssocID="{E4425A41-B8C1-4C5E-879C-91E7F35296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31C0A14-507D-4623-987B-3812EC960471}" type="pres">
      <dgm:prSet presAssocID="{8484DD7A-77F3-49F7-B24A-DE2FAF790334}" presName="spacer" presStyleCnt="0"/>
      <dgm:spPr/>
    </dgm:pt>
    <dgm:pt modelId="{2F00361B-B1D1-4F82-86E6-32639216B756}" type="pres">
      <dgm:prSet presAssocID="{DF154C40-B077-449C-98AC-5B0C2898A12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11EA3C-A35E-47DA-81E2-2AFD7491701A}" type="pres">
      <dgm:prSet presAssocID="{A517B565-EDC2-4371-836D-D8EA189CDF6A}" presName="spacer" presStyleCnt="0"/>
      <dgm:spPr/>
    </dgm:pt>
    <dgm:pt modelId="{5E69B94A-BAF3-4303-9631-EA5D42A257FC}" type="pres">
      <dgm:prSet presAssocID="{622C6797-73D8-4C80-B3CE-41CC55A364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523F6F-7819-4022-8FA4-E5DCF4536D31}" type="pres">
      <dgm:prSet presAssocID="{275A2979-41FA-443B-AA83-0A3B79B9A99C}" presName="spacer" presStyleCnt="0"/>
      <dgm:spPr/>
    </dgm:pt>
    <dgm:pt modelId="{F42E7AE5-F3A7-4227-964C-882A07A5D12E}" type="pres">
      <dgm:prSet presAssocID="{B97766C7-D9F0-4686-9294-51F0DEA24E6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8BDD127-E6A6-4250-A0B0-5B5DF0834936}" type="pres">
      <dgm:prSet presAssocID="{B97766C7-D9F0-4686-9294-51F0DEA24E6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876900-5BB4-46ED-B1D7-DD9E91720457}" type="presOf" srcId="{DF154C40-B077-449C-98AC-5B0C2898A122}" destId="{2F00361B-B1D1-4F82-86E6-32639216B756}" srcOrd="0" destOrd="0" presId="urn:microsoft.com/office/officeart/2005/8/layout/vList2"/>
    <dgm:cxn modelId="{34F10504-F5C4-479A-A030-31EE1D97B0E1}" srcId="{B97766C7-D9F0-4686-9294-51F0DEA24E6C}" destId="{1D097948-28E7-4089-AE09-C424614B5E91}" srcOrd="0" destOrd="0" parTransId="{3B880A87-1DA8-4BBD-BB88-CEEF2963A8D5}" sibTransId="{3C00FA4C-9C50-488C-B104-2E0CB4EECFED}"/>
    <dgm:cxn modelId="{4804291C-6DC5-4919-9FDE-1032C225526D}" type="presOf" srcId="{5C7C916C-A2A0-4828-8F16-28C7AFCE384D}" destId="{7385BA9C-F53B-4A3E-8B6C-8B74CE36270A}" srcOrd="0" destOrd="0" presId="urn:microsoft.com/office/officeart/2005/8/layout/vList2"/>
    <dgm:cxn modelId="{BF546745-810B-41D0-A7C8-62526137ABB0}" type="presOf" srcId="{622C6797-73D8-4C80-B3CE-41CC55A3647F}" destId="{5E69B94A-BAF3-4303-9631-EA5D42A257FC}" srcOrd="0" destOrd="0" presId="urn:microsoft.com/office/officeart/2005/8/layout/vList2"/>
    <dgm:cxn modelId="{12ACE36B-2F77-4475-82AC-E36F1C8B5C1B}" type="presOf" srcId="{CC99FE31-23D3-43EB-9DAF-7AF2DA59C714}" destId="{71940F20-DFD0-480B-9DA7-BBA15C9ED5F6}" srcOrd="0" destOrd="0" presId="urn:microsoft.com/office/officeart/2005/8/layout/vList2"/>
    <dgm:cxn modelId="{2C126D6D-900D-4F43-8C9E-5FD159314ABB}" srcId="{5C7C916C-A2A0-4828-8F16-28C7AFCE384D}" destId="{E4425A41-B8C1-4C5E-879C-91E7F35296E7}" srcOrd="1" destOrd="0" parTransId="{DC17DB77-FA2B-4141-8D5B-5FE6B074A9D8}" sibTransId="{8484DD7A-77F3-49F7-B24A-DE2FAF790334}"/>
    <dgm:cxn modelId="{8E4F8B4E-8DE4-467D-A7BA-7488FA145168}" srcId="{5C7C916C-A2A0-4828-8F16-28C7AFCE384D}" destId="{DF154C40-B077-449C-98AC-5B0C2898A122}" srcOrd="2" destOrd="0" parTransId="{8869399D-8A6A-4DC7-94BB-DA1E209786BD}" sibTransId="{A517B565-EDC2-4371-836D-D8EA189CDF6A}"/>
    <dgm:cxn modelId="{33988A87-4195-456E-99EB-3D2D81BCBFBA}" srcId="{5C7C916C-A2A0-4828-8F16-28C7AFCE384D}" destId="{B97766C7-D9F0-4686-9294-51F0DEA24E6C}" srcOrd="4" destOrd="0" parTransId="{EAC8BF07-BB92-4F0F-BF4B-80975139C580}" sibTransId="{0350FDA5-DC16-4452-B1DE-4A9A8274EA34}"/>
    <dgm:cxn modelId="{F89C6EB3-3F4D-40F8-BE1A-ACC75B22757C}" srcId="{5C7C916C-A2A0-4828-8F16-28C7AFCE384D}" destId="{CC99FE31-23D3-43EB-9DAF-7AF2DA59C714}" srcOrd="0" destOrd="0" parTransId="{610CF6D0-1F7C-4D77-9D7D-74B145227F8A}" sibTransId="{176F7AD7-4B7C-4969-9CF5-F7F5AC4C15E4}"/>
    <dgm:cxn modelId="{80CEAEC0-183C-4859-ADAB-95A2B2542F89}" type="presOf" srcId="{E4425A41-B8C1-4C5E-879C-91E7F35296E7}" destId="{BD784564-0B76-48A6-9EA0-B658186F6BDF}" srcOrd="0" destOrd="0" presId="urn:microsoft.com/office/officeart/2005/8/layout/vList2"/>
    <dgm:cxn modelId="{DC6C15C8-8A4D-45F3-8CBC-E763D14D3A85}" type="presOf" srcId="{1D097948-28E7-4089-AE09-C424614B5E91}" destId="{98BDD127-E6A6-4250-A0B0-5B5DF0834936}" srcOrd="0" destOrd="0" presId="urn:microsoft.com/office/officeart/2005/8/layout/vList2"/>
    <dgm:cxn modelId="{34E114CE-B9A5-41CF-9BF6-C4601A271561}" type="presOf" srcId="{B97766C7-D9F0-4686-9294-51F0DEA24E6C}" destId="{F42E7AE5-F3A7-4227-964C-882A07A5D12E}" srcOrd="0" destOrd="0" presId="urn:microsoft.com/office/officeart/2005/8/layout/vList2"/>
    <dgm:cxn modelId="{B9BC13D5-9F76-4222-B372-D408BF4A4BCE}" srcId="{5C7C916C-A2A0-4828-8F16-28C7AFCE384D}" destId="{622C6797-73D8-4C80-B3CE-41CC55A3647F}" srcOrd="3" destOrd="0" parTransId="{E4454ED5-C878-4E0A-B007-A448C1049208}" sibTransId="{275A2979-41FA-443B-AA83-0A3B79B9A99C}"/>
    <dgm:cxn modelId="{271573AD-8130-41D9-8591-0AF1A5411FFF}" type="presParOf" srcId="{7385BA9C-F53B-4A3E-8B6C-8B74CE36270A}" destId="{71940F20-DFD0-480B-9DA7-BBA15C9ED5F6}" srcOrd="0" destOrd="0" presId="urn:microsoft.com/office/officeart/2005/8/layout/vList2"/>
    <dgm:cxn modelId="{73843AC0-0FCE-4C0B-874A-A25974608AB0}" type="presParOf" srcId="{7385BA9C-F53B-4A3E-8B6C-8B74CE36270A}" destId="{4E9C4E4A-D675-4043-B364-D1F6D4257CDD}" srcOrd="1" destOrd="0" presId="urn:microsoft.com/office/officeart/2005/8/layout/vList2"/>
    <dgm:cxn modelId="{65F6AB74-3243-4E0C-A549-C41113A460D3}" type="presParOf" srcId="{7385BA9C-F53B-4A3E-8B6C-8B74CE36270A}" destId="{BD784564-0B76-48A6-9EA0-B658186F6BDF}" srcOrd="2" destOrd="0" presId="urn:microsoft.com/office/officeart/2005/8/layout/vList2"/>
    <dgm:cxn modelId="{307ABD8A-F46E-4C57-BFCE-02EAAF55ED94}" type="presParOf" srcId="{7385BA9C-F53B-4A3E-8B6C-8B74CE36270A}" destId="{531C0A14-507D-4623-987B-3812EC960471}" srcOrd="3" destOrd="0" presId="urn:microsoft.com/office/officeart/2005/8/layout/vList2"/>
    <dgm:cxn modelId="{5E848264-DDD0-4ECF-BF38-9345EB9A76D8}" type="presParOf" srcId="{7385BA9C-F53B-4A3E-8B6C-8B74CE36270A}" destId="{2F00361B-B1D1-4F82-86E6-32639216B756}" srcOrd="4" destOrd="0" presId="urn:microsoft.com/office/officeart/2005/8/layout/vList2"/>
    <dgm:cxn modelId="{F3A17AF7-F682-4A6F-AF13-47DDC7FE482D}" type="presParOf" srcId="{7385BA9C-F53B-4A3E-8B6C-8B74CE36270A}" destId="{3E11EA3C-A35E-47DA-81E2-2AFD7491701A}" srcOrd="5" destOrd="0" presId="urn:microsoft.com/office/officeart/2005/8/layout/vList2"/>
    <dgm:cxn modelId="{C9E0F656-47E0-49A5-BA73-58A760F84925}" type="presParOf" srcId="{7385BA9C-F53B-4A3E-8B6C-8B74CE36270A}" destId="{5E69B94A-BAF3-4303-9631-EA5D42A257FC}" srcOrd="6" destOrd="0" presId="urn:microsoft.com/office/officeart/2005/8/layout/vList2"/>
    <dgm:cxn modelId="{1D5275E3-16C3-4B14-A81D-AD36B08C14EC}" type="presParOf" srcId="{7385BA9C-F53B-4A3E-8B6C-8B74CE36270A}" destId="{AB523F6F-7819-4022-8FA4-E5DCF4536D31}" srcOrd="7" destOrd="0" presId="urn:microsoft.com/office/officeart/2005/8/layout/vList2"/>
    <dgm:cxn modelId="{080FFDC1-BC39-4463-8455-2A5439F80ED1}" type="presParOf" srcId="{7385BA9C-F53B-4A3E-8B6C-8B74CE36270A}" destId="{F42E7AE5-F3A7-4227-964C-882A07A5D12E}" srcOrd="8" destOrd="0" presId="urn:microsoft.com/office/officeart/2005/8/layout/vList2"/>
    <dgm:cxn modelId="{89BC6CC4-9481-4AEA-9CC9-19EF30BDE86F}" type="presParOf" srcId="{7385BA9C-F53B-4A3E-8B6C-8B74CE36270A}" destId="{98BDD127-E6A6-4250-A0B0-5B5DF083493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1C0C4-8479-41DD-9B71-504A05D72DEE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AU"/>
        </a:p>
      </dgm:t>
    </dgm:pt>
    <dgm:pt modelId="{C1ED2A05-6FF1-45DA-81C6-0D71F91A1AE4}">
      <dgm:prSet/>
      <dgm:spPr/>
      <dgm:t>
        <a:bodyPr/>
        <a:lstStyle/>
        <a:p>
          <a:r>
            <a:rPr lang="en-US" dirty="0"/>
            <a:t>Breed-specific (bred by humans for traits/job roles as discussed previously)</a:t>
          </a:r>
          <a:endParaRPr lang="en-AU" dirty="0"/>
        </a:p>
      </dgm:t>
    </dgm:pt>
    <dgm:pt modelId="{D38E6321-97FA-45F1-B02F-B6665CF795CC}" type="parTrans" cxnId="{011E4BC0-F4EB-4BCD-89D0-63EE0733784A}">
      <dgm:prSet/>
      <dgm:spPr/>
      <dgm:t>
        <a:bodyPr/>
        <a:lstStyle/>
        <a:p>
          <a:endParaRPr lang="en-AU"/>
        </a:p>
      </dgm:t>
    </dgm:pt>
    <dgm:pt modelId="{EBFE06A6-03B8-4250-9322-578A168AB79D}" type="sibTrans" cxnId="{011E4BC0-F4EB-4BCD-89D0-63EE0733784A}">
      <dgm:prSet/>
      <dgm:spPr/>
      <dgm:t>
        <a:bodyPr/>
        <a:lstStyle/>
        <a:p>
          <a:endParaRPr lang="en-AU"/>
        </a:p>
      </dgm:t>
    </dgm:pt>
    <dgm:pt modelId="{8A23317B-9439-44A3-88F4-4474B0185C53}">
      <dgm:prSet/>
      <dgm:spPr/>
      <dgm:t>
        <a:bodyPr/>
        <a:lstStyle/>
        <a:p>
          <a:r>
            <a:rPr lang="en-US"/>
            <a:t>Experience/Previous learning</a:t>
          </a:r>
          <a:endParaRPr lang="en-AU"/>
        </a:p>
      </dgm:t>
    </dgm:pt>
    <dgm:pt modelId="{F68C1F42-1525-458E-BEBA-080D1BFF9E76}" type="parTrans" cxnId="{BC5B925F-54E4-410E-8C33-65F6E36F3004}">
      <dgm:prSet/>
      <dgm:spPr/>
      <dgm:t>
        <a:bodyPr/>
        <a:lstStyle/>
        <a:p>
          <a:endParaRPr lang="en-AU"/>
        </a:p>
      </dgm:t>
    </dgm:pt>
    <dgm:pt modelId="{FBD8E94B-A8C6-48E2-8EA2-F1D278A33BFE}" type="sibTrans" cxnId="{BC5B925F-54E4-410E-8C33-65F6E36F3004}">
      <dgm:prSet/>
      <dgm:spPr/>
      <dgm:t>
        <a:bodyPr/>
        <a:lstStyle/>
        <a:p>
          <a:endParaRPr lang="en-AU"/>
        </a:p>
      </dgm:t>
    </dgm:pt>
    <dgm:pt modelId="{2FEB1C4B-E4B3-427B-B6EE-5BAAACA2A36C}">
      <dgm:prSet/>
      <dgm:spPr/>
      <dgm:t>
        <a:bodyPr/>
        <a:lstStyle/>
        <a:p>
          <a:r>
            <a:rPr lang="en-US" dirty="0"/>
            <a:t>Environment/The situation or scenario and context in question</a:t>
          </a:r>
          <a:endParaRPr lang="en-AU" dirty="0"/>
        </a:p>
      </dgm:t>
    </dgm:pt>
    <dgm:pt modelId="{CAA49DD6-2916-45EC-9967-9B2964DFA3EF}" type="parTrans" cxnId="{4A3AC868-7FD7-4E31-8495-C247254CA3F8}">
      <dgm:prSet/>
      <dgm:spPr/>
      <dgm:t>
        <a:bodyPr/>
        <a:lstStyle/>
        <a:p>
          <a:endParaRPr lang="en-AU"/>
        </a:p>
      </dgm:t>
    </dgm:pt>
    <dgm:pt modelId="{BAFBAE59-CD73-4896-B4A4-F9839E4C7062}" type="sibTrans" cxnId="{4A3AC868-7FD7-4E31-8495-C247254CA3F8}">
      <dgm:prSet/>
      <dgm:spPr/>
      <dgm:t>
        <a:bodyPr/>
        <a:lstStyle/>
        <a:p>
          <a:endParaRPr lang="en-AU"/>
        </a:p>
      </dgm:t>
    </dgm:pt>
    <dgm:pt modelId="{40F2BB2B-9FE4-4F51-B467-2532B27294F2}">
      <dgm:prSet/>
      <dgm:spPr/>
      <dgm:t>
        <a:bodyPr/>
        <a:lstStyle/>
        <a:p>
          <a:r>
            <a:rPr lang="en-US" dirty="0"/>
            <a:t>Health (lifestyle factors and genetics/human breeding interventions)</a:t>
          </a:r>
          <a:endParaRPr lang="en-AU" dirty="0"/>
        </a:p>
      </dgm:t>
    </dgm:pt>
    <dgm:pt modelId="{CF31E4BD-EA91-4566-8D7F-F3BE4C8F13F7}" type="parTrans" cxnId="{0BECD5D7-B983-43FE-A0B7-4A2ABEB4282B}">
      <dgm:prSet/>
      <dgm:spPr/>
      <dgm:t>
        <a:bodyPr/>
        <a:lstStyle/>
        <a:p>
          <a:endParaRPr lang="en-AU"/>
        </a:p>
      </dgm:t>
    </dgm:pt>
    <dgm:pt modelId="{58CB3E34-9811-465D-8F88-3AA1900227B5}" type="sibTrans" cxnId="{0BECD5D7-B983-43FE-A0B7-4A2ABEB4282B}">
      <dgm:prSet/>
      <dgm:spPr/>
      <dgm:t>
        <a:bodyPr/>
        <a:lstStyle/>
        <a:p>
          <a:endParaRPr lang="en-AU"/>
        </a:p>
      </dgm:t>
    </dgm:pt>
    <dgm:pt modelId="{457C77D2-A309-4BB6-A696-8FBA7B0D7747}" type="pres">
      <dgm:prSet presAssocID="{2B51C0C4-8479-41DD-9B71-504A05D72DEE}" presName="linear" presStyleCnt="0">
        <dgm:presLayoutVars>
          <dgm:animLvl val="lvl"/>
          <dgm:resizeHandles val="exact"/>
        </dgm:presLayoutVars>
      </dgm:prSet>
      <dgm:spPr/>
    </dgm:pt>
    <dgm:pt modelId="{6792D73B-1373-46CA-AF77-72716C145B29}" type="pres">
      <dgm:prSet presAssocID="{C1ED2A05-6FF1-45DA-81C6-0D71F91A1A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9317FC-3AC1-4C4A-A4E7-C6DF9FC43A26}" type="pres">
      <dgm:prSet presAssocID="{EBFE06A6-03B8-4250-9322-578A168AB79D}" presName="spacer" presStyleCnt="0"/>
      <dgm:spPr/>
    </dgm:pt>
    <dgm:pt modelId="{6175429D-CE4C-4CF5-9FDA-1E47D452913A}" type="pres">
      <dgm:prSet presAssocID="{8A23317B-9439-44A3-88F4-4474B0185C53}" presName="parentText" presStyleLbl="node1" presStyleIdx="1" presStyleCnt="4" custLinFactNeighborX="-2580" custLinFactNeighborY="-48764">
        <dgm:presLayoutVars>
          <dgm:chMax val="0"/>
          <dgm:bulletEnabled val="1"/>
        </dgm:presLayoutVars>
      </dgm:prSet>
      <dgm:spPr/>
    </dgm:pt>
    <dgm:pt modelId="{DDDCE135-7484-42C9-93E3-874A66E8B796}" type="pres">
      <dgm:prSet presAssocID="{FBD8E94B-A8C6-48E2-8EA2-F1D278A33BFE}" presName="spacer" presStyleCnt="0"/>
      <dgm:spPr/>
    </dgm:pt>
    <dgm:pt modelId="{5FF213F1-52AA-4364-BB45-12998A98A76C}" type="pres">
      <dgm:prSet presAssocID="{2FEB1C4B-E4B3-427B-B6EE-5BAAACA2A3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4B7591-4342-4B77-94D2-E6EC73F9DD4D}" type="pres">
      <dgm:prSet presAssocID="{BAFBAE59-CD73-4896-B4A4-F9839E4C7062}" presName="spacer" presStyleCnt="0"/>
      <dgm:spPr/>
    </dgm:pt>
    <dgm:pt modelId="{D61CF957-D123-45E2-A292-0EEB874DBAC2}" type="pres">
      <dgm:prSet presAssocID="{40F2BB2B-9FE4-4F51-B467-2532B27294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F14A37-1992-4722-ACCD-0DC21E0010CB}" type="presOf" srcId="{40F2BB2B-9FE4-4F51-B467-2532B27294F2}" destId="{D61CF957-D123-45E2-A292-0EEB874DBAC2}" srcOrd="0" destOrd="0" presId="urn:microsoft.com/office/officeart/2005/8/layout/vList2"/>
    <dgm:cxn modelId="{BC5B925F-54E4-410E-8C33-65F6E36F3004}" srcId="{2B51C0C4-8479-41DD-9B71-504A05D72DEE}" destId="{8A23317B-9439-44A3-88F4-4474B0185C53}" srcOrd="1" destOrd="0" parTransId="{F68C1F42-1525-458E-BEBA-080D1BFF9E76}" sibTransId="{FBD8E94B-A8C6-48E2-8EA2-F1D278A33BFE}"/>
    <dgm:cxn modelId="{4A3AC868-7FD7-4E31-8495-C247254CA3F8}" srcId="{2B51C0C4-8479-41DD-9B71-504A05D72DEE}" destId="{2FEB1C4B-E4B3-427B-B6EE-5BAAACA2A36C}" srcOrd="2" destOrd="0" parTransId="{CAA49DD6-2916-45EC-9967-9B2964DFA3EF}" sibTransId="{BAFBAE59-CD73-4896-B4A4-F9839E4C7062}"/>
    <dgm:cxn modelId="{4F0C5C69-8B76-460D-A91B-E1E02544613A}" type="presOf" srcId="{2B51C0C4-8479-41DD-9B71-504A05D72DEE}" destId="{457C77D2-A309-4BB6-A696-8FBA7B0D7747}" srcOrd="0" destOrd="0" presId="urn:microsoft.com/office/officeart/2005/8/layout/vList2"/>
    <dgm:cxn modelId="{77119EB7-30C9-4E54-9F54-833B5F811D9B}" type="presOf" srcId="{2FEB1C4B-E4B3-427B-B6EE-5BAAACA2A36C}" destId="{5FF213F1-52AA-4364-BB45-12998A98A76C}" srcOrd="0" destOrd="0" presId="urn:microsoft.com/office/officeart/2005/8/layout/vList2"/>
    <dgm:cxn modelId="{011E4BC0-F4EB-4BCD-89D0-63EE0733784A}" srcId="{2B51C0C4-8479-41DD-9B71-504A05D72DEE}" destId="{C1ED2A05-6FF1-45DA-81C6-0D71F91A1AE4}" srcOrd="0" destOrd="0" parTransId="{D38E6321-97FA-45F1-B02F-B6665CF795CC}" sibTransId="{EBFE06A6-03B8-4250-9322-578A168AB79D}"/>
    <dgm:cxn modelId="{A35E2FC7-731B-4CD7-AE62-C9AD226E6A54}" type="presOf" srcId="{C1ED2A05-6FF1-45DA-81C6-0D71F91A1AE4}" destId="{6792D73B-1373-46CA-AF77-72716C145B29}" srcOrd="0" destOrd="0" presId="urn:microsoft.com/office/officeart/2005/8/layout/vList2"/>
    <dgm:cxn modelId="{FB6CC9C9-E37D-4281-88DF-2C98A711070F}" type="presOf" srcId="{8A23317B-9439-44A3-88F4-4474B0185C53}" destId="{6175429D-CE4C-4CF5-9FDA-1E47D452913A}" srcOrd="0" destOrd="0" presId="urn:microsoft.com/office/officeart/2005/8/layout/vList2"/>
    <dgm:cxn modelId="{0BECD5D7-B983-43FE-A0B7-4A2ABEB4282B}" srcId="{2B51C0C4-8479-41DD-9B71-504A05D72DEE}" destId="{40F2BB2B-9FE4-4F51-B467-2532B27294F2}" srcOrd="3" destOrd="0" parTransId="{CF31E4BD-EA91-4566-8D7F-F3BE4C8F13F7}" sibTransId="{58CB3E34-9811-465D-8F88-3AA1900227B5}"/>
    <dgm:cxn modelId="{DED05AD1-891B-4BAA-9B05-BCF2C2046525}" type="presParOf" srcId="{457C77D2-A309-4BB6-A696-8FBA7B0D7747}" destId="{6792D73B-1373-46CA-AF77-72716C145B29}" srcOrd="0" destOrd="0" presId="urn:microsoft.com/office/officeart/2005/8/layout/vList2"/>
    <dgm:cxn modelId="{44CDCE7C-5D35-4204-9E30-9F695817D43F}" type="presParOf" srcId="{457C77D2-A309-4BB6-A696-8FBA7B0D7747}" destId="{A39317FC-3AC1-4C4A-A4E7-C6DF9FC43A26}" srcOrd="1" destOrd="0" presId="urn:microsoft.com/office/officeart/2005/8/layout/vList2"/>
    <dgm:cxn modelId="{3E72BAF6-E3CF-4959-AD8B-EA935AC64DAA}" type="presParOf" srcId="{457C77D2-A309-4BB6-A696-8FBA7B0D7747}" destId="{6175429D-CE4C-4CF5-9FDA-1E47D452913A}" srcOrd="2" destOrd="0" presId="urn:microsoft.com/office/officeart/2005/8/layout/vList2"/>
    <dgm:cxn modelId="{1D791ADC-CC70-44DC-A93B-C4E2CC752848}" type="presParOf" srcId="{457C77D2-A309-4BB6-A696-8FBA7B0D7747}" destId="{DDDCE135-7484-42C9-93E3-874A66E8B796}" srcOrd="3" destOrd="0" presId="urn:microsoft.com/office/officeart/2005/8/layout/vList2"/>
    <dgm:cxn modelId="{B88347D3-AFC0-4C64-A168-46DC93DD55B3}" type="presParOf" srcId="{457C77D2-A309-4BB6-A696-8FBA7B0D7747}" destId="{5FF213F1-52AA-4364-BB45-12998A98A76C}" srcOrd="4" destOrd="0" presId="urn:microsoft.com/office/officeart/2005/8/layout/vList2"/>
    <dgm:cxn modelId="{2DAB8FED-4377-402C-973A-B73B027AD0CE}" type="presParOf" srcId="{457C77D2-A309-4BB6-A696-8FBA7B0D7747}" destId="{EF4B7591-4342-4B77-94D2-E6EC73F9DD4D}" srcOrd="5" destOrd="0" presId="urn:microsoft.com/office/officeart/2005/8/layout/vList2"/>
    <dgm:cxn modelId="{8E2C1F81-5E4D-45D5-B8BE-C7E5AED2041D}" type="presParOf" srcId="{457C77D2-A309-4BB6-A696-8FBA7B0D7747}" destId="{D61CF957-D123-45E2-A292-0EEB874DBA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1F7A2-D5AC-4501-9654-B208E5FB535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5F3E4CBF-4618-4008-A439-B2E4A4FA4E55}">
      <dgm:prSet/>
      <dgm:spPr/>
      <dgm:t>
        <a:bodyPr/>
        <a:lstStyle/>
        <a:p>
          <a:r>
            <a:rPr lang="en-AU" dirty="0"/>
            <a:t>Homework</a:t>
          </a:r>
        </a:p>
      </dgm:t>
    </dgm:pt>
    <dgm:pt modelId="{2D54D962-7449-4CB4-BB09-0C1C5D1AB5CB}" type="parTrans" cxnId="{D11EC204-AEA5-4D7C-BBE8-AA29F6F1AF99}">
      <dgm:prSet/>
      <dgm:spPr/>
      <dgm:t>
        <a:bodyPr/>
        <a:lstStyle/>
        <a:p>
          <a:endParaRPr lang="en-AU"/>
        </a:p>
      </dgm:t>
    </dgm:pt>
    <dgm:pt modelId="{295F5C60-21F9-4F11-9A95-14E7FF429695}" type="sibTrans" cxnId="{D11EC204-AEA5-4D7C-BBE8-AA29F6F1AF99}">
      <dgm:prSet/>
      <dgm:spPr/>
      <dgm:t>
        <a:bodyPr/>
        <a:lstStyle/>
        <a:p>
          <a:endParaRPr lang="en-AU"/>
        </a:p>
      </dgm:t>
    </dgm:pt>
    <dgm:pt modelId="{44B107DF-8425-43FA-98A9-D8AEA75303B5}" type="pres">
      <dgm:prSet presAssocID="{7421F7A2-D5AC-4501-9654-B208E5FB5355}" presName="linear" presStyleCnt="0">
        <dgm:presLayoutVars>
          <dgm:animLvl val="lvl"/>
          <dgm:resizeHandles val="exact"/>
        </dgm:presLayoutVars>
      </dgm:prSet>
      <dgm:spPr/>
    </dgm:pt>
    <dgm:pt modelId="{92FD24A7-B083-488E-80F5-7DC0F46F5064}" type="pres">
      <dgm:prSet presAssocID="{5F3E4CBF-4618-4008-A439-B2E4A4FA4E5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1EC204-AEA5-4D7C-BBE8-AA29F6F1AF99}" srcId="{7421F7A2-D5AC-4501-9654-B208E5FB5355}" destId="{5F3E4CBF-4618-4008-A439-B2E4A4FA4E55}" srcOrd="0" destOrd="0" parTransId="{2D54D962-7449-4CB4-BB09-0C1C5D1AB5CB}" sibTransId="{295F5C60-21F9-4F11-9A95-14E7FF429695}"/>
    <dgm:cxn modelId="{618A638F-58A9-4D96-8330-6237AB8D0ABA}" type="presOf" srcId="{7421F7A2-D5AC-4501-9654-B208E5FB5355}" destId="{44B107DF-8425-43FA-98A9-D8AEA75303B5}" srcOrd="0" destOrd="0" presId="urn:microsoft.com/office/officeart/2005/8/layout/vList2"/>
    <dgm:cxn modelId="{A01FB1BD-1741-4610-B15C-0C73F1197D15}" type="presOf" srcId="{5F3E4CBF-4618-4008-A439-B2E4A4FA4E55}" destId="{92FD24A7-B083-488E-80F5-7DC0F46F5064}" srcOrd="0" destOrd="0" presId="urn:microsoft.com/office/officeart/2005/8/layout/vList2"/>
    <dgm:cxn modelId="{28AED573-DAB5-41E5-99C5-7227CDC19A2D}" type="presParOf" srcId="{44B107DF-8425-43FA-98A9-D8AEA75303B5}" destId="{92FD24A7-B083-488E-80F5-7DC0F46F50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40F20-DFD0-480B-9DA7-BBA15C9ED5F6}">
      <dsp:nvSpPr>
        <dsp:cNvPr id="0" name=""/>
        <dsp:cNvSpPr/>
      </dsp:nvSpPr>
      <dsp:spPr>
        <a:xfrm>
          <a:off x="0" y="618"/>
          <a:ext cx="8229600" cy="59962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Fight</a:t>
          </a:r>
        </a:p>
      </dsp:txBody>
      <dsp:txXfrm>
        <a:off x="29271" y="29889"/>
        <a:ext cx="8171058" cy="541083"/>
      </dsp:txXfrm>
    </dsp:sp>
    <dsp:sp modelId="{BD784564-0B76-48A6-9EA0-B658186F6BDF}">
      <dsp:nvSpPr>
        <dsp:cNvPr id="0" name=""/>
        <dsp:cNvSpPr/>
      </dsp:nvSpPr>
      <dsp:spPr>
        <a:xfrm>
          <a:off x="0" y="672243"/>
          <a:ext cx="8229600" cy="59962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Flight</a:t>
          </a:r>
        </a:p>
      </dsp:txBody>
      <dsp:txXfrm>
        <a:off x="29271" y="701514"/>
        <a:ext cx="8171058" cy="541083"/>
      </dsp:txXfrm>
    </dsp:sp>
    <dsp:sp modelId="{2F00361B-B1D1-4F82-86E6-32639216B756}">
      <dsp:nvSpPr>
        <dsp:cNvPr id="0" name=""/>
        <dsp:cNvSpPr/>
      </dsp:nvSpPr>
      <dsp:spPr>
        <a:xfrm>
          <a:off x="0" y="1343868"/>
          <a:ext cx="8229600" cy="59962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Freeze</a:t>
          </a:r>
        </a:p>
      </dsp:txBody>
      <dsp:txXfrm>
        <a:off x="29271" y="1373139"/>
        <a:ext cx="8171058" cy="541083"/>
      </dsp:txXfrm>
    </dsp:sp>
    <dsp:sp modelId="{5E69B94A-BAF3-4303-9631-EA5D42A257FC}">
      <dsp:nvSpPr>
        <dsp:cNvPr id="0" name=""/>
        <dsp:cNvSpPr/>
      </dsp:nvSpPr>
      <dsp:spPr>
        <a:xfrm>
          <a:off x="0" y="2015493"/>
          <a:ext cx="8229600" cy="59962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Feeding</a:t>
          </a:r>
        </a:p>
      </dsp:txBody>
      <dsp:txXfrm>
        <a:off x="29271" y="2044764"/>
        <a:ext cx="8171058" cy="541083"/>
      </dsp:txXfrm>
    </dsp:sp>
    <dsp:sp modelId="{F42E7AE5-F3A7-4227-964C-882A07A5D12E}">
      <dsp:nvSpPr>
        <dsp:cNvPr id="0" name=""/>
        <dsp:cNvSpPr/>
      </dsp:nvSpPr>
      <dsp:spPr>
        <a:xfrm>
          <a:off x="0" y="2687118"/>
          <a:ext cx="8229600" cy="59962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Reproductive behaviour</a:t>
          </a:r>
        </a:p>
      </dsp:txBody>
      <dsp:txXfrm>
        <a:off x="29271" y="2716389"/>
        <a:ext cx="8171058" cy="541083"/>
      </dsp:txXfrm>
    </dsp:sp>
    <dsp:sp modelId="{98BDD127-E6A6-4250-A0B0-5B5DF0834936}">
      <dsp:nvSpPr>
        <dsp:cNvPr id="0" name=""/>
        <dsp:cNvSpPr/>
      </dsp:nvSpPr>
      <dsp:spPr>
        <a:xfrm>
          <a:off x="0" y="3286743"/>
          <a:ext cx="82296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Animals that fail to do these </a:t>
          </a:r>
          <a:r>
            <a:rPr lang="en-US" sz="2000" kern="1200" dirty="0" err="1"/>
            <a:t>behaviours</a:t>
          </a:r>
          <a:r>
            <a:rPr lang="en-US" sz="2000" kern="1200" dirty="0"/>
            <a:t> are outcompeted on an evolutionary level</a:t>
          </a:r>
        </a:p>
      </dsp:txBody>
      <dsp:txXfrm>
        <a:off x="0" y="3286743"/>
        <a:ext cx="8229600" cy="633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2D73B-1373-46CA-AF77-72716C145B29}">
      <dsp:nvSpPr>
        <dsp:cNvPr id="0" name=""/>
        <dsp:cNvSpPr/>
      </dsp:nvSpPr>
      <dsp:spPr>
        <a:xfrm>
          <a:off x="0" y="46403"/>
          <a:ext cx="8229600" cy="9149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Breed-specific (bred by humans for traits/job roles as discussed previously)</a:t>
          </a:r>
          <a:endParaRPr lang="en-AU" sz="2300" kern="1200" dirty="0"/>
        </a:p>
      </dsp:txBody>
      <dsp:txXfrm>
        <a:off x="44664" y="91067"/>
        <a:ext cx="8140272" cy="825612"/>
      </dsp:txXfrm>
    </dsp:sp>
    <dsp:sp modelId="{6175429D-CE4C-4CF5-9FDA-1E47D452913A}">
      <dsp:nvSpPr>
        <dsp:cNvPr id="0" name=""/>
        <dsp:cNvSpPr/>
      </dsp:nvSpPr>
      <dsp:spPr>
        <a:xfrm>
          <a:off x="0" y="995282"/>
          <a:ext cx="8229600" cy="9149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Experience/Previous learning</a:t>
          </a:r>
          <a:endParaRPr lang="en-AU" sz="2300" kern="1200"/>
        </a:p>
      </dsp:txBody>
      <dsp:txXfrm>
        <a:off x="44664" y="1039946"/>
        <a:ext cx="8140272" cy="825612"/>
      </dsp:txXfrm>
    </dsp:sp>
    <dsp:sp modelId="{5FF213F1-52AA-4364-BB45-12998A98A76C}">
      <dsp:nvSpPr>
        <dsp:cNvPr id="0" name=""/>
        <dsp:cNvSpPr/>
      </dsp:nvSpPr>
      <dsp:spPr>
        <a:xfrm>
          <a:off x="0" y="2008763"/>
          <a:ext cx="8229600" cy="9149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Environment/The situation or scenario and context in question</a:t>
          </a:r>
          <a:endParaRPr lang="en-AU" sz="2300" kern="1200" dirty="0"/>
        </a:p>
      </dsp:txBody>
      <dsp:txXfrm>
        <a:off x="44664" y="2053427"/>
        <a:ext cx="8140272" cy="825612"/>
      </dsp:txXfrm>
    </dsp:sp>
    <dsp:sp modelId="{D61CF957-D123-45E2-A292-0EEB874DBAC2}">
      <dsp:nvSpPr>
        <dsp:cNvPr id="0" name=""/>
        <dsp:cNvSpPr/>
      </dsp:nvSpPr>
      <dsp:spPr>
        <a:xfrm>
          <a:off x="0" y="2989944"/>
          <a:ext cx="8229600" cy="9149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Health (lifestyle factors and genetics/human breeding interventions)</a:t>
          </a:r>
          <a:endParaRPr lang="en-AU" sz="2300" kern="1200" dirty="0"/>
        </a:p>
      </dsp:txBody>
      <dsp:txXfrm>
        <a:off x="44664" y="3034608"/>
        <a:ext cx="8140272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24A7-B083-488E-80F5-7DC0F46F506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 dirty="0"/>
            <a:t>Homework</a:t>
          </a:r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E99A-42EC-4DAB-82D0-8A555B553945}" type="datetimeFigureOut">
              <a:rPr lang="en-AU" smtClean="0"/>
              <a:t>9/05/2024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90E1-99D7-4F1F-A616-D67C5B148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74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8567-331D-430C-A53A-EC7522DD5BD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5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24330" y="469519"/>
            <a:ext cx="589533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412747"/>
            <a:ext cx="3683635" cy="4753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3003" y="1579905"/>
            <a:ext cx="3862958" cy="413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9/05/2024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8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9/05/2024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9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BE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075943" cy="365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390" y="10744"/>
            <a:ext cx="8036788" cy="1447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03975"/>
            <a:ext cx="7930515" cy="434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0_9JPltXH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0_9JPltXHI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stvG_SUzM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tvG_SUzMo?feature=oembed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y0eog48ys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aspcapro.org/training/webinar/speaking-dog-canine-communication-1-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tvoice.com.au/ec/pet-ownership/dog-behaviours-explained/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studentweb.bhtafe.edu.au/mod/quiz/view.php?id=1571980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studentweb.bhtafe.edu.au/mod/quiz/view.php?id=15719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335" y="645998"/>
            <a:ext cx="643953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0" marR="1867535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ACMBEH301 </a:t>
            </a:r>
            <a:r>
              <a:rPr sz="4000" b="1" spc="-20" dirty="0">
                <a:latin typeface="Calibri"/>
                <a:cs typeface="Calibri"/>
              </a:rPr>
              <a:t>ACMGEN303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30" dirty="0">
                <a:latin typeface="Calibri"/>
                <a:cs typeface="Calibri"/>
              </a:rPr>
              <a:t>Welfare</a:t>
            </a:r>
            <a:r>
              <a:rPr sz="4000" b="1" spc="-1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and</a:t>
            </a:r>
            <a:r>
              <a:rPr sz="4000" b="1" spc="-13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Behaviour</a:t>
            </a:r>
            <a:r>
              <a:rPr sz="4000" b="1" spc="-12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Cluster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4255" y="2871978"/>
            <a:ext cx="6930390" cy="19675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solidFill>
                  <a:srgbClr val="888888"/>
                </a:solidFill>
                <a:latin typeface="Calibri"/>
                <a:cs typeface="Calibri"/>
              </a:rPr>
              <a:t>Session</a:t>
            </a:r>
            <a:r>
              <a:rPr sz="24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888888"/>
                </a:solidFill>
                <a:latin typeface="Calibri"/>
                <a:cs typeface="Calibri"/>
              </a:rPr>
              <a:t>#</a:t>
            </a:r>
            <a:r>
              <a:rPr lang="en-US" sz="2400" spc="-25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3600" dirty="0">
                <a:solidFill>
                  <a:srgbClr val="888888"/>
                </a:solidFill>
                <a:latin typeface="Calibri"/>
                <a:cs typeface="Calibri"/>
              </a:rPr>
              <a:t>INTRODUCTION</a:t>
            </a:r>
            <a:r>
              <a:rPr sz="3600" spc="-1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888888"/>
                </a:solidFill>
                <a:latin typeface="Calibri"/>
                <a:cs typeface="Calibri"/>
              </a:rPr>
              <a:t>TO</a:t>
            </a:r>
            <a:r>
              <a:rPr sz="3600" spc="-1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en-US" sz="3600" spc="-155" dirty="0">
                <a:solidFill>
                  <a:srgbClr val="888888"/>
                </a:solidFill>
                <a:latin typeface="Calibri"/>
                <a:cs typeface="Calibri"/>
              </a:rPr>
              <a:t>DOG </a:t>
            </a:r>
            <a:r>
              <a:rPr sz="3600" dirty="0">
                <a:solidFill>
                  <a:srgbClr val="888888"/>
                </a:solidFill>
                <a:latin typeface="Calibri"/>
                <a:cs typeface="Calibri"/>
              </a:rPr>
              <a:t>BODY</a:t>
            </a:r>
            <a:r>
              <a:rPr sz="3600" spc="-1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888888"/>
                </a:solidFill>
                <a:latin typeface="Calibri"/>
                <a:cs typeface="Calibri"/>
              </a:rPr>
              <a:t>LANGUAGE</a:t>
            </a:r>
            <a:r>
              <a:rPr lang="en-US" sz="36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endParaRPr sz="3600" dirty="0">
              <a:latin typeface="Calibri"/>
              <a:cs typeface="Calibri"/>
            </a:endParaRPr>
          </a:p>
          <a:p>
            <a:pPr marL="2667635" marR="2661285" indent="1270" algn="ctr">
              <a:lnSpc>
                <a:spcPct val="120000"/>
              </a:lnSpc>
              <a:spcBef>
                <a:spcPts val="204"/>
              </a:spcBef>
            </a:pPr>
            <a:r>
              <a:rPr sz="800" dirty="0">
                <a:solidFill>
                  <a:srgbClr val="888888"/>
                </a:solidFill>
                <a:latin typeface="Arial"/>
                <a:cs typeface="Arial"/>
              </a:rPr>
              <a:t>ACMSPE301</a:t>
            </a:r>
            <a:r>
              <a:rPr sz="8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88888"/>
                </a:solidFill>
                <a:latin typeface="Arial"/>
                <a:cs typeface="Arial"/>
              </a:rPr>
              <a:t>Performance</a:t>
            </a:r>
            <a:r>
              <a:rPr sz="800" spc="-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888888"/>
                </a:solidFill>
                <a:latin typeface="Arial"/>
                <a:cs typeface="Arial"/>
              </a:rPr>
              <a:t>criteria: </a:t>
            </a:r>
            <a:r>
              <a:rPr sz="800" dirty="0">
                <a:solidFill>
                  <a:srgbClr val="888888"/>
                </a:solidFill>
                <a:latin typeface="Arial"/>
                <a:cs typeface="Arial"/>
              </a:rPr>
              <a:t>ACMGEN303</a:t>
            </a:r>
            <a:r>
              <a:rPr sz="8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88888"/>
                </a:solidFill>
                <a:latin typeface="Arial"/>
                <a:cs typeface="Arial"/>
              </a:rPr>
              <a:t>Performance</a:t>
            </a:r>
            <a:r>
              <a:rPr sz="8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888888"/>
                </a:solidFill>
                <a:latin typeface="Arial"/>
                <a:cs typeface="Arial"/>
              </a:rPr>
              <a:t>criteria: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1835" y="4438345"/>
            <a:ext cx="32708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All</a:t>
            </a:r>
            <a:r>
              <a:rPr sz="7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referencing</a:t>
            </a: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copyright</a:t>
            </a: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purposes</a:t>
            </a: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7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located</a:t>
            </a: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within</a:t>
            </a:r>
            <a:r>
              <a:rPr sz="7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7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Notes</a:t>
            </a:r>
            <a:r>
              <a:rPr sz="7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section</a:t>
            </a:r>
            <a:r>
              <a:rPr sz="7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7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this</a:t>
            </a: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resource.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463422"/>
            <a:ext cx="7362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25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emotional</a:t>
            </a:r>
            <a:r>
              <a:rPr spc="-30" dirty="0"/>
              <a:t> </a:t>
            </a:r>
            <a:r>
              <a:rPr spc="-10" dirty="0"/>
              <a:t>Signals</a:t>
            </a:r>
            <a:r>
              <a:rPr spc="-10" dirty="0">
                <a:latin typeface="Candara"/>
                <a:cs typeface="Candara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86636"/>
            <a:ext cx="3999865" cy="536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12395" indent="-274320">
              <a:lnSpc>
                <a:spcPct val="100000"/>
              </a:lnSpc>
              <a:spcBef>
                <a:spcPts val="100"/>
              </a:spcBef>
              <a:buFont typeface="Symbol"/>
              <a:buChar char=""/>
              <a:tabLst>
                <a:tab pos="286385" algn="l"/>
              </a:tabLst>
            </a:pPr>
            <a:r>
              <a:rPr sz="2400" dirty="0">
                <a:latin typeface="Comic Sans MS"/>
                <a:cs typeface="Comic Sans MS"/>
              </a:rPr>
              <a:t>They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are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instinctive </a:t>
            </a:r>
            <a:r>
              <a:rPr sz="2400" dirty="0">
                <a:latin typeface="Comic Sans MS"/>
                <a:cs typeface="Comic Sans MS"/>
              </a:rPr>
              <a:t>displays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body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language </a:t>
            </a:r>
            <a:r>
              <a:rPr sz="2400" dirty="0">
                <a:latin typeface="Comic Sans MS"/>
                <a:cs typeface="Comic Sans MS"/>
              </a:rPr>
              <a:t>triggered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by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internal </a:t>
            </a:r>
            <a:r>
              <a:rPr sz="2400" dirty="0">
                <a:latin typeface="Comic Sans MS"/>
                <a:cs typeface="Comic Sans MS"/>
              </a:rPr>
              <a:t>state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animal</a:t>
            </a:r>
            <a:endParaRPr sz="2400">
              <a:latin typeface="Comic Sans MS"/>
              <a:cs typeface="Comic Sans MS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Font typeface="Symbol"/>
              <a:buChar char=""/>
              <a:tabLst>
                <a:tab pos="286385" algn="l"/>
              </a:tabLst>
            </a:pPr>
            <a:r>
              <a:rPr sz="2400" dirty="0">
                <a:latin typeface="Comic Sans MS"/>
                <a:cs typeface="Comic Sans MS"/>
              </a:rPr>
              <a:t>They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are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often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subtle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and </a:t>
            </a:r>
            <a:r>
              <a:rPr sz="2400" dirty="0">
                <a:latin typeface="Comic Sans MS"/>
                <a:cs typeface="Comic Sans MS"/>
              </a:rPr>
              <a:t>by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studying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them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you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can </a:t>
            </a:r>
            <a:r>
              <a:rPr sz="2400" dirty="0">
                <a:latin typeface="Comic Sans MS"/>
                <a:cs typeface="Comic Sans MS"/>
              </a:rPr>
              <a:t>gain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valuable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insight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into </a:t>
            </a:r>
            <a:r>
              <a:rPr sz="2400" dirty="0">
                <a:latin typeface="Comic Sans MS"/>
                <a:cs typeface="Comic Sans MS"/>
              </a:rPr>
              <a:t>how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that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animal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might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be </a:t>
            </a:r>
            <a:r>
              <a:rPr sz="2400" spc="-10" dirty="0">
                <a:latin typeface="Comic Sans MS"/>
                <a:cs typeface="Comic Sans MS"/>
              </a:rPr>
              <a:t>feeling.</a:t>
            </a:r>
            <a:endParaRPr sz="2400">
              <a:latin typeface="Comic Sans MS"/>
              <a:cs typeface="Comic Sans MS"/>
            </a:endParaRPr>
          </a:p>
          <a:p>
            <a:pPr marL="286385" marR="833755" indent="-274320">
              <a:lnSpc>
                <a:spcPct val="100000"/>
              </a:lnSpc>
              <a:spcBef>
                <a:spcPts val="580"/>
              </a:spcBef>
              <a:buFont typeface="Symbol"/>
              <a:buChar char=""/>
              <a:tabLst>
                <a:tab pos="286385" algn="l"/>
              </a:tabLst>
            </a:pPr>
            <a:r>
              <a:rPr sz="2400" dirty="0">
                <a:latin typeface="Comic Sans MS"/>
                <a:cs typeface="Comic Sans MS"/>
              </a:rPr>
              <a:t>Similar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us</a:t>
            </a:r>
            <a:r>
              <a:rPr sz="2400" spc="-10" dirty="0">
                <a:latin typeface="Comic Sans MS"/>
                <a:cs typeface="Comic Sans MS"/>
              </a:rPr>
              <a:t> crying, </a:t>
            </a:r>
            <a:r>
              <a:rPr sz="2400" dirty="0">
                <a:latin typeface="Comic Sans MS"/>
                <a:cs typeface="Comic Sans MS"/>
              </a:rPr>
              <a:t>laughing,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or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blushing</a:t>
            </a:r>
            <a:endParaRPr sz="2400">
              <a:latin typeface="Comic Sans MS"/>
              <a:cs typeface="Comic Sans MS"/>
            </a:endParaRPr>
          </a:p>
          <a:p>
            <a:pPr marL="286385" marR="650875" indent="-274320">
              <a:lnSpc>
                <a:spcPct val="100000"/>
              </a:lnSpc>
              <a:spcBef>
                <a:spcPts val="580"/>
              </a:spcBef>
              <a:buFont typeface="Symbol"/>
              <a:buChar char=""/>
              <a:tabLst>
                <a:tab pos="286385" algn="l"/>
              </a:tabLst>
            </a:pPr>
            <a:r>
              <a:rPr sz="2400" dirty="0">
                <a:latin typeface="Comic Sans MS"/>
                <a:cs typeface="Comic Sans MS"/>
              </a:rPr>
              <a:t>Related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stress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and </a:t>
            </a:r>
            <a:r>
              <a:rPr sz="2400" spc="-10" dirty="0">
                <a:latin typeface="Comic Sans MS"/>
                <a:cs typeface="Comic Sans MS"/>
              </a:rPr>
              <a:t>aggression comfort/relaxation,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1988820"/>
            <a:ext cx="3791711" cy="34168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2544" y="463422"/>
            <a:ext cx="6519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30" dirty="0"/>
              <a:t> </a:t>
            </a:r>
            <a:r>
              <a:rPr dirty="0"/>
              <a:t>are they</a:t>
            </a:r>
            <a:r>
              <a:rPr spc="-35" dirty="0"/>
              <a:t> </a:t>
            </a:r>
            <a:r>
              <a:rPr spc="-10" dirty="0"/>
              <a:t>important</a:t>
            </a:r>
            <a:r>
              <a:rPr spc="-10" dirty="0">
                <a:latin typeface="Candara"/>
                <a:cs typeface="Candara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016" y="1350390"/>
            <a:ext cx="4674235" cy="26577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Understanding</a:t>
            </a:r>
            <a:r>
              <a:rPr sz="2000" spc="-15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emotional </a:t>
            </a:r>
            <a:r>
              <a:rPr sz="2000" dirty="0">
                <a:latin typeface="Comic Sans MS"/>
                <a:cs typeface="Comic Sans MS"/>
              </a:rPr>
              <a:t>signals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is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valuable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for </a:t>
            </a:r>
            <a:r>
              <a:rPr sz="2000" dirty="0">
                <a:latin typeface="Comic Sans MS"/>
                <a:cs typeface="Comic Sans MS"/>
              </a:rPr>
              <a:t>preserving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animals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20" dirty="0">
                <a:latin typeface="Comic Sans MS"/>
                <a:cs typeface="Comic Sans MS"/>
              </a:rPr>
              <a:t>well </a:t>
            </a:r>
            <a:r>
              <a:rPr sz="2000" spc="-10" dirty="0">
                <a:latin typeface="Comic Sans MS"/>
                <a:cs typeface="Comic Sans MS"/>
              </a:rPr>
              <a:t>being.</a:t>
            </a:r>
            <a:endParaRPr sz="2000" dirty="0">
              <a:latin typeface="Comic Sans MS"/>
              <a:cs typeface="Comic Sans MS"/>
            </a:endParaRPr>
          </a:p>
          <a:p>
            <a:pPr marL="12700" marR="1376045" indent="34226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Animals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that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are </a:t>
            </a:r>
            <a:r>
              <a:rPr sz="2000" dirty="0">
                <a:latin typeface="Comic Sans MS"/>
                <a:cs typeface="Comic Sans MS"/>
              </a:rPr>
              <a:t>stressed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often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don’t </a:t>
            </a:r>
            <a:r>
              <a:rPr sz="2000" dirty="0">
                <a:latin typeface="Comic Sans MS"/>
                <a:cs typeface="Comic Sans MS"/>
              </a:rPr>
              <a:t>learn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well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and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fail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to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2590"/>
              </a:lnSpc>
            </a:pPr>
            <a:r>
              <a:rPr sz="2000" dirty="0">
                <a:latin typeface="Comic Sans MS"/>
                <a:cs typeface="Comic Sans MS"/>
              </a:rPr>
              <a:t>remember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what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20" dirty="0">
                <a:latin typeface="Comic Sans MS"/>
                <a:cs typeface="Comic Sans MS"/>
              </a:rPr>
              <a:t>they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mic Sans MS"/>
                <a:cs typeface="Comic Sans MS"/>
              </a:rPr>
              <a:t>have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been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taught</a:t>
            </a:r>
            <a:endParaRPr sz="2000" dirty="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1765" y="2452118"/>
            <a:ext cx="3605783" cy="2529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28ABC-406B-7FAA-6AA3-B772B899EAC3}"/>
              </a:ext>
            </a:extLst>
          </p:cNvPr>
          <p:cNvSpPr txBox="1"/>
          <p:nvPr/>
        </p:nvSpPr>
        <p:spPr>
          <a:xfrm>
            <a:off x="688818" y="4114800"/>
            <a:ext cx="457200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en-AU" sz="2000" dirty="0">
                <a:latin typeface="Comic Sans MS"/>
                <a:cs typeface="Comic Sans MS"/>
              </a:rPr>
              <a:t>Can</a:t>
            </a:r>
            <a:r>
              <a:rPr lang="en-AU" sz="2000" spc="-40" dirty="0">
                <a:latin typeface="Comic Sans MS"/>
                <a:cs typeface="Comic Sans MS"/>
              </a:rPr>
              <a:t> </a:t>
            </a:r>
            <a:r>
              <a:rPr lang="en-AU" sz="2000" dirty="0">
                <a:latin typeface="Comic Sans MS"/>
                <a:cs typeface="Comic Sans MS"/>
              </a:rPr>
              <a:t>help</a:t>
            </a:r>
            <a:r>
              <a:rPr lang="en-AU" sz="2000" spc="-40" dirty="0">
                <a:latin typeface="Comic Sans MS"/>
                <a:cs typeface="Comic Sans MS"/>
              </a:rPr>
              <a:t> </a:t>
            </a:r>
            <a:r>
              <a:rPr lang="en-AU" sz="2000" dirty="0">
                <a:latin typeface="Comic Sans MS"/>
                <a:cs typeface="Comic Sans MS"/>
              </a:rPr>
              <a:t>assess</a:t>
            </a:r>
            <a:r>
              <a:rPr lang="en-AU" sz="2000" spc="-40" dirty="0">
                <a:latin typeface="Comic Sans MS"/>
                <a:cs typeface="Comic Sans MS"/>
              </a:rPr>
              <a:t> </a:t>
            </a:r>
            <a:r>
              <a:rPr lang="en-AU" sz="2000" spc="-25" dirty="0">
                <a:latin typeface="Comic Sans MS"/>
                <a:cs typeface="Comic Sans MS"/>
              </a:rPr>
              <a:t>how </a:t>
            </a:r>
            <a:r>
              <a:rPr lang="en-AU" sz="2000" dirty="0">
                <a:latin typeface="Comic Sans MS"/>
                <a:cs typeface="Comic Sans MS"/>
              </a:rPr>
              <a:t>well</a:t>
            </a:r>
            <a:r>
              <a:rPr lang="en-AU" sz="2000" spc="-15" dirty="0">
                <a:latin typeface="Comic Sans MS"/>
                <a:cs typeface="Comic Sans MS"/>
              </a:rPr>
              <a:t> </a:t>
            </a:r>
            <a:r>
              <a:rPr lang="en-AU" sz="2000" dirty="0">
                <a:latin typeface="Comic Sans MS"/>
                <a:cs typeface="Comic Sans MS"/>
              </a:rPr>
              <a:t>the animal </a:t>
            </a:r>
            <a:r>
              <a:rPr lang="en-AU" sz="2000" spc="-25" dirty="0">
                <a:latin typeface="Comic Sans MS"/>
                <a:cs typeface="Comic Sans MS"/>
              </a:rPr>
              <a:t>is </a:t>
            </a:r>
            <a:r>
              <a:rPr lang="en-AU" sz="2000" dirty="0">
                <a:latin typeface="Comic Sans MS"/>
                <a:cs typeface="Comic Sans MS"/>
              </a:rPr>
              <a:t>coping</a:t>
            </a:r>
            <a:r>
              <a:rPr lang="en-AU" sz="2000" spc="-45" dirty="0">
                <a:latin typeface="Comic Sans MS"/>
                <a:cs typeface="Comic Sans MS"/>
              </a:rPr>
              <a:t> </a:t>
            </a:r>
            <a:r>
              <a:rPr lang="en-AU" sz="2000" dirty="0">
                <a:latin typeface="Comic Sans MS"/>
                <a:cs typeface="Comic Sans MS"/>
              </a:rPr>
              <a:t>with</a:t>
            </a:r>
            <a:r>
              <a:rPr lang="en-AU" sz="2000" spc="-40" dirty="0">
                <a:latin typeface="Comic Sans MS"/>
                <a:cs typeface="Comic Sans MS"/>
              </a:rPr>
              <a:t> </a:t>
            </a:r>
            <a:r>
              <a:rPr lang="en-AU" sz="2000" spc="-10" dirty="0">
                <a:latin typeface="Comic Sans MS"/>
                <a:cs typeface="Comic Sans MS"/>
              </a:rPr>
              <a:t>handling</a:t>
            </a:r>
            <a:endParaRPr lang="en-AU" sz="2000" dirty="0">
              <a:latin typeface="Comic Sans MS"/>
              <a:cs typeface="Comic Sans MS"/>
            </a:endParaRPr>
          </a:p>
          <a:p>
            <a:pPr marL="355600" marR="27241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AU" sz="2000" dirty="0">
                <a:latin typeface="Comic Sans MS"/>
                <a:cs typeface="Comic Sans MS"/>
              </a:rPr>
              <a:t>Whether</a:t>
            </a:r>
            <a:r>
              <a:rPr lang="en-AU" sz="2000" spc="-50" dirty="0">
                <a:latin typeface="Comic Sans MS"/>
                <a:cs typeface="Comic Sans MS"/>
              </a:rPr>
              <a:t> </a:t>
            </a:r>
            <a:r>
              <a:rPr lang="en-AU" sz="2000" spc="-10" dirty="0">
                <a:latin typeface="Comic Sans MS"/>
                <a:cs typeface="Comic Sans MS"/>
              </a:rPr>
              <a:t>handling </a:t>
            </a:r>
            <a:r>
              <a:rPr lang="en-AU" sz="2000" dirty="0">
                <a:latin typeface="Comic Sans MS"/>
                <a:cs typeface="Comic Sans MS"/>
              </a:rPr>
              <a:t>errors,</a:t>
            </a:r>
            <a:r>
              <a:rPr lang="en-AU" sz="2000" spc="-45" dirty="0">
                <a:latin typeface="Comic Sans MS"/>
                <a:cs typeface="Comic Sans MS"/>
              </a:rPr>
              <a:t> </a:t>
            </a:r>
            <a:r>
              <a:rPr lang="en-AU" sz="2000" spc="-10" dirty="0">
                <a:latin typeface="Comic Sans MS"/>
                <a:cs typeface="Comic Sans MS"/>
              </a:rPr>
              <a:t>pain, </a:t>
            </a:r>
            <a:r>
              <a:rPr lang="en-AU" sz="2000" dirty="0">
                <a:latin typeface="Comic Sans MS"/>
                <a:cs typeface="Comic Sans MS"/>
              </a:rPr>
              <a:t>confinement</a:t>
            </a:r>
            <a:r>
              <a:rPr lang="en-AU" sz="2000" spc="-75" dirty="0">
                <a:latin typeface="Comic Sans MS"/>
                <a:cs typeface="Comic Sans MS"/>
              </a:rPr>
              <a:t> </a:t>
            </a:r>
            <a:r>
              <a:rPr lang="en-AU" sz="2000" spc="-25" dirty="0">
                <a:latin typeface="Comic Sans MS"/>
                <a:cs typeface="Comic Sans MS"/>
              </a:rPr>
              <a:t>and </a:t>
            </a:r>
            <a:r>
              <a:rPr lang="en-AU" sz="2000" dirty="0">
                <a:latin typeface="Comic Sans MS"/>
                <a:cs typeface="Comic Sans MS"/>
              </a:rPr>
              <a:t>medication</a:t>
            </a:r>
            <a:r>
              <a:rPr lang="en-AU" sz="2000" spc="-45" dirty="0">
                <a:latin typeface="Comic Sans MS"/>
                <a:cs typeface="Comic Sans MS"/>
              </a:rPr>
              <a:t> </a:t>
            </a:r>
            <a:r>
              <a:rPr lang="en-AU" sz="2000" spc="-10" dirty="0">
                <a:latin typeface="Comic Sans MS"/>
                <a:cs typeface="Comic Sans MS"/>
              </a:rPr>
              <a:t>causing stress</a:t>
            </a:r>
            <a:endParaRPr lang="en-AU"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234569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notice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168" y="1771650"/>
            <a:ext cx="3569970" cy="34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324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omic Sans MS"/>
                <a:cs typeface="Comic Sans MS"/>
              </a:rPr>
              <a:t>By</a:t>
            </a:r>
            <a:r>
              <a:rPr sz="3000" spc="-2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observing</a:t>
            </a:r>
            <a:r>
              <a:rPr sz="3000" spc="-20" dirty="0">
                <a:latin typeface="Comic Sans MS"/>
                <a:cs typeface="Comic Sans MS"/>
              </a:rPr>
              <a:t> </a:t>
            </a:r>
            <a:r>
              <a:rPr sz="3000" spc="-25" dirty="0">
                <a:latin typeface="Comic Sans MS"/>
                <a:cs typeface="Comic Sans MS"/>
              </a:rPr>
              <a:t>the</a:t>
            </a:r>
            <a:endParaRPr sz="3000">
              <a:latin typeface="Comic Sans MS"/>
              <a:cs typeface="Comic Sans MS"/>
            </a:endParaRPr>
          </a:p>
          <a:p>
            <a:pPr marL="354965" marR="281940">
              <a:lnSpc>
                <a:spcPts val="2880"/>
              </a:lnSpc>
              <a:spcBef>
                <a:spcPts val="335"/>
              </a:spcBef>
            </a:pPr>
            <a:r>
              <a:rPr sz="3000" dirty="0">
                <a:latin typeface="Comic Sans MS"/>
                <a:cs typeface="Comic Sans MS"/>
              </a:rPr>
              <a:t>body</a:t>
            </a:r>
            <a:r>
              <a:rPr sz="3000" spc="-3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parts</a:t>
            </a:r>
            <a:r>
              <a:rPr sz="3000" spc="-3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of</a:t>
            </a:r>
            <a:r>
              <a:rPr sz="3000" spc="-45" dirty="0">
                <a:latin typeface="Comic Sans MS"/>
                <a:cs typeface="Comic Sans MS"/>
              </a:rPr>
              <a:t> </a:t>
            </a:r>
            <a:r>
              <a:rPr sz="3000" spc="-25" dirty="0">
                <a:latin typeface="Comic Sans MS"/>
                <a:cs typeface="Comic Sans MS"/>
              </a:rPr>
              <a:t>an </a:t>
            </a:r>
            <a:r>
              <a:rPr sz="3000" dirty="0">
                <a:latin typeface="Comic Sans MS"/>
                <a:cs typeface="Comic Sans MS"/>
              </a:rPr>
              <a:t>animal</a:t>
            </a:r>
            <a:r>
              <a:rPr sz="3000" spc="-7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and</a:t>
            </a:r>
            <a:r>
              <a:rPr sz="3000" spc="-80" dirty="0">
                <a:latin typeface="Comic Sans MS"/>
                <a:cs typeface="Comic Sans MS"/>
              </a:rPr>
              <a:t> </a:t>
            </a:r>
            <a:r>
              <a:rPr sz="3000" spc="-25" dirty="0">
                <a:latin typeface="Comic Sans MS"/>
                <a:cs typeface="Comic Sans MS"/>
              </a:rPr>
              <a:t>the </a:t>
            </a:r>
            <a:r>
              <a:rPr sz="3000" dirty="0">
                <a:latin typeface="Comic Sans MS"/>
                <a:cs typeface="Comic Sans MS"/>
              </a:rPr>
              <a:t>context</a:t>
            </a:r>
            <a:r>
              <a:rPr sz="3000" spc="-2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in</a:t>
            </a:r>
            <a:r>
              <a:rPr sz="3000" spc="-2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which</a:t>
            </a:r>
            <a:endParaRPr sz="3000">
              <a:latin typeface="Comic Sans MS"/>
              <a:cs typeface="Comic Sans MS"/>
            </a:endParaRPr>
          </a:p>
          <a:p>
            <a:pPr marL="354965" marR="5080">
              <a:lnSpc>
                <a:spcPts val="2880"/>
              </a:lnSpc>
            </a:pPr>
            <a:r>
              <a:rPr sz="3000" dirty="0">
                <a:latin typeface="Comic Sans MS"/>
                <a:cs typeface="Comic Sans MS"/>
              </a:rPr>
              <a:t>they are </a:t>
            </a:r>
            <a:r>
              <a:rPr sz="3000" spc="-10" dirty="0">
                <a:latin typeface="Comic Sans MS"/>
                <a:cs typeface="Comic Sans MS"/>
              </a:rPr>
              <a:t>being </a:t>
            </a:r>
            <a:r>
              <a:rPr sz="3000" dirty="0">
                <a:latin typeface="Comic Sans MS"/>
                <a:cs typeface="Comic Sans MS"/>
              </a:rPr>
              <a:t>displayed</a:t>
            </a:r>
            <a:r>
              <a:rPr sz="3000" spc="-9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can</a:t>
            </a:r>
            <a:r>
              <a:rPr sz="3000" spc="-65" dirty="0">
                <a:latin typeface="Comic Sans MS"/>
                <a:cs typeface="Comic Sans MS"/>
              </a:rPr>
              <a:t> </a:t>
            </a:r>
            <a:r>
              <a:rPr sz="3000" spc="-20" dirty="0">
                <a:latin typeface="Comic Sans MS"/>
                <a:cs typeface="Comic Sans MS"/>
              </a:rPr>
              <a:t>give </a:t>
            </a:r>
            <a:r>
              <a:rPr sz="3000" dirty="0">
                <a:latin typeface="Comic Sans MS"/>
                <a:cs typeface="Comic Sans MS"/>
              </a:rPr>
              <a:t>you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a</a:t>
            </a:r>
            <a:r>
              <a:rPr sz="3000" spc="-1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good</a:t>
            </a:r>
            <a:r>
              <a:rPr sz="3000" spc="-3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idea</a:t>
            </a:r>
            <a:r>
              <a:rPr sz="3000" spc="-15" dirty="0">
                <a:latin typeface="Comic Sans MS"/>
                <a:cs typeface="Comic Sans MS"/>
              </a:rPr>
              <a:t> </a:t>
            </a:r>
            <a:r>
              <a:rPr sz="3000" spc="-25" dirty="0">
                <a:latin typeface="Comic Sans MS"/>
                <a:cs typeface="Comic Sans MS"/>
              </a:rPr>
              <a:t>of</a:t>
            </a:r>
            <a:endParaRPr sz="3000">
              <a:latin typeface="Comic Sans MS"/>
              <a:cs typeface="Comic Sans MS"/>
            </a:endParaRPr>
          </a:p>
          <a:p>
            <a:pPr marL="354965" marR="793750">
              <a:lnSpc>
                <a:spcPts val="2880"/>
              </a:lnSpc>
            </a:pPr>
            <a:r>
              <a:rPr sz="3000" dirty="0">
                <a:latin typeface="Comic Sans MS"/>
                <a:cs typeface="Comic Sans MS"/>
              </a:rPr>
              <a:t>the </a:t>
            </a:r>
            <a:r>
              <a:rPr sz="3000" spc="-10" dirty="0">
                <a:latin typeface="Comic Sans MS"/>
                <a:cs typeface="Comic Sans MS"/>
              </a:rPr>
              <a:t>emotional state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003" y="1838666"/>
            <a:ext cx="2782570" cy="34550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20" dirty="0">
                <a:latin typeface="Comic Sans MS"/>
                <a:cs typeface="Comic Sans MS"/>
              </a:rPr>
              <a:t>Ears</a:t>
            </a:r>
            <a:endParaRPr sz="3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10" dirty="0">
                <a:latin typeface="Comic Sans MS"/>
                <a:cs typeface="Comic Sans MS"/>
              </a:rPr>
              <a:t>Mouth</a:t>
            </a:r>
            <a:endParaRPr sz="3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20" dirty="0">
                <a:latin typeface="Comic Sans MS"/>
                <a:cs typeface="Comic Sans MS"/>
              </a:rPr>
              <a:t>Eyes</a:t>
            </a:r>
            <a:endParaRPr sz="3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omic Sans MS"/>
                <a:cs typeface="Comic Sans MS"/>
              </a:rPr>
              <a:t>Head</a:t>
            </a:r>
            <a:r>
              <a:rPr sz="3000" spc="-2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position</a:t>
            </a:r>
            <a:endParaRPr sz="3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20" dirty="0">
                <a:latin typeface="Comic Sans MS"/>
                <a:cs typeface="Comic Sans MS"/>
              </a:rPr>
              <a:t>Tail</a:t>
            </a:r>
            <a:endParaRPr sz="3000">
              <a:latin typeface="Comic Sans MS"/>
              <a:cs typeface="Comic Sans MS"/>
            </a:endParaRPr>
          </a:p>
          <a:p>
            <a:pPr marL="355600" marR="170815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omic Sans MS"/>
                <a:cs typeface="Comic Sans MS"/>
              </a:rPr>
              <a:t>Overall</a:t>
            </a:r>
            <a:r>
              <a:rPr sz="3000" spc="-40" dirty="0">
                <a:latin typeface="Comic Sans MS"/>
                <a:cs typeface="Comic Sans MS"/>
              </a:rPr>
              <a:t> </a:t>
            </a:r>
            <a:r>
              <a:rPr sz="3000" spc="-20" dirty="0">
                <a:latin typeface="Comic Sans MS"/>
                <a:cs typeface="Comic Sans MS"/>
              </a:rPr>
              <a:t>body </a:t>
            </a:r>
            <a:r>
              <a:rPr sz="3000" spc="-10" dirty="0">
                <a:latin typeface="Comic Sans MS"/>
                <a:cs typeface="Comic Sans MS"/>
              </a:rPr>
              <a:t>posture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514480"/>
            <a:ext cx="3789045" cy="96901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Constantia"/>
                <a:cs typeface="Constantia"/>
              </a:rPr>
              <a:t>First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some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videos....</a:t>
            </a:r>
            <a:endParaRPr sz="32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51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Body</a:t>
            </a:r>
            <a:r>
              <a:rPr sz="1800" u="sng" spc="-10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8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language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0347" y="1557527"/>
            <a:ext cx="6876288" cy="5157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71CF67-FF85-7D52-882B-3AD2926D18F1}"/>
              </a:ext>
            </a:extLst>
          </p:cNvPr>
          <p:cNvSpPr txBox="1">
            <a:spLocks/>
          </p:cNvSpPr>
          <p:nvPr/>
        </p:nvSpPr>
        <p:spPr>
          <a:xfrm>
            <a:off x="1828800" y="36445"/>
            <a:ext cx="6553200" cy="1447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AU" dirty="0"/>
              <a:t>Body Language: Intro</a:t>
            </a:r>
          </a:p>
        </p:txBody>
      </p:sp>
      <p:pic>
        <p:nvPicPr>
          <p:cNvPr id="12" name="Online Media 11" title="Zoom Room Guide to Dog Body Language">
            <a:hlinkClick r:id="" action="ppaction://media"/>
            <a:extLst>
              <a:ext uri="{FF2B5EF4-FFF2-40B4-BE49-F238E27FC236}">
                <a16:creationId xmlns:a16="http://schemas.microsoft.com/office/drawing/2014/main" id="{D1F7A616-019F-E266-7668-248663CC8A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60347" y="1557527"/>
            <a:ext cx="6876288" cy="515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04597"/>
            <a:ext cx="6203315" cy="94234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Constantia"/>
                <a:cs typeface="Constantia"/>
              </a:rPr>
              <a:t>First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some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videos....</a:t>
            </a:r>
            <a:endParaRPr sz="32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Dog</a:t>
            </a:r>
            <a:r>
              <a:rPr sz="1600" u="sng" spc="-5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Body</a:t>
            </a:r>
            <a:r>
              <a:rPr sz="1600" u="sng" spc="-5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language</a:t>
            </a:r>
            <a:r>
              <a:rPr sz="1600" u="sng" spc="-5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–</a:t>
            </a:r>
            <a:r>
              <a:rPr sz="1600" u="sng" spc="-5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what</a:t>
            </a:r>
            <a:r>
              <a:rPr sz="1600" u="sng" spc="-9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spc="-2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your</a:t>
            </a:r>
            <a:r>
              <a:rPr sz="1600" u="sng" spc="-9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dog</a:t>
            </a:r>
            <a:r>
              <a:rPr sz="1600" u="sng" spc="-1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is</a:t>
            </a:r>
            <a:r>
              <a:rPr sz="1600" u="sng" spc="-9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desperately</a:t>
            </a:r>
            <a:r>
              <a:rPr sz="1600" u="sng" spc="-6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trying</a:t>
            </a:r>
            <a:r>
              <a:rPr sz="1600" u="sng" spc="-4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to</a:t>
            </a:r>
            <a:r>
              <a:rPr sz="1600" u="sng" spc="-7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tell</a:t>
            </a:r>
            <a:r>
              <a:rPr sz="1600" u="sng" spc="-6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1600" u="sng" spc="-2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onstantia"/>
                <a:cs typeface="Constantia"/>
                <a:hlinkClick r:id="rId3"/>
              </a:rPr>
              <a:t>you</a:t>
            </a:r>
            <a:endParaRPr sz="1600" dirty="0">
              <a:latin typeface="Constantia"/>
              <a:cs typeface="Constanti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D3E525-E341-1ACE-073E-141A8B0530BF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6553200" cy="1447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AU" dirty="0"/>
              <a:t>Body Language: Intro</a:t>
            </a:r>
          </a:p>
        </p:txBody>
      </p:sp>
      <p:pic>
        <p:nvPicPr>
          <p:cNvPr id="12" name="Online Media 11" title="Dog Body Language - What your dog is desperately trying to tell you! www.thefamilydog.com">
            <a:hlinkClick r:id="" action="ppaction://media"/>
            <a:extLst>
              <a:ext uri="{FF2B5EF4-FFF2-40B4-BE49-F238E27FC236}">
                <a16:creationId xmlns:a16="http://schemas.microsoft.com/office/drawing/2014/main" id="{F5CA4BFB-4F63-1F21-F28C-97C3A7264A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600200"/>
            <a:ext cx="9144000" cy="516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A0C7-6B15-46EA-9691-6990DBDB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447045"/>
          </a:xfrm>
        </p:spPr>
        <p:txBody>
          <a:bodyPr/>
          <a:lstStyle/>
          <a:p>
            <a:r>
              <a:rPr lang="en-AU" dirty="0"/>
              <a:t>Body Language: Intro</a:t>
            </a:r>
          </a:p>
        </p:txBody>
      </p:sp>
      <p:pic>
        <p:nvPicPr>
          <p:cNvPr id="4" name="Online Media 3" title="Dog Body Language 101">
            <a:hlinkClick r:id="" action="ppaction://media"/>
            <a:extLst>
              <a:ext uri="{FF2B5EF4-FFF2-40B4-BE49-F238E27FC236}">
                <a16:creationId xmlns:a16="http://schemas.microsoft.com/office/drawing/2014/main" id="{F9484B44-A9A5-4A39-A6B6-95E2D6B8C9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89A86310-4395-805D-893F-4B276F113994}"/>
              </a:ext>
            </a:extLst>
          </p:cNvPr>
          <p:cNvSpPr txBox="1"/>
          <p:nvPr/>
        </p:nvSpPr>
        <p:spPr>
          <a:xfrm>
            <a:off x="253390" y="898693"/>
            <a:ext cx="6203315" cy="630301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54965" indent="-342265">
              <a:spcBef>
                <a:spcPts val="107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Constantia"/>
                <a:cs typeface="Constantia"/>
              </a:rPr>
              <a:t>First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some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videos....</a:t>
            </a:r>
            <a:endParaRPr sz="32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406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5D487D7-3D6C-4013-A0AD-F2F65945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830162"/>
            <a:ext cx="8963025" cy="356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99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0BB7BA3-00EE-44F0-8ECA-12DC562EF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1863774"/>
            <a:ext cx="8963025" cy="3495578"/>
          </a:xfrm>
          <a:noFill/>
        </p:spPr>
      </p:pic>
    </p:spTree>
    <p:extLst>
      <p:ext uri="{BB962C8B-B14F-4D97-AF65-F5344CB8AC3E}">
        <p14:creationId xmlns:p14="http://schemas.microsoft.com/office/powerpoint/2010/main" val="932496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6AD82B-918C-43C1-841A-70676C84F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1841366"/>
            <a:ext cx="8963025" cy="3540394"/>
          </a:xfrm>
          <a:noFill/>
        </p:spPr>
      </p:pic>
    </p:spTree>
    <p:extLst>
      <p:ext uri="{BB962C8B-B14F-4D97-AF65-F5344CB8AC3E}">
        <p14:creationId xmlns:p14="http://schemas.microsoft.com/office/powerpoint/2010/main" val="143261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27E2-F61B-ADF2-075C-AACAED24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1244"/>
            <a:ext cx="7086600" cy="1447045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AU" dirty="0"/>
              <a:t>Body language of a stressed dog</a:t>
            </a:r>
          </a:p>
        </p:txBody>
      </p:sp>
      <p:pic>
        <p:nvPicPr>
          <p:cNvPr id="4098" name="Picture 2" descr="How do I know if my dog is stressed or scared?">
            <a:extLst>
              <a:ext uri="{FF2B5EF4-FFF2-40B4-BE49-F238E27FC236}">
                <a16:creationId xmlns:a16="http://schemas.microsoft.com/office/drawing/2014/main" id="{95EB0D20-3119-EBDF-D4B1-33FFE664D4B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r="4625"/>
          <a:stretch/>
        </p:blipFill>
        <p:spPr bwMode="auto">
          <a:xfrm>
            <a:off x="253390" y="1648289"/>
            <a:ext cx="8036788" cy="435254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2096135">
              <a:lnSpc>
                <a:spcPct val="100000"/>
              </a:lnSpc>
              <a:spcBef>
                <a:spcPts val="105"/>
              </a:spcBef>
            </a:pPr>
            <a:r>
              <a:rPr dirty="0"/>
              <a:t>Animal</a:t>
            </a:r>
            <a:r>
              <a:rPr spc="-25" dirty="0"/>
              <a:t> </a:t>
            </a:r>
            <a:r>
              <a:rPr spc="-10" dirty="0"/>
              <a:t>Behaviour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1833"/>
            <a:ext cx="8055609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By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changing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their natural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grouping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25" dirty="0">
                <a:latin typeface="Comic Sans MS"/>
                <a:cs typeface="Comic Sans MS"/>
              </a:rPr>
              <a:t>we </a:t>
            </a:r>
            <a:r>
              <a:rPr sz="3200" dirty="0">
                <a:latin typeface="Comic Sans MS"/>
                <a:cs typeface="Comic Sans MS"/>
              </a:rPr>
              <a:t>potentially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subject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the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animals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to </a:t>
            </a:r>
            <a:r>
              <a:rPr sz="3200" spc="-10" dirty="0">
                <a:latin typeface="Comic Sans MS"/>
                <a:cs typeface="Comic Sans MS"/>
              </a:rPr>
              <a:t>stress</a:t>
            </a:r>
            <a:endParaRPr sz="32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omic Sans MS"/>
                <a:cs typeface="Comic Sans MS"/>
              </a:rPr>
              <a:t>Elephants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swaying</a:t>
            </a:r>
            <a:endParaRPr sz="28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omic Sans MS"/>
                <a:cs typeface="Comic Sans MS"/>
              </a:rPr>
              <a:t>Big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cats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-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pacing</a:t>
            </a:r>
            <a:endParaRPr sz="28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1455"/>
              </a:spcBef>
              <a:buFont typeface="Arial"/>
              <a:buChar char="–"/>
            </a:pPr>
            <a:endParaRPr sz="2800">
              <a:latin typeface="Comic Sans MS"/>
              <a:cs typeface="Comic Sans MS"/>
            </a:endParaRPr>
          </a:p>
          <a:p>
            <a:pPr marL="355600" marR="403225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Or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by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removing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them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from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their </a:t>
            </a:r>
            <a:r>
              <a:rPr sz="3200" dirty="0">
                <a:latin typeface="Comic Sans MS"/>
                <a:cs typeface="Comic Sans MS"/>
              </a:rPr>
              <a:t>gregarious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lifestyles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they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may </a:t>
            </a:r>
            <a:r>
              <a:rPr sz="3200" spc="-10" dirty="0">
                <a:latin typeface="Comic Sans MS"/>
                <a:cs typeface="Comic Sans MS"/>
              </a:rPr>
              <a:t>become </a:t>
            </a:r>
            <a:r>
              <a:rPr sz="3200" dirty="0">
                <a:latin typeface="Comic Sans MS"/>
                <a:cs typeface="Comic Sans MS"/>
              </a:rPr>
              <a:t>bored,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anxious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and</a:t>
            </a:r>
            <a:r>
              <a:rPr sz="3200" spc="-10" dirty="0">
                <a:latin typeface="Comic Sans MS"/>
                <a:cs typeface="Comic Sans MS"/>
              </a:rPr>
              <a:t> panic.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966" y="469519"/>
            <a:ext cx="4354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Causes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stress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89710"/>
            <a:ext cx="3506470" cy="43364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280670" indent="-3429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Exposure</a:t>
            </a:r>
            <a:r>
              <a:rPr sz="2800" spc="-12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to </a:t>
            </a:r>
            <a:r>
              <a:rPr sz="2800" dirty="0">
                <a:latin typeface="Comic Sans MS"/>
                <a:cs typeface="Comic Sans MS"/>
              </a:rPr>
              <a:t>unfamiliar</a:t>
            </a:r>
            <a:r>
              <a:rPr sz="2800" spc="-1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stimuli</a:t>
            </a:r>
            <a:endParaRPr sz="2800">
              <a:latin typeface="Comic Sans MS"/>
              <a:cs typeface="Comic Sans MS"/>
            </a:endParaRPr>
          </a:p>
          <a:p>
            <a:pPr marL="355600" marR="572770" indent="-342900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Other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dogs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and </a:t>
            </a:r>
            <a:r>
              <a:rPr sz="2800" spc="-10" dirty="0">
                <a:latin typeface="Comic Sans MS"/>
                <a:cs typeface="Comic Sans MS"/>
              </a:rPr>
              <a:t>people</a:t>
            </a:r>
            <a:endParaRPr sz="2800">
              <a:latin typeface="Comic Sans MS"/>
              <a:cs typeface="Comic Sans MS"/>
            </a:endParaRPr>
          </a:p>
          <a:p>
            <a:pPr marL="355600" marR="432434" indent="-342900">
              <a:lnSpc>
                <a:spcPts val="303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Certain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types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of </a:t>
            </a:r>
            <a:r>
              <a:rPr sz="2800" spc="-10" dirty="0">
                <a:latin typeface="Comic Sans MS"/>
                <a:cs typeface="Comic Sans MS"/>
              </a:rPr>
              <a:t>handling</a:t>
            </a:r>
            <a:endParaRPr sz="28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Comic Sans MS"/>
                <a:cs typeface="Comic Sans MS"/>
              </a:rPr>
              <a:t>Separation</a:t>
            </a:r>
            <a:r>
              <a:rPr sz="2800" spc="-1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anxiety</a:t>
            </a:r>
            <a:endParaRPr sz="28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Comic Sans MS"/>
                <a:cs typeface="Comic Sans MS"/>
              </a:rPr>
              <a:t>Illness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&amp;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medical</a:t>
            </a:r>
            <a:endParaRPr sz="2800">
              <a:latin typeface="Comic Sans MS"/>
              <a:cs typeface="Comic Sans MS"/>
            </a:endParaRPr>
          </a:p>
          <a:p>
            <a:pPr marL="355600" marR="32384" indent="-342900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Lack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physical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or </a:t>
            </a:r>
            <a:r>
              <a:rPr sz="2800" dirty="0">
                <a:latin typeface="Comic Sans MS"/>
                <a:cs typeface="Comic Sans MS"/>
              </a:rPr>
              <a:t>mental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exersise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94254"/>
            <a:ext cx="4038600" cy="31381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102" y="198247"/>
            <a:ext cx="7146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2712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Body</a:t>
            </a:r>
            <a:r>
              <a:rPr sz="4000" spc="-85" dirty="0"/>
              <a:t> </a:t>
            </a:r>
            <a:r>
              <a:rPr sz="4000" dirty="0"/>
              <a:t>Language</a:t>
            </a:r>
            <a:r>
              <a:rPr sz="4000" spc="-55" dirty="0"/>
              <a:t> </a:t>
            </a:r>
            <a:r>
              <a:rPr sz="4000" dirty="0"/>
              <a:t>-</a:t>
            </a:r>
            <a:r>
              <a:rPr sz="4000" spc="-90" dirty="0"/>
              <a:t> </a:t>
            </a:r>
            <a:r>
              <a:rPr sz="4000" spc="-25" dirty="0"/>
              <a:t>Dog </a:t>
            </a:r>
            <a:r>
              <a:rPr sz="4000" dirty="0"/>
              <a:t>Signs</a:t>
            </a:r>
            <a:r>
              <a:rPr sz="4000" spc="-70" dirty="0"/>
              <a:t> </a:t>
            </a:r>
            <a:r>
              <a:rPr sz="4000" dirty="0"/>
              <a:t>of</a:t>
            </a:r>
            <a:r>
              <a:rPr sz="4000" spc="-105" dirty="0"/>
              <a:t> </a:t>
            </a:r>
            <a:r>
              <a:rPr sz="4000" dirty="0"/>
              <a:t>Relaxation</a:t>
            </a:r>
            <a:r>
              <a:rPr sz="4000" spc="-50" dirty="0"/>
              <a:t> </a:t>
            </a:r>
            <a:r>
              <a:rPr sz="4000" dirty="0"/>
              <a:t>/</a:t>
            </a:r>
            <a:r>
              <a:rPr sz="4000" spc="-100" dirty="0"/>
              <a:t> </a:t>
            </a:r>
            <a:r>
              <a:rPr sz="4000" spc="-10" dirty="0"/>
              <a:t>Comfort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10"/>
            <a:ext cx="3872229" cy="42271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Wriggly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body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posture</a:t>
            </a:r>
            <a:endParaRPr sz="2600">
              <a:latin typeface="Comic Sans MS"/>
              <a:cs typeface="Comic Sans MS"/>
            </a:endParaRP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Attentiveness,</a:t>
            </a:r>
            <a:r>
              <a:rPr sz="2600" spc="-9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seeking </a:t>
            </a:r>
            <a:r>
              <a:rPr sz="2600" dirty="0">
                <a:latin typeface="Comic Sans MS"/>
                <a:cs typeface="Comic Sans MS"/>
              </a:rPr>
              <a:t>eye</a:t>
            </a:r>
            <a:r>
              <a:rPr sz="2600" spc="-10" dirty="0">
                <a:latin typeface="Comic Sans MS"/>
                <a:cs typeface="Comic Sans MS"/>
              </a:rPr>
              <a:t> contact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An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open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mouth</a:t>
            </a:r>
            <a:endParaRPr sz="2600">
              <a:latin typeface="Comic Sans MS"/>
              <a:cs typeface="Comic Sans MS"/>
            </a:endParaRPr>
          </a:p>
          <a:p>
            <a:pPr marL="355600" marR="378460" indent="-343535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Normal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breathing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spc="-25" dirty="0">
                <a:latin typeface="Comic Sans MS"/>
                <a:cs typeface="Comic Sans MS"/>
              </a:rPr>
              <a:t>or </a:t>
            </a:r>
            <a:r>
              <a:rPr sz="2600" spc="-10" dirty="0">
                <a:latin typeface="Comic Sans MS"/>
                <a:cs typeface="Comic Sans MS"/>
              </a:rPr>
              <a:t>panting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Soft</a:t>
            </a:r>
            <a:r>
              <a:rPr sz="2600" spc="-20" dirty="0">
                <a:latin typeface="Comic Sans MS"/>
                <a:cs typeface="Comic Sans MS"/>
              </a:rPr>
              <a:t> eyes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A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loose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wagging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tail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Play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bows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Normal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ear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carriage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90" y="10744"/>
            <a:ext cx="8036788" cy="1447045"/>
          </a:xfrm>
        </p:spPr>
        <p:txBody>
          <a:bodyPr vert="horz" wrap="square" lIns="0" tIns="0" rIns="0" bIns="0" rtlCol="0">
            <a:normAutofit/>
          </a:bodyPr>
          <a:lstStyle/>
          <a:p>
            <a:pPr marL="2033905">
              <a:spcBef>
                <a:spcPts val="105"/>
              </a:spcBef>
            </a:pPr>
            <a:r>
              <a:rPr lang="en-AU" b="0" i="0">
                <a:latin typeface="Comic Sans MS"/>
                <a:ea typeface="+mj-ea"/>
                <a:cs typeface="Comic Sans MS"/>
              </a:rPr>
              <a:t>Signs</a:t>
            </a:r>
            <a:r>
              <a:rPr lang="en-AU" b="0" i="0" spc="-5">
                <a:latin typeface="Comic Sans MS"/>
                <a:ea typeface="+mj-ea"/>
                <a:cs typeface="Comic Sans MS"/>
              </a:rPr>
              <a:t> </a:t>
            </a:r>
            <a:r>
              <a:rPr lang="en-AU" b="0" i="0">
                <a:latin typeface="Comic Sans MS"/>
                <a:ea typeface="+mj-ea"/>
                <a:cs typeface="Comic Sans MS"/>
              </a:rPr>
              <a:t>of </a:t>
            </a:r>
            <a:r>
              <a:rPr lang="en-AU" b="0" i="0" spc="-10">
                <a:latin typeface="Comic Sans MS"/>
                <a:ea typeface="+mj-ea"/>
                <a:cs typeface="Comic Sans MS"/>
              </a:rPr>
              <a:t>comfort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12747"/>
            <a:ext cx="3683635" cy="475361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indent="-342265">
              <a:spcBef>
                <a:spcPts val="77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Resting</a:t>
            </a:r>
            <a:r>
              <a:rPr lang="en-US" sz="3200" b="0" i="0" spc="-5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on</a:t>
            </a:r>
            <a:r>
              <a:rPr lang="en-US" sz="3200" b="0" i="0" spc="-75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 spc="-2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side</a:t>
            </a:r>
            <a:endParaRPr lang="en-US" sz="3200" b="0" i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marR="1139825" indent="-342900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Loose</a:t>
            </a:r>
            <a:r>
              <a:rPr lang="en-US" sz="3200" b="0" i="0" spc="-8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 spc="-25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and </a:t>
            </a:r>
            <a:r>
              <a:rPr lang="en-US" sz="3200" b="0" i="0" spc="-1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comfortable</a:t>
            </a:r>
            <a:endParaRPr lang="en-US" sz="3200" b="0" i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indent="-342265"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Open</a:t>
            </a:r>
            <a:r>
              <a:rPr lang="en-US" sz="3200" b="0" i="0" spc="-9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 spc="-1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mouth</a:t>
            </a:r>
            <a:endParaRPr lang="en-US" sz="3200" b="0" i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indent="-342265"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Relaxed</a:t>
            </a:r>
            <a:r>
              <a:rPr lang="en-US" sz="3200" b="0" i="0" spc="-10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normal</a:t>
            </a:r>
            <a:r>
              <a:rPr lang="en-US" sz="3200" b="0" i="0" spc="-85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 spc="-25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ear</a:t>
            </a:r>
            <a:endParaRPr lang="en-US" sz="3200" b="0" i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indent="-342265">
              <a:spcBef>
                <a:spcPts val="67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Soft</a:t>
            </a:r>
            <a:r>
              <a:rPr lang="en-US" sz="3200" b="0" i="0" spc="-7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 spc="-2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eyes</a:t>
            </a:r>
            <a:endParaRPr lang="en-US" sz="3200" b="0" i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indent="-342265">
              <a:spcBef>
                <a:spcPts val="67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No</a:t>
            </a:r>
            <a:r>
              <a:rPr lang="en-US" sz="3200" b="0" i="0" spc="-55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worry</a:t>
            </a:r>
            <a:r>
              <a:rPr lang="en-US" sz="3200" b="0" i="0" spc="-4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3200" b="0" i="0" spc="-1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frowns</a:t>
            </a:r>
            <a:endParaRPr lang="en-US" sz="3200" b="0" i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l="8487" r="19584" b="4"/>
          <a:stretch/>
        </p:blipFill>
        <p:spPr>
          <a:xfrm>
            <a:off x="4723003" y="1579905"/>
            <a:ext cx="3862958" cy="413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1316990">
              <a:lnSpc>
                <a:spcPct val="100000"/>
              </a:lnSpc>
              <a:spcBef>
                <a:spcPts val="105"/>
              </a:spcBef>
            </a:pPr>
            <a:r>
              <a:rPr dirty="0"/>
              <a:t>Signs</a:t>
            </a:r>
            <a:r>
              <a:rPr spc="-2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Stress</a:t>
            </a:r>
            <a:r>
              <a:rPr spc="-3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20" dirty="0"/>
              <a:t>Head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016" y="1528534"/>
            <a:ext cx="7531734" cy="48374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31990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319905" algn="l"/>
              </a:tabLst>
            </a:pPr>
            <a:r>
              <a:rPr sz="2800" dirty="0">
                <a:latin typeface="Comic Sans MS"/>
                <a:cs typeface="Comic Sans MS"/>
              </a:rPr>
              <a:t>Whale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eye</a:t>
            </a:r>
            <a:endParaRPr sz="2800">
              <a:latin typeface="Comic Sans MS"/>
              <a:cs typeface="Comic Sans MS"/>
            </a:endParaRPr>
          </a:p>
          <a:p>
            <a:pPr marL="4319905" marR="38163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19905" algn="l"/>
              </a:tabLst>
            </a:pPr>
            <a:r>
              <a:rPr sz="2800" dirty="0">
                <a:latin typeface="Comic Sans MS"/>
                <a:cs typeface="Comic Sans MS"/>
              </a:rPr>
              <a:t>Ears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back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or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flat </a:t>
            </a:r>
            <a:r>
              <a:rPr sz="2800" dirty="0">
                <a:latin typeface="Comic Sans MS"/>
                <a:cs typeface="Comic Sans MS"/>
              </a:rPr>
              <a:t>against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head</a:t>
            </a:r>
            <a:endParaRPr sz="2800">
              <a:latin typeface="Comic Sans MS"/>
              <a:cs typeface="Comic Sans MS"/>
            </a:endParaRPr>
          </a:p>
          <a:p>
            <a:pPr marL="431990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19905" algn="l"/>
              </a:tabLst>
            </a:pPr>
            <a:r>
              <a:rPr sz="2800" dirty="0">
                <a:latin typeface="Comic Sans MS"/>
                <a:cs typeface="Comic Sans MS"/>
              </a:rPr>
              <a:t>Excessive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drool</a:t>
            </a:r>
            <a:endParaRPr sz="2800">
              <a:latin typeface="Comic Sans MS"/>
              <a:cs typeface="Comic Sans MS"/>
            </a:endParaRPr>
          </a:p>
          <a:p>
            <a:pPr marL="431990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19905" algn="l"/>
              </a:tabLst>
            </a:pPr>
            <a:r>
              <a:rPr sz="2800" dirty="0">
                <a:latin typeface="Comic Sans MS"/>
                <a:cs typeface="Comic Sans MS"/>
              </a:rPr>
              <a:t>Lip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licking</a:t>
            </a:r>
            <a:endParaRPr sz="2800">
              <a:latin typeface="Comic Sans MS"/>
              <a:cs typeface="Comic Sans MS"/>
            </a:endParaRPr>
          </a:p>
          <a:p>
            <a:pPr marL="4319905" marR="1029969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19905" algn="l"/>
              </a:tabLst>
            </a:pPr>
            <a:r>
              <a:rPr sz="2800" dirty="0">
                <a:latin typeface="Comic Sans MS"/>
                <a:cs typeface="Comic Sans MS"/>
              </a:rPr>
              <a:t>Mouth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closes suddenly</a:t>
            </a:r>
            <a:endParaRPr sz="2800">
              <a:latin typeface="Comic Sans MS"/>
              <a:cs typeface="Comic Sans MS"/>
            </a:endParaRPr>
          </a:p>
          <a:p>
            <a:pPr marL="431990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19905" algn="l"/>
              </a:tabLst>
            </a:pPr>
            <a:r>
              <a:rPr sz="2800" dirty="0">
                <a:latin typeface="Comic Sans MS"/>
                <a:cs typeface="Comic Sans MS"/>
              </a:rPr>
              <a:t>Rapid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panting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sz="2400" spc="-4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stressed</a:t>
            </a:r>
            <a:r>
              <a:rPr sz="2400" spc="-5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dog</a:t>
            </a:r>
            <a:r>
              <a:rPr sz="2400" spc="-2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that</a:t>
            </a:r>
            <a:r>
              <a:rPr sz="2400" spc="-5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is</a:t>
            </a:r>
            <a:r>
              <a:rPr sz="2400" spc="-2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not</a:t>
            </a:r>
            <a:r>
              <a:rPr sz="2400" spc="-4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panting</a:t>
            </a:r>
            <a:r>
              <a:rPr sz="2400" spc="-1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is</a:t>
            </a:r>
            <a:r>
              <a:rPr sz="2400" spc="-4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more</a:t>
            </a:r>
            <a:r>
              <a:rPr sz="2400" spc="-3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Comic Sans MS"/>
                <a:cs typeface="Comic Sans MS"/>
              </a:rPr>
              <a:t>dangerous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–</a:t>
            </a:r>
            <a:r>
              <a:rPr sz="2400" spc="-3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no</a:t>
            </a:r>
            <a:r>
              <a:rPr sz="2400" spc="-2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mechanism</a:t>
            </a:r>
            <a:r>
              <a:rPr sz="2400" spc="-4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to</a:t>
            </a:r>
            <a:r>
              <a:rPr sz="2400" spc="-3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relieve</a:t>
            </a:r>
            <a:r>
              <a:rPr sz="2400" spc="-4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and</a:t>
            </a:r>
            <a:r>
              <a:rPr sz="2400" spc="-2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more</a:t>
            </a:r>
            <a:r>
              <a:rPr sz="2400" spc="-2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likely</a:t>
            </a:r>
            <a:r>
              <a:rPr sz="2400" spc="-20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800000"/>
                </a:solidFill>
                <a:latin typeface="Comic Sans MS"/>
                <a:cs typeface="Comic Sans MS"/>
              </a:rPr>
              <a:t>to</a:t>
            </a:r>
            <a:r>
              <a:rPr sz="2400" spc="-25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Comic Sans MS"/>
                <a:cs typeface="Comic Sans MS"/>
              </a:rPr>
              <a:t>react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985010"/>
            <a:ext cx="4038600" cy="26836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6013" rIns="0" bIns="0" rtlCol="0">
            <a:spAutoFit/>
          </a:bodyPr>
          <a:lstStyle/>
          <a:p>
            <a:pPr marL="1504315">
              <a:lnSpc>
                <a:spcPct val="100000"/>
              </a:lnSpc>
              <a:spcBef>
                <a:spcPts val="105"/>
              </a:spcBef>
            </a:pPr>
            <a:r>
              <a:rPr dirty="0"/>
              <a:t>Signs</a:t>
            </a:r>
            <a:r>
              <a:rPr spc="-2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Stress</a:t>
            </a:r>
            <a:r>
              <a:rPr spc="-3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20" dirty="0"/>
              <a:t>Tail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8534"/>
            <a:ext cx="3634740" cy="25019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Tucked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under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body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Slow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tentative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wag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Straighten</a:t>
            </a:r>
            <a:r>
              <a:rPr sz="2800" spc="-114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out</a:t>
            </a:r>
            <a:endParaRPr sz="2800">
              <a:latin typeface="Comic Sans MS"/>
              <a:cs typeface="Comic Sans MS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Held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low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if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normal </a:t>
            </a:r>
            <a:r>
              <a:rPr sz="2800" dirty="0">
                <a:latin typeface="Comic Sans MS"/>
                <a:cs typeface="Comic Sans MS"/>
              </a:rPr>
              <a:t>carriage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is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set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high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351785"/>
            <a:ext cx="4038600" cy="30231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2604770">
              <a:lnSpc>
                <a:spcPct val="100000"/>
              </a:lnSpc>
              <a:spcBef>
                <a:spcPts val="105"/>
              </a:spcBef>
            </a:pPr>
            <a:r>
              <a:rPr dirty="0"/>
              <a:t>Body </a:t>
            </a:r>
            <a:r>
              <a:rPr spc="-10" dirty="0"/>
              <a:t>posture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3881285"/>
            <a:ext cx="8229600" cy="23262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7288" rIns="0" bIns="0" rtlCol="0">
            <a:spAutoFit/>
          </a:bodyPr>
          <a:lstStyle/>
          <a:p>
            <a:pPr marL="52705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Hunched,</a:t>
            </a:r>
            <a:r>
              <a:rPr sz="2400" spc="-55" dirty="0"/>
              <a:t> </a:t>
            </a:r>
            <a:r>
              <a:rPr sz="2400" dirty="0"/>
              <a:t>lowered</a:t>
            </a:r>
            <a:r>
              <a:rPr sz="2400" spc="-65" dirty="0"/>
              <a:t> </a:t>
            </a:r>
            <a:r>
              <a:rPr sz="2400" dirty="0"/>
              <a:t>head,</a:t>
            </a:r>
            <a:r>
              <a:rPr sz="2400" spc="-40" dirty="0"/>
              <a:t> </a:t>
            </a:r>
            <a:r>
              <a:rPr sz="2400" dirty="0"/>
              <a:t>lip</a:t>
            </a:r>
            <a:r>
              <a:rPr sz="2400" spc="-35" dirty="0"/>
              <a:t> </a:t>
            </a:r>
            <a:r>
              <a:rPr sz="2400" dirty="0"/>
              <a:t>licking,</a:t>
            </a:r>
            <a:r>
              <a:rPr sz="2400" spc="-30" dirty="0"/>
              <a:t> </a:t>
            </a:r>
            <a:r>
              <a:rPr sz="2400" spc="-10" dirty="0"/>
              <a:t>yawning </a:t>
            </a:r>
            <a:r>
              <a:rPr sz="2400" dirty="0"/>
              <a:t>Trembling,</a:t>
            </a:r>
            <a:r>
              <a:rPr sz="2400" spc="-85" dirty="0"/>
              <a:t> </a:t>
            </a:r>
            <a:r>
              <a:rPr sz="2400" dirty="0"/>
              <a:t>pacing,</a:t>
            </a:r>
            <a:r>
              <a:rPr sz="2400" spc="-75" dirty="0"/>
              <a:t> </a:t>
            </a:r>
            <a:r>
              <a:rPr sz="2400" dirty="0"/>
              <a:t>freezing,</a:t>
            </a:r>
            <a:r>
              <a:rPr sz="2400" spc="-100" dirty="0"/>
              <a:t> </a:t>
            </a:r>
            <a:r>
              <a:rPr sz="2400" dirty="0"/>
              <a:t>stiffness,</a:t>
            </a:r>
            <a:r>
              <a:rPr sz="2400" spc="-100" dirty="0"/>
              <a:t> </a:t>
            </a:r>
            <a:r>
              <a:rPr sz="2400" spc="-10" dirty="0"/>
              <a:t>exposing </a:t>
            </a:r>
            <a:r>
              <a:rPr sz="2400" dirty="0"/>
              <a:t>belly,</a:t>
            </a:r>
            <a:r>
              <a:rPr sz="2400" spc="-75" dirty="0"/>
              <a:t> </a:t>
            </a:r>
            <a:r>
              <a:rPr sz="2400" dirty="0"/>
              <a:t>urinating,</a:t>
            </a:r>
            <a:r>
              <a:rPr sz="2400" spc="-55" dirty="0"/>
              <a:t> </a:t>
            </a:r>
            <a:r>
              <a:rPr sz="2400" dirty="0"/>
              <a:t>panting,</a:t>
            </a:r>
            <a:r>
              <a:rPr sz="2400" spc="-55" dirty="0"/>
              <a:t> </a:t>
            </a:r>
            <a:r>
              <a:rPr sz="2400" dirty="0"/>
              <a:t>hiding,</a:t>
            </a:r>
            <a:r>
              <a:rPr sz="2400" spc="-60" dirty="0"/>
              <a:t> </a:t>
            </a:r>
            <a:r>
              <a:rPr sz="2400" dirty="0"/>
              <a:t>ears</a:t>
            </a:r>
            <a:r>
              <a:rPr sz="2400" spc="-70" dirty="0"/>
              <a:t> </a:t>
            </a:r>
            <a:r>
              <a:rPr sz="2400" spc="-10" dirty="0"/>
              <a:t>pinned, </a:t>
            </a:r>
            <a:r>
              <a:rPr sz="2400" dirty="0"/>
              <a:t>vocalisation,</a:t>
            </a:r>
            <a:r>
              <a:rPr sz="2400" spc="-65" dirty="0"/>
              <a:t> </a:t>
            </a:r>
            <a:r>
              <a:rPr sz="2400" dirty="0"/>
              <a:t>drooling,</a:t>
            </a:r>
            <a:r>
              <a:rPr sz="2400" spc="-60" dirty="0"/>
              <a:t> </a:t>
            </a:r>
            <a:r>
              <a:rPr sz="2400" dirty="0"/>
              <a:t>foaming,</a:t>
            </a:r>
            <a:r>
              <a:rPr sz="2400" spc="-60" dirty="0"/>
              <a:t> </a:t>
            </a:r>
            <a:r>
              <a:rPr sz="2400" dirty="0"/>
              <a:t>dilated</a:t>
            </a:r>
            <a:r>
              <a:rPr sz="2400" spc="-65" dirty="0"/>
              <a:t> </a:t>
            </a:r>
            <a:r>
              <a:rPr sz="2400" dirty="0"/>
              <a:t>pupils</a:t>
            </a:r>
            <a:r>
              <a:rPr sz="2400" spc="-75" dirty="0"/>
              <a:t> </a:t>
            </a:r>
            <a:r>
              <a:rPr sz="2400" spc="-10" dirty="0"/>
              <a:t>whale </a:t>
            </a:r>
            <a:r>
              <a:rPr sz="2400" spc="-25" dirty="0"/>
              <a:t>eye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1518285">
              <a:lnSpc>
                <a:spcPct val="100000"/>
              </a:lnSpc>
              <a:spcBef>
                <a:spcPts val="105"/>
              </a:spcBef>
            </a:pPr>
            <a:r>
              <a:rPr dirty="0"/>
              <a:t>Avoidance</a:t>
            </a:r>
            <a:r>
              <a:rPr spc="-25" dirty="0"/>
              <a:t> </a:t>
            </a:r>
            <a:r>
              <a:rPr spc="-10" dirty="0"/>
              <a:t>behaviours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8534"/>
            <a:ext cx="3420110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Turning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head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away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Backing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away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Hiding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9235" y="2998089"/>
            <a:ext cx="6440423" cy="31874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1094105">
              <a:lnSpc>
                <a:spcPct val="100000"/>
              </a:lnSpc>
              <a:spcBef>
                <a:spcPts val="105"/>
              </a:spcBef>
            </a:pPr>
            <a:r>
              <a:rPr dirty="0"/>
              <a:t>Displacement</a:t>
            </a:r>
            <a:r>
              <a:rPr spc="-100" dirty="0"/>
              <a:t> </a:t>
            </a:r>
            <a:r>
              <a:rPr spc="-10" dirty="0"/>
              <a:t>Behaviours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8570"/>
            <a:ext cx="3642995" cy="41662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Scratching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Lip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licking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Sneezing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Yawning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Blinking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Turning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away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Sniffing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ground</a:t>
            </a:r>
            <a:endParaRPr sz="2800">
              <a:latin typeface="Comic Sans MS"/>
              <a:cs typeface="Comic Sans MS"/>
            </a:endParaRPr>
          </a:p>
          <a:p>
            <a:pPr marL="355600" marR="389255" indent="-343535">
              <a:lnSpc>
                <a:spcPts val="302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Shaking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off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when </a:t>
            </a:r>
            <a:r>
              <a:rPr sz="2800" spc="-25" dirty="0">
                <a:latin typeface="Comic Sans MS"/>
                <a:cs typeface="Comic Sans MS"/>
              </a:rPr>
              <a:t>dry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077467"/>
            <a:ext cx="3960876" cy="52638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3068320">
              <a:lnSpc>
                <a:spcPct val="100000"/>
              </a:lnSpc>
              <a:spcBef>
                <a:spcPts val="105"/>
              </a:spcBef>
            </a:pPr>
            <a:r>
              <a:rPr dirty="0"/>
              <a:t>Same</a:t>
            </a:r>
            <a:r>
              <a:rPr spc="-25" dirty="0"/>
              <a:t> dog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198" y="1600200"/>
            <a:ext cx="6783578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58" rIns="0" bIns="0" rtlCol="0">
            <a:spAutoFit/>
          </a:bodyPr>
          <a:lstStyle/>
          <a:p>
            <a:pPr marL="2298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Body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language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Signals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908303"/>
            <a:ext cx="7523988" cy="5585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FEC4-0977-4FA1-B864-E28FAB1BF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452097"/>
            <a:ext cx="8963025" cy="6318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3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187197"/>
            <a:ext cx="73793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Doggie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Language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Class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257" y="918463"/>
            <a:ext cx="8933815" cy="330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1020" marR="5080" indent="-52895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Using</a:t>
            </a:r>
            <a:r>
              <a:rPr sz="2800" spc="-5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9C090"/>
                </a:solidFill>
                <a:latin typeface="Calibri"/>
                <a:cs typeface="Calibri"/>
              </a:rPr>
              <a:t>worksheets</a:t>
            </a:r>
            <a:r>
              <a:rPr sz="2800" spc="-5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provided</a:t>
            </a:r>
            <a:r>
              <a:rPr sz="2800" spc="-3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in</a:t>
            </a:r>
            <a:r>
              <a:rPr sz="2800" spc="-4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shell,</a:t>
            </a:r>
            <a:r>
              <a:rPr sz="2800" spc="-4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try</a:t>
            </a:r>
            <a:r>
              <a:rPr sz="2800" spc="-5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place</a:t>
            </a:r>
            <a:r>
              <a:rPr sz="2800" spc="-5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all</a:t>
            </a:r>
            <a:r>
              <a:rPr sz="2800" spc="-6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9C090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behaviours</a:t>
            </a:r>
            <a:r>
              <a:rPr sz="2800" spc="-3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correct</a:t>
            </a:r>
            <a:r>
              <a:rPr sz="2800" spc="-5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photo</a:t>
            </a:r>
            <a:r>
              <a:rPr sz="2800" spc="-4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(alternatively</a:t>
            </a:r>
            <a:r>
              <a:rPr sz="2800" spc="-7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9C090"/>
                </a:solidFill>
                <a:latin typeface="Calibri"/>
                <a:cs typeface="Calibri"/>
              </a:rPr>
              <a:t>label</a:t>
            </a:r>
            <a:r>
              <a:rPr sz="2800" spc="-5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9C090"/>
                </a:solidFill>
                <a:latin typeface="Calibri"/>
                <a:cs typeface="Calibri"/>
              </a:rPr>
              <a:t>them</a:t>
            </a:r>
            <a:endParaRPr sz="2800">
              <a:latin typeface="Calibri"/>
              <a:cs typeface="Calibri"/>
            </a:endParaRPr>
          </a:p>
          <a:p>
            <a:pPr marL="2513965">
              <a:lnSpc>
                <a:spcPct val="100000"/>
              </a:lnSpc>
            </a:pPr>
            <a:r>
              <a:rPr sz="2800" spc="-20" dirty="0">
                <a:solidFill>
                  <a:srgbClr val="F9C090"/>
                </a:solidFill>
                <a:latin typeface="Calibri"/>
                <a:cs typeface="Calibri"/>
              </a:rPr>
              <a:t>happy/unhappy/stressed</a:t>
            </a:r>
            <a:r>
              <a:rPr sz="2800" spc="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9C090"/>
                </a:solidFill>
                <a:latin typeface="Calibri"/>
                <a:cs typeface="Calibri"/>
              </a:rPr>
              <a:t>etc)</a:t>
            </a:r>
            <a:endParaRPr sz="2800">
              <a:latin typeface="Calibri"/>
              <a:cs typeface="Calibri"/>
            </a:endParaRPr>
          </a:p>
          <a:p>
            <a:pPr marL="273050">
              <a:lnSpc>
                <a:spcPct val="100000"/>
              </a:lnSpc>
              <a:spcBef>
                <a:spcPts val="1935"/>
              </a:spcBef>
              <a:tabLst>
                <a:tab pos="2851150" algn="l"/>
                <a:tab pos="4622800" algn="l"/>
                <a:tab pos="6153785" algn="l"/>
              </a:tabLst>
            </a:pPr>
            <a:r>
              <a:rPr sz="2300" spc="-10" dirty="0">
                <a:latin typeface="Calibri"/>
                <a:cs typeface="Calibri"/>
              </a:rPr>
              <a:t>*READY(PREY</a:t>
            </a:r>
            <a:r>
              <a:rPr sz="2300" spc="-1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BOW)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*SUSPICIOUS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*FRIENDLY</a:t>
            </a:r>
            <a:r>
              <a:rPr sz="2300" dirty="0">
                <a:latin typeface="Calibri"/>
                <a:cs typeface="Calibri"/>
              </a:rPr>
              <a:t>	*HAPPY(OR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HOT)</a:t>
            </a:r>
            <a:endParaRPr sz="2300">
              <a:latin typeface="Calibri"/>
              <a:cs typeface="Calibri"/>
            </a:endParaRPr>
          </a:p>
          <a:p>
            <a:pPr marL="273050">
              <a:lnSpc>
                <a:spcPct val="100000"/>
              </a:lnSpc>
              <a:tabLst>
                <a:tab pos="1782445" algn="l"/>
                <a:tab pos="6799580" algn="l"/>
              </a:tabLst>
            </a:pPr>
            <a:r>
              <a:rPr sz="2300" spc="-10" dirty="0">
                <a:latin typeface="Calibri"/>
                <a:cs typeface="Calibri"/>
              </a:rPr>
              <a:t>*ANXIOUS</a:t>
            </a:r>
            <a:r>
              <a:rPr sz="2300" dirty="0">
                <a:latin typeface="Calibri"/>
                <a:cs typeface="Calibri"/>
              </a:rPr>
              <a:t>	*HELLO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LOVE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YOU(GREETING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STRETCH)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*STALKING</a:t>
            </a:r>
            <a:endParaRPr sz="2300">
              <a:latin typeface="Calibri"/>
              <a:cs typeface="Calibri"/>
            </a:endParaRPr>
          </a:p>
          <a:p>
            <a:pPr marL="273050">
              <a:lnSpc>
                <a:spcPct val="100000"/>
              </a:lnSpc>
              <a:spcBef>
                <a:spcPts val="5"/>
              </a:spcBef>
              <a:tabLst>
                <a:tab pos="1391285" algn="l"/>
                <a:tab pos="5887720" algn="l"/>
              </a:tabLst>
            </a:pPr>
            <a:r>
              <a:rPr sz="2300" spc="-10" dirty="0">
                <a:latin typeface="Calibri"/>
                <a:cs typeface="Calibri"/>
              </a:rPr>
              <a:t>*ANGRY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*PEACE!(LOOK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60" dirty="0">
                <a:latin typeface="Calibri"/>
                <a:cs typeface="Calibri"/>
              </a:rPr>
              <a:t>AWAY/HEAD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TURN)</a:t>
            </a:r>
            <a:r>
              <a:rPr sz="2300" dirty="0">
                <a:latin typeface="Calibri"/>
                <a:cs typeface="Calibri"/>
              </a:rPr>
              <a:t>	*YOU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WILL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FEED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ME</a:t>
            </a:r>
            <a:endParaRPr sz="2300">
              <a:latin typeface="Calibri"/>
              <a:cs typeface="Calibri"/>
            </a:endParaRPr>
          </a:p>
          <a:p>
            <a:pPr marL="273050">
              <a:lnSpc>
                <a:spcPct val="100000"/>
              </a:lnSpc>
              <a:tabLst>
                <a:tab pos="3458845" algn="l"/>
              </a:tabLst>
            </a:pPr>
            <a:r>
              <a:rPr sz="2300" spc="-10" dirty="0">
                <a:latin typeface="Calibri"/>
                <a:cs typeface="Calibri"/>
              </a:rPr>
              <a:t>*STRESSED(NOSE</a:t>
            </a:r>
            <a:r>
              <a:rPr sz="2300" spc="-1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LICK)</a:t>
            </a:r>
            <a:r>
              <a:rPr sz="2300" dirty="0">
                <a:latin typeface="Calibri"/>
                <a:cs typeface="Calibri"/>
              </a:rPr>
              <a:t>	*I’M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YOUR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LOVEBUG(BELLY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RUB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POSE)</a:t>
            </a:r>
            <a:endParaRPr sz="2300">
              <a:latin typeface="Calibri"/>
              <a:cs typeface="Calibri"/>
            </a:endParaRPr>
          </a:p>
          <a:p>
            <a:pPr marL="273050">
              <a:lnSpc>
                <a:spcPct val="100000"/>
              </a:lnSpc>
              <a:tabLst>
                <a:tab pos="4027804" algn="l"/>
                <a:tab pos="5038090" algn="l"/>
              </a:tabLst>
            </a:pPr>
            <a:r>
              <a:rPr sz="2300" dirty="0">
                <a:latin typeface="Calibri"/>
                <a:cs typeface="Calibri"/>
              </a:rPr>
              <a:t>*STRESS</a:t>
            </a:r>
            <a:r>
              <a:rPr sz="2300" spc="-10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RELEASE(SHAKE</a:t>
            </a:r>
            <a:r>
              <a:rPr sz="2300" spc="-114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OFF)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*ALERT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*PEACE!(SNIFF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GROUND)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166" y="4196588"/>
            <a:ext cx="4561840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libri"/>
                <a:cs typeface="Calibri"/>
              </a:rPr>
              <a:t>*PRETTY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PLEASE(ROUND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PUPPY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FACE)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Calibri"/>
                <a:cs typeface="Calibri"/>
              </a:rPr>
              <a:t>*RESPECT(TURN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WALK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AWAY)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66" y="4897882"/>
            <a:ext cx="45808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680" algn="l"/>
              </a:tabLst>
            </a:pPr>
            <a:r>
              <a:rPr sz="2300" spc="-10" dirty="0">
                <a:latin typeface="Calibri"/>
                <a:cs typeface="Calibri"/>
              </a:rPr>
              <a:t>*MMMM…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*RESPECT(OFFER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BACK)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166" y="5248402"/>
            <a:ext cx="42246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*RELAXED(SOFT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EARS,BLINKY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EYES)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18" y="4196588"/>
            <a:ext cx="331787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5265" algn="r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*CURIOUS(HEAD</a:t>
            </a:r>
            <a:r>
              <a:rPr sz="2300" spc="-20" dirty="0">
                <a:latin typeface="Calibri"/>
                <a:cs typeface="Calibri"/>
              </a:rPr>
              <a:t> TILT)</a:t>
            </a:r>
            <a:endParaRPr sz="2300">
              <a:latin typeface="Calibri"/>
              <a:cs typeface="Calibri"/>
            </a:endParaRPr>
          </a:p>
          <a:p>
            <a:pPr marR="210185" algn="r">
              <a:lnSpc>
                <a:spcPct val="100000"/>
              </a:lnSpc>
              <a:spcBef>
                <a:spcPts val="5"/>
              </a:spcBef>
            </a:pPr>
            <a:r>
              <a:rPr sz="2300" spc="-10" dirty="0">
                <a:latin typeface="Calibri"/>
                <a:cs typeface="Calibri"/>
              </a:rPr>
              <a:t>*STRESSED(SCRATCHING)</a:t>
            </a:r>
            <a:endParaRPr sz="2300">
              <a:latin typeface="Calibri"/>
              <a:cs typeface="Calibri"/>
            </a:endParaRPr>
          </a:p>
          <a:p>
            <a:pPr marL="633730">
              <a:lnSpc>
                <a:spcPct val="100000"/>
              </a:lnSpc>
            </a:pPr>
            <a:r>
              <a:rPr sz="2300" spc="-20" dirty="0">
                <a:latin typeface="Calibri"/>
                <a:cs typeface="Calibri"/>
              </a:rPr>
              <a:t>*OVERJOYED(WIGGLY)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*I’M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FRIENDLY(PLAY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BOW)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166" y="5598972"/>
            <a:ext cx="7893050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3775" algn="l"/>
              </a:tabLst>
            </a:pPr>
            <a:r>
              <a:rPr sz="2300" spc="-20" dirty="0">
                <a:latin typeface="Calibri"/>
                <a:cs typeface="Calibri"/>
              </a:rPr>
              <a:t>*FRIENDLY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POLITE(CURVED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BODY)</a:t>
            </a:r>
            <a:r>
              <a:rPr sz="2300" dirty="0">
                <a:latin typeface="Calibri"/>
                <a:cs typeface="Calibri"/>
              </a:rPr>
              <a:t>	*I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LOVE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YOU,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DON’T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STOP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22650" algn="l"/>
                <a:tab pos="5533390" algn="l"/>
              </a:tabLst>
            </a:pPr>
            <a:r>
              <a:rPr sz="2300" dirty="0">
                <a:latin typeface="Calibri"/>
                <a:cs typeface="Calibri"/>
              </a:rPr>
              <a:t>*NEED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SPACE(WHALE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EYE)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*THREATENED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*STRESSED(YAWN)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9E89-BAD4-471F-A053-4E4D3D39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78" y="152400"/>
            <a:ext cx="6418322" cy="1447045"/>
          </a:xfrm>
        </p:spPr>
        <p:txBody>
          <a:bodyPr>
            <a:normAutofit/>
          </a:bodyPr>
          <a:lstStyle/>
          <a:p>
            <a:r>
              <a:rPr lang="en-AU" dirty="0"/>
              <a:t>Speaking Dog! Canine Communication #1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44EF-F94E-4EE8-9AB0-3DC5B9604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9" y="1778318"/>
            <a:ext cx="7930515" cy="4347845"/>
          </a:xfrm>
        </p:spPr>
        <p:txBody>
          <a:bodyPr>
            <a:normAutofit/>
          </a:bodyPr>
          <a:lstStyle/>
          <a:p>
            <a:r>
              <a:rPr lang="en-AU" dirty="0">
                <a:hlinkClick r:id="rId2"/>
              </a:rPr>
              <a:t>Watch the recording</a:t>
            </a:r>
            <a:endParaRPr lang="en-AU" dirty="0"/>
          </a:p>
          <a:p>
            <a:pPr lvl="1"/>
            <a:r>
              <a:rPr lang="en-AU" dirty="0"/>
              <a:t>You may need to register first</a:t>
            </a:r>
          </a:p>
          <a:p>
            <a:pPr marL="0" indent="0" algn="l">
              <a:buNone/>
            </a:pPr>
            <a:r>
              <a:rPr lang="en-GB" sz="2400" b="0" i="0" dirty="0">
                <a:solidFill>
                  <a:srgbClr val="363636"/>
                </a:solidFill>
                <a:effectLst/>
                <a:latin typeface="museo-sans"/>
              </a:rPr>
              <a:t>Attendees will: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63636"/>
                </a:solidFill>
                <a:effectLst/>
                <a:latin typeface="museo-sans"/>
              </a:rPr>
              <a:t>Assess behaviour based on dog’s eyes, ears, mouth, tail, and weight distribution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63636"/>
                </a:solidFill>
                <a:effectLst/>
                <a:latin typeface="museo-sans"/>
              </a:rPr>
              <a:t>Correctly identify the many labels attributed to shelter dogs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63636"/>
                </a:solidFill>
                <a:effectLst/>
                <a:latin typeface="museo-sans"/>
              </a:rPr>
              <a:t>Understand how to conduct more informative assessments and better matchmaking</a:t>
            </a:r>
          </a:p>
          <a:p>
            <a:pPr marL="457200" lvl="1" indent="0">
              <a:buNone/>
            </a:pPr>
            <a:endParaRPr lang="en-AU" dirty="0"/>
          </a:p>
          <a:p>
            <a:pPr marL="5715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7EA52-CE00-4F30-BFC6-138A07A6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800600"/>
            <a:ext cx="3393549" cy="17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1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FA58FB-0B21-462F-8EBB-7F1ED1234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310698"/>
              </p:ext>
            </p:extLst>
          </p:nvPr>
        </p:nvGraphicFramePr>
        <p:xfrm>
          <a:off x="677545" y="43468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8A03-A1E9-43B9-AE53-13D1B03A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905000"/>
            <a:ext cx="7930515" cy="4347845"/>
          </a:xfrm>
        </p:spPr>
        <p:txBody>
          <a:bodyPr>
            <a:normAutofit/>
          </a:bodyPr>
          <a:lstStyle/>
          <a:p>
            <a:r>
              <a:rPr lang="en-AU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complete the following video and questionnaire (approx. 30 minutes):</a:t>
            </a:r>
          </a:p>
          <a:p>
            <a:r>
              <a:rPr lang="en-AU" sz="2000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https://studentweb.bhtafe.edu.au/mod/quiz/view.php?id=1571980</a:t>
            </a:r>
            <a:endParaRPr lang="en-AU" sz="2000" dirty="0">
              <a:solidFill>
                <a:srgbClr val="0000FF"/>
              </a:solidFill>
            </a:endParaRPr>
          </a:p>
          <a:p>
            <a:endParaRPr lang="en-AU" sz="2400" dirty="0"/>
          </a:p>
          <a:p>
            <a:r>
              <a:rPr lang="en-AU" sz="2400" dirty="0"/>
              <a:t>Please read the following links on student web under the tab ‘dog behaviour and body language:</a:t>
            </a:r>
          </a:p>
          <a:p>
            <a:r>
              <a:rPr lang="en-AU" sz="2400" dirty="0">
                <a:hlinkClick r:id="rId8"/>
              </a:rPr>
              <a:t>Dog behaviours explained | Vet Voice</a:t>
            </a:r>
            <a:endParaRPr lang="en-AU" sz="2400" dirty="0"/>
          </a:p>
          <a:p>
            <a:r>
              <a:rPr lang="en-AU" sz="2400" dirty="0"/>
              <a:t>Body language in dogs</a:t>
            </a:r>
          </a:p>
          <a:p>
            <a:r>
              <a:rPr lang="en-AU" sz="2400" dirty="0"/>
              <a:t>Body language of fear in dogs</a:t>
            </a:r>
          </a:p>
          <a:p>
            <a:endParaRPr lang="en-AU" sz="2400" dirty="0"/>
          </a:p>
          <a:p>
            <a:r>
              <a:rPr lang="en-AU" sz="2400" dirty="0"/>
              <a:t>And complete the following quiz:</a:t>
            </a:r>
          </a:p>
          <a:p>
            <a:endParaRPr lang="en-AU" sz="24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F4BB82-883E-981A-39A9-43A10FAA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5943600"/>
            <a:ext cx="9144000" cy="0"/>
          </a:xfrm>
          <a:prstGeom prst="rect">
            <a:avLst/>
          </a:prstGeom>
          <a:solidFill>
            <a:srgbClr val="D2E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1D2125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9"/>
              </a:rPr>
              <a:t>Online Activity: Body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D212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9"/>
              </a:rPr>
              <a:t>LanguageQuiz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1D2125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6" descr="quiz icon">
            <a:extLst>
              <a:ext uri="{FF2B5EF4-FFF2-40B4-BE49-F238E27FC236}">
                <a16:creationId xmlns:a16="http://schemas.microsoft.com/office/drawing/2014/main" id="{115366DE-9E40-3893-1B86-28464BF21B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25" y="-28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36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9F8F-7B61-4B5C-885D-0F0154AE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does behaviour come from?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B9D806-B57F-41EA-AE1D-FAC641025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632E34-D7DF-46E2-9F08-9F27EDF00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277" y="1417638"/>
            <a:ext cx="413344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8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41E9-14AC-41B6-B130-50F5D09A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AU" dirty="0"/>
              <a:t>What influences behaviour?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8FE63-FDB9-4733-AFF8-ED8DA9E6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64396" y="1476375"/>
            <a:ext cx="2015207" cy="639762"/>
          </a:xfrm>
        </p:spPr>
        <p:txBody>
          <a:bodyPr anchor="b">
            <a:normAutofit/>
          </a:bodyPr>
          <a:lstStyle/>
          <a:p>
            <a:r>
              <a:rPr lang="en-US" dirty="0"/>
              <a:t>Domesticated</a:t>
            </a:r>
            <a:endParaRPr lang="en-AU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FC26B86-3B87-44CA-994F-D4360B534C6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57201" y="2174875"/>
          <a:ext cx="8229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92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" y="346392"/>
            <a:ext cx="5993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99CC00"/>
                  </a:solidFill>
                </a:uFill>
              </a:rPr>
              <a:t>Behaviour</a:t>
            </a:r>
            <a:r>
              <a:rPr u="sng" spc="-45" dirty="0">
                <a:uFill>
                  <a:solidFill>
                    <a:srgbClr val="99CC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99CC00"/>
                  </a:solidFill>
                </a:uFill>
              </a:rPr>
              <a:t>–</a:t>
            </a:r>
            <a:r>
              <a:rPr u="sng" spc="-45" dirty="0">
                <a:uFill>
                  <a:solidFill>
                    <a:srgbClr val="99CC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99CC00"/>
                  </a:solidFill>
                </a:uFill>
              </a:rPr>
              <a:t>Big</a:t>
            </a:r>
            <a:r>
              <a:rPr u="sng" spc="-50" dirty="0">
                <a:uFill>
                  <a:solidFill>
                    <a:srgbClr val="99CC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99CC00"/>
                  </a:solidFill>
                </a:uFill>
              </a:rPr>
              <a:t>Pic</a:t>
            </a:r>
            <a:r>
              <a:rPr spc="-10" dirty="0"/>
              <a:t>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048003"/>
            <a:ext cx="5267325" cy="539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Why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measure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behaviour?</a:t>
            </a:r>
            <a:endParaRPr sz="2400" dirty="0">
              <a:latin typeface="Comic Sans MS"/>
              <a:cs typeface="Comic Sans MS"/>
            </a:endParaRPr>
          </a:p>
          <a:p>
            <a:pPr marL="129539" indent="-125730">
              <a:lnSpc>
                <a:spcPct val="100000"/>
              </a:lnSpc>
              <a:spcBef>
                <a:spcPts val="1970"/>
              </a:spcBef>
              <a:buSzPct val="95833"/>
              <a:buChar char="•"/>
              <a:tabLst>
                <a:tab pos="129539" algn="l"/>
              </a:tabLst>
            </a:pPr>
            <a:r>
              <a:rPr sz="2400" dirty="0">
                <a:latin typeface="Comic Sans MS"/>
                <a:cs typeface="Comic Sans MS"/>
              </a:rPr>
              <a:t>What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is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normal?</a:t>
            </a:r>
            <a:endParaRPr sz="2400" dirty="0">
              <a:latin typeface="Comic Sans MS"/>
              <a:cs typeface="Comic Sans MS"/>
            </a:endParaRPr>
          </a:p>
          <a:p>
            <a:pPr marL="128905" indent="-125095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28905" algn="l"/>
              </a:tabLst>
            </a:pPr>
            <a:r>
              <a:rPr sz="2400" dirty="0">
                <a:latin typeface="Comic Sans MS"/>
                <a:cs typeface="Comic Sans MS"/>
              </a:rPr>
              <a:t>Identify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abnormal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behaviour</a:t>
            </a:r>
            <a:endParaRPr sz="2400" dirty="0">
              <a:latin typeface="Comic Sans MS"/>
              <a:cs typeface="Comic Sans MS"/>
            </a:endParaRPr>
          </a:p>
          <a:p>
            <a:pPr marL="12700" marR="5080" indent="-8890">
              <a:lnSpc>
                <a:spcPts val="4320"/>
              </a:lnSpc>
              <a:spcBef>
                <a:spcPts val="385"/>
              </a:spcBef>
              <a:buSzPct val="95833"/>
              <a:buChar char="•"/>
              <a:tabLst>
                <a:tab pos="128905" algn="l"/>
              </a:tabLst>
            </a:pPr>
            <a:r>
              <a:rPr sz="2400" dirty="0">
                <a:latin typeface="Comic Sans MS"/>
                <a:cs typeface="Comic Sans MS"/>
              </a:rPr>
              <a:t>	Identify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behaviours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associated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with </a:t>
            </a:r>
            <a:r>
              <a:rPr sz="2400" dirty="0">
                <a:latin typeface="Comic Sans MS"/>
                <a:cs typeface="Comic Sans MS"/>
              </a:rPr>
              <a:t>stress,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pain,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boredom</a:t>
            </a:r>
            <a:endParaRPr sz="2400" dirty="0">
              <a:latin typeface="Comic Sans MS"/>
              <a:cs typeface="Comic Sans MS"/>
            </a:endParaRPr>
          </a:p>
          <a:p>
            <a:pPr marL="12700" marR="102870" indent="-8890">
              <a:lnSpc>
                <a:spcPts val="4320"/>
              </a:lnSpc>
              <a:spcBef>
                <a:spcPts val="5"/>
              </a:spcBef>
              <a:buSzPct val="95833"/>
              <a:buChar char="•"/>
              <a:tabLst>
                <a:tab pos="128905" algn="l"/>
              </a:tabLst>
            </a:pPr>
            <a:r>
              <a:rPr sz="2400" dirty="0">
                <a:latin typeface="Comic Sans MS"/>
                <a:cs typeface="Comic Sans MS"/>
              </a:rPr>
              <a:t>	Help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measure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success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of: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enclosure </a:t>
            </a:r>
            <a:r>
              <a:rPr sz="2400" dirty="0">
                <a:latin typeface="Comic Sans MS"/>
                <a:cs typeface="Comic Sans MS"/>
              </a:rPr>
              <a:t>design,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enrichment</a:t>
            </a:r>
            <a:endParaRPr sz="2400" dirty="0">
              <a:latin typeface="Comic Sans MS"/>
              <a:cs typeface="Comic Sans MS"/>
            </a:endParaRPr>
          </a:p>
          <a:p>
            <a:pPr marL="128905" indent="-125095">
              <a:lnSpc>
                <a:spcPct val="100000"/>
              </a:lnSpc>
              <a:spcBef>
                <a:spcPts val="1055"/>
              </a:spcBef>
              <a:buSzPct val="95833"/>
              <a:buChar char="•"/>
              <a:tabLst>
                <a:tab pos="128905" algn="l"/>
              </a:tabLst>
            </a:pPr>
            <a:r>
              <a:rPr sz="2400" dirty="0">
                <a:latin typeface="Comic Sans MS"/>
                <a:cs typeface="Comic Sans MS"/>
              </a:rPr>
              <a:t>Determine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best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housing</a:t>
            </a:r>
            <a:endParaRPr sz="2400" dirty="0">
              <a:latin typeface="Comic Sans MS"/>
              <a:cs typeface="Comic Sans MS"/>
            </a:endParaRPr>
          </a:p>
          <a:p>
            <a:pPr marL="128905" indent="-125095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28905" algn="l"/>
              </a:tabLst>
            </a:pPr>
            <a:r>
              <a:rPr sz="2400" dirty="0">
                <a:latin typeface="Comic Sans MS"/>
                <a:cs typeface="Comic Sans MS"/>
              </a:rPr>
              <a:t>Determine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best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handling/restraint</a:t>
            </a:r>
            <a:endParaRPr sz="2400" dirty="0">
              <a:latin typeface="Comic Sans MS"/>
              <a:cs typeface="Comic Sans MS"/>
            </a:endParaRPr>
          </a:p>
          <a:p>
            <a:pPr marL="129539" indent="-12573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29539" algn="l"/>
              </a:tabLst>
            </a:pPr>
            <a:r>
              <a:rPr sz="2400" dirty="0">
                <a:latin typeface="Comic Sans MS"/>
                <a:cs typeface="Comic Sans MS"/>
              </a:rPr>
              <a:t>Reproductive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Success</a:t>
            </a:r>
            <a:endParaRPr sz="2400" dirty="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4555" y="1116711"/>
            <a:ext cx="3297554" cy="4955540"/>
            <a:chOff x="5714555" y="1116711"/>
            <a:chExt cx="3297554" cy="4955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43" y="1126236"/>
              <a:ext cx="3278124" cy="49362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19317" y="1121473"/>
              <a:ext cx="3288029" cy="4946015"/>
            </a:xfrm>
            <a:custGeom>
              <a:avLst/>
              <a:gdLst/>
              <a:ahLst/>
              <a:cxnLst/>
              <a:rect l="l" t="t" r="r" b="b"/>
              <a:pathLst>
                <a:path w="3288029" h="4946015">
                  <a:moveTo>
                    <a:pt x="0" y="4945761"/>
                  </a:moveTo>
                  <a:lnTo>
                    <a:pt x="3287649" y="4945761"/>
                  </a:lnTo>
                  <a:lnTo>
                    <a:pt x="3287649" y="0"/>
                  </a:lnTo>
                  <a:lnTo>
                    <a:pt x="0" y="0"/>
                  </a:lnTo>
                  <a:lnTo>
                    <a:pt x="0" y="49457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110" rIns="0" bIns="0" rtlCol="0">
            <a:spAutoFit/>
          </a:bodyPr>
          <a:lstStyle/>
          <a:p>
            <a:pPr marL="2096135">
              <a:lnSpc>
                <a:spcPct val="100000"/>
              </a:lnSpc>
              <a:spcBef>
                <a:spcPts val="105"/>
              </a:spcBef>
            </a:pPr>
            <a:r>
              <a:rPr dirty="0"/>
              <a:t>Animal</a:t>
            </a:r>
            <a:r>
              <a:rPr spc="-25" dirty="0"/>
              <a:t> </a:t>
            </a:r>
            <a:r>
              <a:rPr spc="-10" dirty="0"/>
              <a:t>Behaviour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209"/>
            <a:ext cx="7632065" cy="40373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334010" indent="-343535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Boredom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stress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are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most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common </a:t>
            </a:r>
            <a:r>
              <a:rPr sz="2800" dirty="0">
                <a:latin typeface="Comic Sans MS"/>
                <a:cs typeface="Comic Sans MS"/>
              </a:rPr>
              <a:t>causes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behavioural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problems</a:t>
            </a:r>
            <a:endParaRPr sz="2800">
              <a:latin typeface="Comic Sans MS"/>
              <a:cs typeface="Comic Sans MS"/>
            </a:endParaRPr>
          </a:p>
          <a:p>
            <a:pPr marL="355600" marR="5080" indent="-343535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omic Sans MS"/>
                <a:cs typeface="Comic Sans MS"/>
              </a:rPr>
              <a:t>Stress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in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itself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can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cause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disease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reduce </a:t>
            </a:r>
            <a:r>
              <a:rPr sz="2800" dirty="0">
                <a:latin typeface="Comic Sans MS"/>
                <a:cs typeface="Comic Sans MS"/>
              </a:rPr>
              <a:t>immunity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in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face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disease.</a:t>
            </a:r>
            <a:endParaRPr sz="2800">
              <a:latin typeface="Comic Sans MS"/>
              <a:cs typeface="Comic Sans MS"/>
            </a:endParaRPr>
          </a:p>
          <a:p>
            <a:pPr marL="12700" marR="2487930">
              <a:lnSpc>
                <a:spcPct val="110000"/>
              </a:lnSpc>
              <a:spcBef>
                <a:spcPts val="3654"/>
              </a:spcBef>
            </a:pPr>
            <a:r>
              <a:rPr sz="2800" dirty="0">
                <a:latin typeface="Comic Sans MS"/>
                <a:cs typeface="Comic Sans MS"/>
              </a:rPr>
              <a:t>When</a:t>
            </a:r>
            <a:r>
              <a:rPr sz="2800" spc="-12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physiological</a:t>
            </a:r>
            <a:r>
              <a:rPr sz="2800" spc="-1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systems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or </a:t>
            </a:r>
            <a:r>
              <a:rPr sz="2800" dirty="0">
                <a:latin typeface="Comic Sans MS"/>
                <a:cs typeface="Comic Sans MS"/>
              </a:rPr>
              <a:t>internal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chemistry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is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abnormal, </a:t>
            </a:r>
            <a:r>
              <a:rPr sz="2800" dirty="0">
                <a:latin typeface="Comic Sans MS"/>
                <a:cs typeface="Comic Sans MS"/>
              </a:rPr>
              <a:t>behaviour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may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also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become abnormal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3357371"/>
            <a:ext cx="3131820" cy="3206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6013" rIns="0" bIns="0" rtlCol="0">
            <a:spAutoFit/>
          </a:bodyPr>
          <a:lstStyle/>
          <a:p>
            <a:pPr marL="2096135">
              <a:lnSpc>
                <a:spcPct val="100000"/>
              </a:lnSpc>
              <a:spcBef>
                <a:spcPts val="105"/>
              </a:spcBef>
            </a:pPr>
            <a:r>
              <a:rPr dirty="0"/>
              <a:t>Animal</a:t>
            </a:r>
            <a:r>
              <a:rPr spc="-25" dirty="0"/>
              <a:t> </a:t>
            </a:r>
            <a:r>
              <a:rPr spc="-10" dirty="0"/>
              <a:t>Behaviour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8869"/>
            <a:ext cx="7688580" cy="422148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87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Animals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instinctive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behaviours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are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still </a:t>
            </a:r>
            <a:r>
              <a:rPr sz="3200" dirty="0">
                <a:latin typeface="Comic Sans MS"/>
                <a:cs typeface="Comic Sans MS"/>
              </a:rPr>
              <a:t>predominantly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in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line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with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their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20" dirty="0">
                <a:latin typeface="Comic Sans MS"/>
                <a:cs typeface="Comic Sans MS"/>
              </a:rPr>
              <a:t>wild </a:t>
            </a:r>
            <a:r>
              <a:rPr sz="3200" spc="-10" dirty="0">
                <a:latin typeface="Comic Sans MS"/>
                <a:cs typeface="Comic Sans MS"/>
              </a:rPr>
              <a:t>ancestors</a:t>
            </a:r>
            <a:endParaRPr sz="3200">
              <a:latin typeface="Comic Sans MS"/>
              <a:cs typeface="Comic Sans MS"/>
            </a:endParaRPr>
          </a:p>
          <a:p>
            <a:pPr marL="355600" marR="3408679" indent="-343535">
              <a:lnSpc>
                <a:spcPct val="100000"/>
              </a:lnSpc>
              <a:spcBef>
                <a:spcPts val="3840"/>
              </a:spcBef>
              <a:buFont typeface="Arial"/>
              <a:buChar char="•"/>
              <a:tabLst>
                <a:tab pos="379730" algn="l"/>
              </a:tabLst>
            </a:pPr>
            <a:r>
              <a:rPr sz="3200" dirty="0">
                <a:latin typeface="Comic Sans MS"/>
                <a:cs typeface="Comic Sans MS"/>
              </a:rPr>
              <a:t>Are </a:t>
            </a:r>
            <a:r>
              <a:rPr sz="3200" spc="-10" dirty="0">
                <a:latin typeface="Comic Sans MS"/>
                <a:cs typeface="Comic Sans MS"/>
              </a:rPr>
              <a:t>instinctive 	</a:t>
            </a:r>
            <a:r>
              <a:rPr sz="3200" dirty="0">
                <a:latin typeface="Comic Sans MS"/>
                <a:cs typeface="Comic Sans MS"/>
              </a:rPr>
              <a:t>behaviours</a:t>
            </a:r>
            <a:r>
              <a:rPr sz="3200" spc="-10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that</a:t>
            </a:r>
            <a:r>
              <a:rPr sz="3200" spc="-95" dirty="0">
                <a:latin typeface="Comic Sans MS"/>
                <a:cs typeface="Comic Sans MS"/>
              </a:rPr>
              <a:t> </a:t>
            </a:r>
            <a:r>
              <a:rPr sz="3200" spc="-25" dirty="0">
                <a:latin typeface="Comic Sans MS"/>
                <a:cs typeface="Comic Sans MS"/>
              </a:rPr>
              <a:t>are 	</a:t>
            </a:r>
            <a:r>
              <a:rPr sz="3200" dirty="0">
                <a:latin typeface="Comic Sans MS"/>
                <a:cs typeface="Comic Sans MS"/>
              </a:rPr>
              <a:t>elicited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by</a:t>
            </a:r>
            <a:r>
              <a:rPr sz="3200" spc="-10" dirty="0">
                <a:latin typeface="Comic Sans MS"/>
                <a:cs typeface="Comic Sans MS"/>
              </a:rPr>
              <a:t> human 	</a:t>
            </a:r>
            <a:r>
              <a:rPr sz="3200" dirty="0">
                <a:latin typeface="Comic Sans MS"/>
                <a:cs typeface="Comic Sans MS"/>
              </a:rPr>
              <a:t>intervention</a:t>
            </a:r>
            <a:r>
              <a:rPr sz="3200" spc="-90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really 	</a:t>
            </a:r>
            <a:r>
              <a:rPr sz="3200" dirty="0">
                <a:latin typeface="Comic Sans MS"/>
                <a:cs typeface="Comic Sans MS"/>
              </a:rPr>
              <a:t>problem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behaviours?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10111" y="2698623"/>
            <a:ext cx="3448050" cy="3437890"/>
            <a:chOff x="5210111" y="2698623"/>
            <a:chExt cx="3448050" cy="34378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9699" y="2708148"/>
              <a:ext cx="3429000" cy="34183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14873" y="2703385"/>
              <a:ext cx="3438525" cy="3428365"/>
            </a:xfrm>
            <a:custGeom>
              <a:avLst/>
              <a:gdLst/>
              <a:ahLst/>
              <a:cxnLst/>
              <a:rect l="l" t="t" r="r" b="b"/>
              <a:pathLst>
                <a:path w="3438525" h="3428365">
                  <a:moveTo>
                    <a:pt x="0" y="3427857"/>
                  </a:moveTo>
                  <a:lnTo>
                    <a:pt x="3438525" y="3427857"/>
                  </a:lnTo>
                  <a:lnTo>
                    <a:pt x="3438525" y="0"/>
                  </a:lnTo>
                  <a:lnTo>
                    <a:pt x="0" y="0"/>
                  </a:lnTo>
                  <a:lnTo>
                    <a:pt x="0" y="34278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C8E6F0B-A861-4CC0-934A-F81B97DEE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51978"/>
            <a:ext cx="8036788" cy="1447045"/>
          </a:xfrm>
        </p:spPr>
        <p:txBody>
          <a:bodyPr>
            <a:normAutofit/>
          </a:bodyPr>
          <a:lstStyle/>
          <a:p>
            <a:r>
              <a:rPr lang="en-AU" altLang="en-US" dirty="0"/>
              <a:t>Species-specific animal behaviour - Dog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4B2E0FF-BA34-4F12-93A8-32AAA5F5C9B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altLang="en-US" dirty="0"/>
              <a:t>Eating</a:t>
            </a:r>
          </a:p>
          <a:p>
            <a:pPr lvl="1"/>
            <a:r>
              <a:rPr lang="en-AU" altLang="en-US" dirty="0"/>
              <a:t>Chewing</a:t>
            </a:r>
          </a:p>
          <a:p>
            <a:pPr lvl="1"/>
            <a:r>
              <a:rPr lang="en-AU" altLang="en-US" dirty="0"/>
              <a:t>Drinking</a:t>
            </a:r>
          </a:p>
          <a:p>
            <a:r>
              <a:rPr lang="en-AU" altLang="en-US" dirty="0"/>
              <a:t>Barking</a:t>
            </a:r>
          </a:p>
          <a:p>
            <a:pPr lvl="1"/>
            <a:r>
              <a:rPr lang="en-AU" altLang="en-US" dirty="0"/>
              <a:t>Greeting</a:t>
            </a:r>
          </a:p>
          <a:p>
            <a:pPr lvl="1"/>
            <a:r>
              <a:rPr lang="en-AU" altLang="en-US" dirty="0"/>
              <a:t>Warning </a:t>
            </a:r>
          </a:p>
          <a:p>
            <a:r>
              <a:rPr lang="en-AU" altLang="en-US" dirty="0"/>
              <a:t>Digging</a:t>
            </a:r>
          </a:p>
          <a:p>
            <a:pPr lvl="1"/>
            <a:r>
              <a:rPr lang="en-AU" altLang="en-US" dirty="0"/>
              <a:t>Storage</a:t>
            </a:r>
          </a:p>
          <a:p>
            <a:pPr lvl="1"/>
            <a:r>
              <a:rPr lang="en-AU" altLang="en-US" dirty="0"/>
              <a:t>Protection</a:t>
            </a:r>
          </a:p>
          <a:p>
            <a:pPr lvl="1"/>
            <a:r>
              <a:rPr lang="en-AU" altLang="en-US" dirty="0"/>
              <a:t>foraging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26F2-5869-45EC-BBA0-1C61B01FE4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Aggression / Anxiety / Fear</a:t>
            </a:r>
          </a:p>
          <a:p>
            <a:r>
              <a:rPr lang="en-US" dirty="0"/>
              <a:t>Territory marking</a:t>
            </a:r>
          </a:p>
          <a:p>
            <a:r>
              <a:rPr lang="en-US" dirty="0"/>
              <a:t>Eliminating</a:t>
            </a:r>
          </a:p>
          <a:p>
            <a:r>
              <a:rPr lang="en-US" dirty="0"/>
              <a:t>Resting</a:t>
            </a:r>
          </a:p>
          <a:p>
            <a:r>
              <a:rPr lang="en-US" dirty="0"/>
              <a:t>Grooming </a:t>
            </a:r>
          </a:p>
          <a:p>
            <a:r>
              <a:rPr lang="en-US" dirty="0"/>
              <a:t>Social Play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13316" name="Picture 9">
            <a:extLst>
              <a:ext uri="{FF2B5EF4-FFF2-40B4-BE49-F238E27FC236}">
                <a16:creationId xmlns:a16="http://schemas.microsoft.com/office/drawing/2014/main" id="{E6E81A24-A044-4C14-8841-09F50BB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66" y="3876477"/>
            <a:ext cx="1841434" cy="27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704C7-8309-418C-A4F0-64820A9E12AA}"/>
              </a:ext>
            </a:extLst>
          </p:cNvPr>
          <p:cNvSpPr txBox="1">
            <a:spLocks/>
          </p:cNvSpPr>
          <p:nvPr/>
        </p:nvSpPr>
        <p:spPr>
          <a:xfrm>
            <a:off x="3491880" y="1700808"/>
            <a:ext cx="4793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3"/>
    </mc:Choice>
    <mc:Fallback xmlns="">
      <p:transition spd="slow" advTm="1733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1051</Words>
  <Application>Microsoft Office PowerPoint</Application>
  <PresentationFormat>On-screen Show (4:3)</PresentationFormat>
  <Paragraphs>185</Paragraphs>
  <Slides>32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Aptos</vt:lpstr>
      <vt:lpstr>Arial</vt:lpstr>
      <vt:lpstr>Calibri</vt:lpstr>
      <vt:lpstr>Candara</vt:lpstr>
      <vt:lpstr>Comic Sans MS</vt:lpstr>
      <vt:lpstr>Constantia</vt:lpstr>
      <vt:lpstr>museo-sans</vt:lpstr>
      <vt:lpstr>Open Sans</vt:lpstr>
      <vt:lpstr>Symbol</vt:lpstr>
      <vt:lpstr>Office Theme</vt:lpstr>
      <vt:lpstr>ACMBEH301 ACMGEN303 Welfare and Behaviour Cluster</vt:lpstr>
      <vt:lpstr>Animal Behaviour</vt:lpstr>
      <vt:lpstr>PowerPoint Presentation</vt:lpstr>
      <vt:lpstr>Where does behaviour come from?</vt:lpstr>
      <vt:lpstr>What influences behaviour?</vt:lpstr>
      <vt:lpstr>Behaviour – Big Picture</vt:lpstr>
      <vt:lpstr>Animal Behaviour</vt:lpstr>
      <vt:lpstr>Animal Behaviour</vt:lpstr>
      <vt:lpstr>Species-specific animal behaviour - Dog</vt:lpstr>
      <vt:lpstr>What are emotional Signals?</vt:lpstr>
      <vt:lpstr>Why are they important?</vt:lpstr>
      <vt:lpstr>What to notice</vt:lpstr>
      <vt:lpstr>PowerPoint Presentation</vt:lpstr>
      <vt:lpstr>PowerPoint Presentation</vt:lpstr>
      <vt:lpstr>Body Language: Intro</vt:lpstr>
      <vt:lpstr>PowerPoint Presentation</vt:lpstr>
      <vt:lpstr>PowerPoint Presentation</vt:lpstr>
      <vt:lpstr>PowerPoint Presentation</vt:lpstr>
      <vt:lpstr>Body language of a stressed dog</vt:lpstr>
      <vt:lpstr>Causes of stress</vt:lpstr>
      <vt:lpstr>Body Language - Dog Signs of Relaxation / Comfort</vt:lpstr>
      <vt:lpstr>Signs of comfort</vt:lpstr>
      <vt:lpstr>Signs of Stress - Head</vt:lpstr>
      <vt:lpstr>Signs of Stress - Tail</vt:lpstr>
      <vt:lpstr>Body posture</vt:lpstr>
      <vt:lpstr>Avoidance behaviours</vt:lpstr>
      <vt:lpstr>Displacement Behaviours</vt:lpstr>
      <vt:lpstr>Same dog</vt:lpstr>
      <vt:lpstr>Body language Signals</vt:lpstr>
      <vt:lpstr>Doggie Language – Class Activity</vt:lpstr>
      <vt:lpstr>Speaking Dog! Canine Communication #1 of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Care Cluster ACMGAS201 ACMGAS203 ACMGAS205</dc:title>
  <dc:creator>Marcie Lash</dc:creator>
  <cp:lastModifiedBy>Anna Cincotta</cp:lastModifiedBy>
  <cp:revision>1</cp:revision>
  <dcterms:created xsi:type="dcterms:W3CDTF">2024-05-08T23:39:19Z</dcterms:created>
  <dcterms:modified xsi:type="dcterms:W3CDTF">2024-05-09T01:30:06Z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2024-05-08T00:00:00Z</vt:filetime>
  </property>
  <property fmtid="{D5CDD505-2E9C-101B-9397-08002B2CF9AE}" pid="5" name="MSIP_Label_6492b962-2da9-437f-9131-159982e3fe8d_ActionId">
    <vt:lpwstr>cae503be-bbcf-4687-8758-f9873050d84f</vt:lpwstr>
  </property>
  <property fmtid="{D5CDD505-2E9C-101B-9397-08002B2CF9AE}" pid="6" name="MSIP_Label_6492b962-2da9-437f-9131-159982e3fe8d_ContentBits">
    <vt:lpwstr>0</vt:lpwstr>
  </property>
  <property fmtid="{D5CDD505-2E9C-101B-9397-08002B2CF9AE}" pid="7" name="MSIP_Label_6492b962-2da9-437f-9131-159982e3fe8d_Enabled">
    <vt:lpwstr>true</vt:lpwstr>
  </property>
  <property fmtid="{D5CDD505-2E9C-101B-9397-08002B2CF9AE}" pid="8" name="MSIP_Label_6492b962-2da9-437f-9131-159982e3fe8d_Method">
    <vt:lpwstr>Privileged</vt:lpwstr>
  </property>
  <property fmtid="{D5CDD505-2E9C-101B-9397-08002B2CF9AE}" pid="9" name="MSIP_Label_6492b962-2da9-437f-9131-159982e3fe8d_Name">
    <vt:lpwstr>No Marking</vt:lpwstr>
  </property>
  <property fmtid="{D5CDD505-2E9C-101B-9397-08002B2CF9AE}" pid="10" name="MSIP_Label_6492b962-2da9-437f-9131-159982e3fe8d_SetDate">
    <vt:lpwstr>2021-07-05T09:22:45Z</vt:lpwstr>
  </property>
  <property fmtid="{D5CDD505-2E9C-101B-9397-08002B2CF9AE}" pid="11" name="MSIP_Label_6492b962-2da9-437f-9131-159982e3fe8d_SiteId">
    <vt:lpwstr>32f6029a-b4af-440e-8020-d4b47ab314a2</vt:lpwstr>
  </property>
  <property fmtid="{D5CDD505-2E9C-101B-9397-08002B2CF9AE}" pid="12" name="Producer">
    <vt:lpwstr>Microsoft® PowerPoint® for Microsoft 365</vt:lpwstr>
  </property>
</Properties>
</file>