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</p:sldMasterIdLst>
  <p:notesMasterIdLst>
    <p:notesMasterId r:id="rId28"/>
  </p:notesMasterIdLst>
  <p:handoutMasterIdLst>
    <p:handoutMasterId r:id="rId29"/>
  </p:handoutMasterIdLst>
  <p:sldIdLst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bile" id="{015D9C71-187E-41B6-9876-519292F7BCE9}">
          <p14:sldIdLst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yley De Oliveira" initials="HD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A3C"/>
    <a:srgbClr val="D6F53D"/>
    <a:srgbClr val="C3D69B"/>
    <a:srgbClr val="C6D9F1"/>
    <a:srgbClr val="CCC1DA"/>
    <a:srgbClr val="A69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003" autoAdjust="0"/>
  </p:normalViewPr>
  <p:slideViewPr>
    <p:cSldViewPr>
      <p:cViewPr varScale="1">
        <p:scale>
          <a:sx n="81" d="100"/>
          <a:sy n="81" d="100"/>
        </p:scale>
        <p:origin x="16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2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B9A07-C284-407F-BCAE-13AAB91D3F4D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8AA8B-1D88-4383-A6A6-4EBEBF85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77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5B18D-C39B-4473-9D63-D58381621773}" type="datetimeFigureOut">
              <a:rPr lang="en-AU" smtClean="0"/>
              <a:t>13/08/2019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8A341-1816-4EED-A8E1-D261EECB98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584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8A341-1816-4EED-A8E1-D261EECB980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16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01D1-19C3-45C4-8BAD-3C35E4166AB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039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01D1-19C3-45C4-8BAD-3C35E4166AB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982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8A341-1816-4EED-A8E1-D261EECB9800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1328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8A341-1816-4EED-A8E1-D261EECB9800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26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tx2"/>
            </a:gs>
            <a:gs pos="99000">
              <a:schemeClr val="tx2">
                <a:lumMod val="90000"/>
                <a:lumOff val="1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6AAA3A-431C-6A41-A606-5F3E6B721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" y="639"/>
            <a:ext cx="12192979" cy="6856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142468-0D87-EC46-A959-193C5BECC7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122363"/>
            <a:ext cx="10881360" cy="2387600"/>
          </a:xfrm>
        </p:spPr>
        <p:txBody>
          <a:bodyPr anchor="b">
            <a:normAutofit/>
          </a:bodyPr>
          <a:lstStyle>
            <a:lvl1pPr algn="ctr">
              <a:defRPr sz="3300" b="0" i="0">
                <a:solidFill>
                  <a:schemeClr val="bg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CA731-FB42-214E-A959-2A4F42C532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080" y="3602038"/>
            <a:ext cx="1088136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2"/>
                </a:solidFill>
                <a:latin typeface="Arial Rounded MT Bold" panose="020F0704030504030204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1C7DF-E425-2643-9389-B6935AA561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25738-EA56-0644-B35D-8CABAEACA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720" y="231774"/>
            <a:ext cx="1532403" cy="699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261D16-EF74-D94E-A86C-A4F14E66E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595" y="284330"/>
            <a:ext cx="1911652" cy="6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2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CEA8B-53BA-2E47-ADBC-78B96767C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222A0-3B14-624E-93F7-0B384E9F75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RTO 4687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AFC478-587D-8C40-A679-91FB1F930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16997"/>
            <a:ext cx="9141995" cy="898192"/>
          </a:xfrm>
        </p:spPr>
        <p:txBody>
          <a:bodyPr/>
          <a:lstStyle>
            <a:lvl1pPr>
              <a:defRPr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461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4754-BF51-D74F-9CC8-92E918364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2DE20-6855-5D40-A369-7EC66B2A2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FFFA7-B543-424D-88FB-6C72BE7EE5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RTO 4687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9B439F-6899-8A47-BEEF-FA426E70E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16997"/>
            <a:ext cx="9141995" cy="898192"/>
          </a:xfrm>
        </p:spPr>
        <p:txBody>
          <a:bodyPr/>
          <a:lstStyle>
            <a:lvl1pPr>
              <a:defRPr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969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AB266-86B0-E94A-B13C-EF1AA154F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B9A42-C38B-1C46-B784-2495FF73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EB4F3-8343-8D4A-9827-ADC31BC11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5C797-043C-6C40-8293-ED57C5C3E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606F47-0380-FC4D-BEDA-C705371E20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RTO 4687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F52C39-7F89-604B-92C9-F0A55332F4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16997"/>
            <a:ext cx="9141995" cy="898192"/>
          </a:xfrm>
        </p:spPr>
        <p:txBody>
          <a:bodyPr/>
          <a:lstStyle>
            <a:lvl1pPr>
              <a:defRPr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11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AAB64-6A68-2C44-9FBC-04982754FB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RTO 4687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F0F1EA-FA95-1A4F-8660-A714BB6437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16997"/>
            <a:ext cx="9141995" cy="898192"/>
          </a:xfrm>
        </p:spPr>
        <p:txBody>
          <a:bodyPr/>
          <a:lstStyle>
            <a:lvl1pPr>
              <a:defRPr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5362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D1D4F7-C7B0-E348-8FC5-E70986DCD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RTO 4687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7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BC3A7C-BCCB-AF4A-9079-E25E66CA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979" y="-13252"/>
            <a:ext cx="12192979" cy="6883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142468-0D87-EC46-A959-193C5BECC7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122363"/>
            <a:ext cx="10881360" cy="2387600"/>
          </a:xfrm>
        </p:spPr>
        <p:txBody>
          <a:bodyPr anchor="b">
            <a:normAutofit/>
          </a:bodyPr>
          <a:lstStyle>
            <a:lvl1pPr algn="ctr">
              <a:defRPr sz="3300" b="0" i="0">
                <a:solidFill>
                  <a:schemeClr val="tx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CA731-FB42-214E-A959-2A4F42C532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080" y="3602038"/>
            <a:ext cx="1088136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  <a:latin typeface="Arial Rounded MT Bold" panose="020F0704030504030204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6664C-960B-E240-AF99-16E00C61D0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B4984B-D398-FA44-8F23-F8EB1D3EF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595" y="284330"/>
            <a:ext cx="1911652" cy="6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9331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FB36D-E2CC-144B-8F02-A57A6DC69D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316997"/>
            <a:ext cx="6934247" cy="898192"/>
          </a:xfrm>
        </p:spPr>
        <p:txBody>
          <a:bodyPr/>
          <a:lstStyle>
            <a:lvl1pPr>
              <a:defRPr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CEA8B-53BA-2E47-ADBC-78B96767C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62BE1-2430-DA45-9412-BD6CEC8744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412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4754-BF51-D74F-9CC8-92E918364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2DE20-6855-5D40-A369-7EC66B2A2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49E57-4E7B-B247-A2D9-AE6C5B89B9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0DD63F-5FD8-E84A-9739-2AB026628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316997"/>
            <a:ext cx="6934247" cy="898192"/>
          </a:xfrm>
        </p:spPr>
        <p:txBody>
          <a:bodyPr/>
          <a:lstStyle>
            <a:lvl1pPr>
              <a:defRPr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056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AB266-86B0-E94A-B13C-EF1AA154F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B9A42-C38B-1C46-B784-2495FF73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EB4F3-8343-8D4A-9827-ADC31BC11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5C797-043C-6C40-8293-ED57C5C3E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AE1452-9291-E54F-8F33-2728E764F8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695C19-570B-1145-AC63-A5F4F83CC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316997"/>
            <a:ext cx="6934247" cy="898192"/>
          </a:xfrm>
        </p:spPr>
        <p:txBody>
          <a:bodyPr/>
          <a:lstStyle>
            <a:lvl1pPr>
              <a:defRPr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722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71E02-820B-7C43-BD20-92865E4734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7C1EDA-DEB6-FB43-8A80-6B1DF4E1FD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316997"/>
            <a:ext cx="6934247" cy="898192"/>
          </a:xfrm>
        </p:spPr>
        <p:txBody>
          <a:bodyPr/>
          <a:lstStyle>
            <a:lvl1pPr>
              <a:defRPr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50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19687A-3291-1342-BC92-17F38A045E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56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2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lumMod val="90000"/>
                <a:lumOff val="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42468-0D87-EC46-A959-193C5BECC7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122363"/>
            <a:ext cx="10881360" cy="2387600"/>
          </a:xfrm>
        </p:spPr>
        <p:txBody>
          <a:bodyPr anchor="b">
            <a:normAutofit/>
          </a:bodyPr>
          <a:lstStyle>
            <a:lvl1pPr algn="ctr">
              <a:defRPr sz="3300" b="0" i="0">
                <a:solidFill>
                  <a:schemeClr val="tx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CA731-FB42-214E-A959-2A4F42C532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080" y="3602038"/>
            <a:ext cx="1088136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Arial Rounded MT Bold" panose="020F0704030504030204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95A44-470B-0F4F-BA2C-988137F37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RTO 4687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575D40-D074-9F41-8FF0-A0311C69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20" y="5656775"/>
            <a:ext cx="1532403" cy="69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56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42468-0D87-EC46-A959-193C5BECC7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122363"/>
            <a:ext cx="10881360" cy="2387600"/>
          </a:xfrm>
        </p:spPr>
        <p:txBody>
          <a:bodyPr anchor="b">
            <a:normAutofit/>
          </a:bodyPr>
          <a:lstStyle>
            <a:lvl1pPr algn="ctr">
              <a:defRPr sz="3300" b="0" i="0">
                <a:solidFill>
                  <a:schemeClr val="tx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CA731-FB42-214E-A959-2A4F42C532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080" y="3602038"/>
            <a:ext cx="1088136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  <a:latin typeface="Arial Rounded MT Bold" panose="020F0704030504030204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E05EB-91FB-FC46-97E4-9438016F67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RTO 4687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78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146E9-DD7B-664F-8854-E8F439F98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7"/>
            <a:ext cx="70260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1AD5BA-2298-5343-B1B0-7487CD3F5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1219BB-AD9B-CC4D-8131-C2DF3732F9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5595" y="284330"/>
            <a:ext cx="1911652" cy="6470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835AC-EB9E-324A-960C-2B3D65E6F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47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C0528-36DF-EB48-A995-C7EC6A824B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720" y="231776"/>
            <a:ext cx="1532403" cy="69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3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 Regular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146E9-DD7B-664F-8854-E8F439F98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1AD5BA-2298-5343-B1B0-7487CD3F5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1219BB-AD9B-CC4D-8131-C2DF3732F9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5595" y="5709330"/>
            <a:ext cx="1911652" cy="6470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4CCB9-02AE-9641-98E3-C8E519CDB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47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/>
              <a:t>RTO 4687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090217-E883-3549-A162-AEE6E9E871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720" y="5656777"/>
            <a:ext cx="1532403" cy="69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1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 Regular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tmp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Redirecting your student email </a:t>
            </a:r>
            <a:br>
              <a:rPr lang="en-US" smtClean="0"/>
            </a:br>
            <a:r>
              <a:rPr lang="en-US" smtClean="0"/>
              <a:t>to another email account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74" y="1772816"/>
            <a:ext cx="7362253" cy="403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445224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9"/>
          <a:stretch/>
        </p:blipFill>
        <p:spPr>
          <a:xfrm>
            <a:off x="1945519" y="1486525"/>
            <a:ext cx="8300962" cy="3454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Access to your online units/subjects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919536" y="5754032"/>
            <a:ext cx="8326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Once logged </a:t>
            </a:r>
            <a:r>
              <a:rPr lang="en-AU" dirty="0" smtClean="0"/>
              <a:t>in - </a:t>
            </a:r>
            <a:r>
              <a:rPr lang="en-AU" dirty="0"/>
              <a:t>you will see your online units in the centre of the </a:t>
            </a:r>
            <a:r>
              <a:rPr lang="en-AU" dirty="0" smtClean="0"/>
              <a:t>screen. This </a:t>
            </a:r>
            <a:r>
              <a:rPr lang="en-AU" dirty="0"/>
              <a:t>screen is called Dashboard</a:t>
            </a:r>
            <a:r>
              <a:rPr lang="en-AU" b="1" dirty="0" smtClean="0"/>
              <a:t>. If you cannot see the units/subjects you have </a:t>
            </a:r>
            <a:r>
              <a:rPr lang="en-AU" b="1" smtClean="0"/>
              <a:t>enrolled in, </a:t>
            </a:r>
            <a:r>
              <a:rPr lang="en-AU" b="1" dirty="0" smtClean="0"/>
              <a:t>speak to your </a:t>
            </a:r>
            <a:r>
              <a:rPr lang="en-AU" b="1" smtClean="0"/>
              <a:t>teacher. </a:t>
            </a:r>
            <a:endParaRPr lang="en-AU" b="1" dirty="0"/>
          </a:p>
        </p:txBody>
      </p:sp>
      <p:sp>
        <p:nvSpPr>
          <p:cNvPr id="13" name="Rectangle 12"/>
          <p:cNvSpPr/>
          <p:nvPr/>
        </p:nvSpPr>
        <p:spPr>
          <a:xfrm>
            <a:off x="3503712" y="2747296"/>
            <a:ext cx="5184576" cy="1761824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1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07568" y="5013176"/>
            <a:ext cx="7704856" cy="596003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5"/>
          <a:stretch/>
        </p:blipFill>
        <p:spPr>
          <a:xfrm>
            <a:off x="1420484" y="1395925"/>
            <a:ext cx="9286936" cy="3761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Example of online unit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9118780" y="2531272"/>
            <a:ext cx="1588640" cy="262592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343472" y="1667176"/>
            <a:ext cx="1728192" cy="349001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1919536" y="5733256"/>
            <a:ext cx="832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Blocks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4483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75"/>
          <a:stretch/>
        </p:blipFill>
        <p:spPr>
          <a:xfrm>
            <a:off x="5856768" y="0"/>
            <a:ext cx="63599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Online unit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69768" cy="4351338"/>
          </a:xfrm>
        </p:spPr>
        <p:txBody>
          <a:bodyPr>
            <a:normAutofit/>
          </a:bodyPr>
          <a:lstStyle/>
          <a:p>
            <a:r>
              <a:rPr lang="en-AU" sz="1800" dirty="0" smtClean="0"/>
              <a:t>Access to blocks and activities like:</a:t>
            </a:r>
          </a:p>
          <a:p>
            <a:pPr lvl="1"/>
            <a:r>
              <a:rPr lang="en-AU" sz="1800" dirty="0" smtClean="0"/>
              <a:t>Forums</a:t>
            </a:r>
          </a:p>
          <a:p>
            <a:pPr lvl="1"/>
            <a:r>
              <a:rPr lang="en-AU" sz="1800" dirty="0" smtClean="0"/>
              <a:t>Activities</a:t>
            </a:r>
          </a:p>
          <a:p>
            <a:pPr lvl="1"/>
            <a:r>
              <a:rPr lang="en-AU" sz="1800" dirty="0" smtClean="0"/>
              <a:t>Latest announcements</a:t>
            </a:r>
          </a:p>
          <a:p>
            <a:pPr lvl="1"/>
            <a:r>
              <a:rPr lang="en-AU" sz="1800" dirty="0" smtClean="0"/>
              <a:t>Upcoming events</a:t>
            </a:r>
          </a:p>
          <a:p>
            <a:pPr lvl="1"/>
            <a:r>
              <a:rPr lang="en-AU" sz="1800" dirty="0" smtClean="0"/>
              <a:t>Recent activity</a:t>
            </a:r>
          </a:p>
          <a:p>
            <a:pPr lvl="1"/>
            <a:r>
              <a:rPr lang="en-AU" sz="1800" dirty="0" smtClean="0"/>
              <a:t>My stuff</a:t>
            </a:r>
          </a:p>
          <a:p>
            <a:pPr lvl="1"/>
            <a:r>
              <a:rPr lang="en-AU" sz="1800" dirty="0" smtClean="0"/>
              <a:t>Administration (Grades for unit)</a:t>
            </a:r>
          </a:p>
          <a:p>
            <a:pPr lvl="1"/>
            <a:r>
              <a:rPr lang="en-AU" sz="1800" dirty="0" smtClean="0"/>
              <a:t>Navigation</a:t>
            </a:r>
          </a:p>
          <a:p>
            <a:endParaRPr lang="en-AU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F25738-EA56-0644-B35D-8CABAEACA8A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8153720" y="231774"/>
            <a:ext cx="1532403" cy="699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261D16-EF74-D94E-A86C-A4F14E66E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595" y="284330"/>
            <a:ext cx="1911652" cy="6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45224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Student Dashboard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1556792"/>
            <a:ext cx="8267700" cy="3467100"/>
          </a:xfrm>
        </p:spPr>
      </p:pic>
      <p:sp>
        <p:nvSpPr>
          <p:cNvPr id="5" name="TextBox 4"/>
          <p:cNvSpPr txBox="1"/>
          <p:nvPr/>
        </p:nvSpPr>
        <p:spPr>
          <a:xfrm>
            <a:off x="1962150" y="5661248"/>
            <a:ext cx="826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Student Dashboard will give you quick access to the unit plan, learning outcomes, assessment tasks and </a:t>
            </a:r>
            <a:r>
              <a:rPr lang="en-AU" dirty="0" err="1"/>
              <a:t>gradebook</a:t>
            </a:r>
            <a:r>
              <a:rPr lang="en-AU" dirty="0"/>
              <a:t>. A tick will appear if you have viewed </a:t>
            </a:r>
            <a:r>
              <a:rPr lang="en-AU" dirty="0" smtClean="0"/>
              <a:t>or submitted </a:t>
            </a:r>
            <a:r>
              <a:rPr lang="en-AU" dirty="0"/>
              <a:t>the required work. </a:t>
            </a:r>
          </a:p>
        </p:txBody>
      </p:sp>
    </p:spTree>
    <p:extLst>
      <p:ext uri="{BB962C8B-B14F-4D97-AF65-F5344CB8AC3E}">
        <p14:creationId xmlns:p14="http://schemas.microsoft.com/office/powerpoint/2010/main" val="38891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445224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Navigation bar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420484" y="5662989"/>
            <a:ext cx="928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navigation bar is located in the top of the unit, it is similar to a file path structure. You can access previous </a:t>
            </a:r>
            <a:r>
              <a:rPr lang="en-AU" dirty="0" smtClean="0"/>
              <a:t>links </a:t>
            </a:r>
            <a:r>
              <a:rPr lang="en-AU" dirty="0"/>
              <a:t>in StudentWeb.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5"/>
          <a:stretch/>
        </p:blipFill>
        <p:spPr>
          <a:xfrm>
            <a:off x="1420484" y="1395925"/>
            <a:ext cx="9286936" cy="37612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71664" y="2132856"/>
            <a:ext cx="3240360" cy="28803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1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Access to resources and activities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71" y="2370472"/>
            <a:ext cx="4816257" cy="3261643"/>
          </a:xfrm>
        </p:spPr>
      </p:pic>
    </p:spTree>
    <p:extLst>
      <p:ext uri="{BB962C8B-B14F-4D97-AF65-F5344CB8AC3E}">
        <p14:creationId xmlns:p14="http://schemas.microsoft.com/office/powerpoint/2010/main" val="9828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Assessment Tasks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26"/>
          <a:stretch/>
        </p:blipFill>
        <p:spPr>
          <a:xfrm>
            <a:off x="3719736" y="1844824"/>
            <a:ext cx="4891451" cy="2479130"/>
          </a:xfrm>
        </p:spPr>
      </p:pic>
      <p:sp>
        <p:nvSpPr>
          <p:cNvPr id="8" name="Rectangle 7"/>
          <p:cNvSpPr/>
          <p:nvPr/>
        </p:nvSpPr>
        <p:spPr>
          <a:xfrm>
            <a:off x="3806083" y="3520206"/>
            <a:ext cx="4591627" cy="955303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1420484" y="5662989"/>
            <a:ext cx="928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To submit your assessment select the Assessment Task</a:t>
            </a:r>
          </a:p>
        </p:txBody>
      </p:sp>
    </p:spTree>
    <p:extLst>
      <p:ext uri="{BB962C8B-B14F-4D97-AF65-F5344CB8AC3E}">
        <p14:creationId xmlns:p14="http://schemas.microsoft.com/office/powerpoint/2010/main" val="19906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45224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Submitting an assessment online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1"/>
          <a:stretch/>
        </p:blipFill>
        <p:spPr>
          <a:xfrm>
            <a:off x="2846392" y="1916832"/>
            <a:ext cx="6499217" cy="2537680"/>
          </a:xfrm>
        </p:spPr>
      </p:pic>
      <p:sp>
        <p:nvSpPr>
          <p:cNvPr id="6" name="TextBox 5"/>
          <p:cNvSpPr txBox="1"/>
          <p:nvPr/>
        </p:nvSpPr>
        <p:spPr>
          <a:xfrm>
            <a:off x="2063552" y="567402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dirty="0"/>
              <a:t>Open the assessment task. 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Read the instructions.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Select Add submission you are ready to submit your assessment.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23992" y="3861049"/>
            <a:ext cx="936104" cy="36004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40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229200"/>
            <a:ext cx="12192000" cy="16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Submitting an assessment online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78" y="1534904"/>
            <a:ext cx="4884843" cy="3231160"/>
          </a:xfrm>
        </p:spPr>
      </p:pic>
      <p:sp>
        <p:nvSpPr>
          <p:cNvPr id="5" name="TextBox 4"/>
          <p:cNvSpPr txBox="1"/>
          <p:nvPr/>
        </p:nvSpPr>
        <p:spPr>
          <a:xfrm>
            <a:off x="2207568" y="544522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dirty="0"/>
              <a:t>Make sure your file is saved on your PC or USB to access.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Drag and drop your file into the file submission area or browse for you file.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If required there may be an area to submit online text.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b="1" dirty="0"/>
              <a:t>Save Changes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1631504" y="3375429"/>
            <a:ext cx="1512168" cy="288032"/>
          </a:xfrm>
          <a:prstGeom prst="borderCallout2">
            <a:avLst>
              <a:gd name="adj1" fmla="val 50105"/>
              <a:gd name="adj2" fmla="val 104394"/>
              <a:gd name="adj3" fmla="val 50105"/>
              <a:gd name="adj4" fmla="val 138613"/>
              <a:gd name="adj5" fmla="val 347659"/>
              <a:gd name="adj6" fmla="val 191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Save changes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17699" y="4478280"/>
            <a:ext cx="648072" cy="36004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4716559" y="2315014"/>
            <a:ext cx="3721837" cy="45462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Line Callout 2 6"/>
          <p:cNvSpPr/>
          <p:nvPr/>
        </p:nvSpPr>
        <p:spPr>
          <a:xfrm>
            <a:off x="9696400" y="1916832"/>
            <a:ext cx="2160240" cy="10081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9589"/>
              <a:gd name="adj6" fmla="val -71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Drag and drop file here</a:t>
            </a:r>
          </a:p>
        </p:txBody>
      </p:sp>
    </p:spTree>
    <p:extLst>
      <p:ext uri="{BB962C8B-B14F-4D97-AF65-F5344CB8AC3E}">
        <p14:creationId xmlns:p14="http://schemas.microsoft.com/office/powerpoint/2010/main" val="11629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b="20962"/>
          <a:stretch/>
        </p:blipFill>
        <p:spPr>
          <a:xfrm flipH="1">
            <a:off x="-72519" y="-92547"/>
            <a:ext cx="12264518" cy="6967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StudentWeb?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298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In StudentWeb you can access: </a:t>
            </a:r>
            <a:endParaRPr lang="en-AU" sz="1800" dirty="0" smtClean="0"/>
          </a:p>
          <a:p>
            <a:r>
              <a:rPr lang="en-US" sz="1800" dirty="0" smtClean="0"/>
              <a:t>unit plan or course guide explaining all about the subject you are studying</a:t>
            </a:r>
          </a:p>
          <a:p>
            <a:r>
              <a:rPr lang="en-US" sz="1800" dirty="0"/>
              <a:t>l</a:t>
            </a:r>
            <a:r>
              <a:rPr lang="en-US" sz="1800" dirty="0" smtClean="0"/>
              <a:t>earning materials and activities</a:t>
            </a:r>
            <a:endParaRPr lang="en-AU" sz="1800" dirty="0" smtClean="0"/>
          </a:p>
          <a:p>
            <a:r>
              <a:rPr lang="en-US" sz="1800" dirty="0"/>
              <a:t>a</a:t>
            </a:r>
            <a:r>
              <a:rPr lang="en-US" sz="1800" dirty="0" smtClean="0"/>
              <a:t>ssessment requirements, including:</a:t>
            </a:r>
          </a:p>
          <a:p>
            <a:pPr lvl="1"/>
            <a:r>
              <a:rPr lang="en-US" sz="1800" dirty="0" smtClean="0"/>
              <a:t>Online quizzes</a:t>
            </a:r>
          </a:p>
          <a:p>
            <a:pPr lvl="1"/>
            <a:r>
              <a:rPr lang="en-US" sz="1800" dirty="0" smtClean="0"/>
              <a:t>Assignment uploads</a:t>
            </a:r>
          </a:p>
          <a:p>
            <a:r>
              <a:rPr lang="en-US" sz="1800" dirty="0" smtClean="0"/>
              <a:t>Information like your timetable, calendar, results, email, and manage your personal </a:t>
            </a:r>
            <a:r>
              <a:rPr lang="en-US" sz="1800" dirty="0" err="1" smtClean="0"/>
              <a:t>ePortfolio</a:t>
            </a:r>
            <a:endParaRPr lang="en-AU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And you can communicate </a:t>
            </a:r>
            <a:r>
              <a:rPr lang="en-US" sz="1800" dirty="0"/>
              <a:t>with your teacher, </a:t>
            </a:r>
            <a:r>
              <a:rPr lang="en-US" sz="1800" dirty="0" smtClean="0"/>
              <a:t>and other students</a:t>
            </a:r>
            <a:endParaRPr lang="en-AU" sz="1800" dirty="0"/>
          </a:p>
          <a:p>
            <a:endParaRPr lang="en-AU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F25738-EA56-0644-B35D-8CABAEACA8A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0"/>
          </a:blip>
          <a:stretch>
            <a:fillRect/>
          </a:stretch>
        </p:blipFill>
        <p:spPr>
          <a:xfrm>
            <a:off x="8153720" y="231774"/>
            <a:ext cx="1532403" cy="699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261D16-EF74-D94E-A86C-A4F14E66E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595" y="284330"/>
            <a:ext cx="1911652" cy="6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Edit or Submit Assignment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58" y="2084698"/>
            <a:ext cx="6744284" cy="3833192"/>
          </a:xfrm>
        </p:spPr>
      </p:pic>
      <p:sp>
        <p:nvSpPr>
          <p:cNvPr id="7" name="Line Callout 2 6"/>
          <p:cNvSpPr/>
          <p:nvPr/>
        </p:nvSpPr>
        <p:spPr>
          <a:xfrm>
            <a:off x="8448590" y="2540758"/>
            <a:ext cx="2039104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0685"/>
              <a:gd name="adj6" fmla="val -90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Submitted file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7684389" y="5192980"/>
            <a:ext cx="2520280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0172"/>
              <a:gd name="adj6" fmla="val -32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Submit assignment here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84432" y="1484784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5879976" y="5085183"/>
            <a:ext cx="936104" cy="28261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5879976" y="5611818"/>
            <a:ext cx="936104" cy="28261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4943872" y="3718675"/>
            <a:ext cx="4524270" cy="28261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Line Callout 2 9"/>
          <p:cNvSpPr/>
          <p:nvPr/>
        </p:nvSpPr>
        <p:spPr>
          <a:xfrm>
            <a:off x="8040216" y="3895166"/>
            <a:ext cx="2736304" cy="648072"/>
          </a:xfrm>
          <a:prstGeom prst="borderCallout2">
            <a:avLst>
              <a:gd name="adj1" fmla="val 48363"/>
              <a:gd name="adj2" fmla="val -3382"/>
              <a:gd name="adj3" fmla="val 48363"/>
              <a:gd name="adj4" fmla="val -19142"/>
              <a:gd name="adj5" fmla="val 182177"/>
              <a:gd name="adj6" fmla="val -43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Edit submission  (if required)</a:t>
            </a:r>
          </a:p>
        </p:txBody>
      </p:sp>
    </p:spTree>
    <p:extLst>
      <p:ext uri="{BB962C8B-B14F-4D97-AF65-F5344CB8AC3E}">
        <p14:creationId xmlns:p14="http://schemas.microsoft.com/office/powerpoint/2010/main" val="19819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296445" y="1676259"/>
            <a:ext cx="5181600" cy="831746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To access your grades for all your units select the drop down on the top right.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081666" y="3573016"/>
            <a:ext cx="5181600" cy="971667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To access single or cluster unit Grades select Grades in the left menu or select the icon in the Student Dashboard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Grades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15449"/>
          <a:stretch/>
        </p:blipFill>
        <p:spPr>
          <a:xfrm>
            <a:off x="838200" y="1484784"/>
            <a:ext cx="2495550" cy="2448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326" y="3408717"/>
            <a:ext cx="2600325" cy="29051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3" name="Right Arrow 12"/>
          <p:cNvSpPr/>
          <p:nvPr/>
        </p:nvSpPr>
        <p:spPr>
          <a:xfrm>
            <a:off x="3546423" y="1696085"/>
            <a:ext cx="576064" cy="419816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581681" y="2730484"/>
            <a:ext cx="1752069" cy="28261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ight Arrow 14"/>
          <p:cNvSpPr/>
          <p:nvPr/>
        </p:nvSpPr>
        <p:spPr>
          <a:xfrm>
            <a:off x="5231904" y="3573016"/>
            <a:ext cx="576064" cy="419816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5229200"/>
            <a:ext cx="3553321" cy="1238423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6200000">
            <a:off x="8826188" y="4622807"/>
            <a:ext cx="576064" cy="419816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73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581128"/>
            <a:ext cx="12192000" cy="2276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Messaging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4040" r="1699"/>
          <a:stretch/>
        </p:blipFill>
        <p:spPr>
          <a:xfrm>
            <a:off x="2135560" y="1484126"/>
            <a:ext cx="7128792" cy="26631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06352" y="4822120"/>
            <a:ext cx="8579296" cy="1477328"/>
            <a:chOff x="1981200" y="1332729"/>
            <a:chExt cx="8579296" cy="1477328"/>
          </a:xfrm>
        </p:grpSpPr>
        <p:sp>
          <p:nvSpPr>
            <p:cNvPr id="6" name="TextBox 5"/>
            <p:cNvSpPr txBox="1"/>
            <p:nvPr/>
          </p:nvSpPr>
          <p:spPr>
            <a:xfrm>
              <a:off x="1981200" y="1332729"/>
              <a:ext cx="857929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/>
              </a:pPr>
              <a:r>
                <a:rPr lang="en-AU" dirty="0"/>
                <a:t>Select this icon        in the top right corner 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AU" dirty="0"/>
                <a:t>Select new </a:t>
              </a:r>
              <a:r>
                <a:rPr lang="en-AU" b="1" dirty="0"/>
                <a:t>Messages </a:t>
              </a:r>
              <a:r>
                <a:rPr lang="en-AU" dirty="0"/>
                <a:t>or an existing contact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AU" dirty="0"/>
                <a:t>You can search for your teacher or peer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AU" dirty="0"/>
                <a:t>Select the persons name you want to message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AU" dirty="0"/>
                <a:t>Type your message and select </a:t>
              </a:r>
              <a:r>
                <a:rPr lang="en-AU" b="1" dirty="0"/>
                <a:t>Send Message</a:t>
              </a:r>
              <a:endParaRPr lang="en-AU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b="19307"/>
            <a:stretch/>
          </p:blipFill>
          <p:spPr>
            <a:xfrm>
              <a:off x="6575878" y="1904710"/>
              <a:ext cx="2466975" cy="353555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4366856" y="3861048"/>
            <a:ext cx="4524270" cy="210611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4867121"/>
            <a:ext cx="323895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Adding your photo to your StudentWeb profile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65912" cy="4351338"/>
          </a:xfrm>
        </p:spPr>
        <p:txBody>
          <a:bodyPr>
            <a:normAutofit/>
          </a:bodyPr>
          <a:lstStyle/>
          <a:p>
            <a:r>
              <a:rPr lang="en-AU" sz="1600" dirty="0" smtClean="0"/>
              <a:t>You will need a photo in either .JPG or .PNG format, ideally square or nearly square. It will be cut to make it square, and resized to 100x100 pixels.</a:t>
            </a:r>
          </a:p>
          <a:p>
            <a:r>
              <a:rPr lang="en-AU" sz="1600" dirty="0" smtClean="0"/>
              <a:t>In the right-hand column, select the dropdown.</a:t>
            </a:r>
          </a:p>
          <a:p>
            <a:r>
              <a:rPr lang="en-AU" sz="1600" dirty="0" smtClean="0"/>
              <a:t>Select Profile</a:t>
            </a:r>
          </a:p>
          <a:p>
            <a:r>
              <a:rPr lang="en-AU" sz="1600" dirty="0" smtClean="0"/>
              <a:t>In the middle of the page in User details select Edit profile.</a:t>
            </a:r>
          </a:p>
          <a:p>
            <a:r>
              <a:rPr lang="en-AU" sz="1600" dirty="0" smtClean="0"/>
              <a:t>Scroll down to ‘User picture’</a:t>
            </a:r>
          </a:p>
          <a:p>
            <a:pPr lvl="1"/>
            <a:r>
              <a:rPr lang="en-AU" sz="1600" dirty="0" smtClean="0"/>
              <a:t>You can either:</a:t>
            </a:r>
            <a:br>
              <a:rPr lang="en-AU" sz="1600" dirty="0" smtClean="0"/>
            </a:br>
            <a:r>
              <a:rPr lang="en-AU" sz="1600" dirty="0" smtClean="0"/>
              <a:t>		a. Drag your image file into the big white box, or</a:t>
            </a:r>
            <a:br>
              <a:rPr lang="en-AU" sz="1600" dirty="0" smtClean="0"/>
            </a:br>
            <a:r>
              <a:rPr lang="en-AU" sz="1600" dirty="0" smtClean="0"/>
              <a:t>		b. Click Add, then Upload a file, then Choose file.</a:t>
            </a:r>
            <a:br>
              <a:rPr lang="en-AU" sz="1600" dirty="0" smtClean="0"/>
            </a:br>
            <a:r>
              <a:rPr lang="en-AU" sz="1600" dirty="0" smtClean="0"/>
              <a:t>Then you’ll have to browse, find your photo, and Open, and Upload this file,</a:t>
            </a:r>
          </a:p>
          <a:p>
            <a:r>
              <a:rPr lang="en-AU" sz="1600" dirty="0" smtClean="0"/>
              <a:t>Now scroll down to the bottom of the page</a:t>
            </a:r>
          </a:p>
          <a:p>
            <a:r>
              <a:rPr lang="en-AU" sz="1600" dirty="0" smtClean="0"/>
              <a:t>Select Update profile.</a:t>
            </a:r>
          </a:p>
          <a:p>
            <a:r>
              <a:rPr lang="en-AU" sz="1600" dirty="0" smtClean="0"/>
              <a:t>And you’re done!</a:t>
            </a:r>
          </a:p>
          <a:p>
            <a:endParaRPr lang="en-AU" sz="1600" dirty="0" smtClean="0"/>
          </a:p>
          <a:p>
            <a:endParaRPr lang="en-AU" sz="16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2"/>
          <a:stretch/>
        </p:blipFill>
        <p:spPr>
          <a:xfrm>
            <a:off x="7104113" y="1799021"/>
            <a:ext cx="504056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My ePortfolio</a:t>
            </a:r>
            <a:br>
              <a:rPr lang="en-US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My </a:t>
            </a:r>
            <a:r>
              <a:rPr lang="en-US" sz="1800" dirty="0" err="1" smtClean="0"/>
              <a:t>ePortfolio</a:t>
            </a:r>
            <a:r>
              <a:rPr lang="en-US" sz="1800" dirty="0" smtClean="0"/>
              <a:t> lets you build an online collection of experiences, achievements and evidence of learning. You can store documents, videos, and photos, create blogs, build a résumé, track your goals, collaborate in groups, and present selected items to teachers,</a:t>
            </a:r>
            <a:r>
              <a:rPr lang="en-AU" sz="1800" dirty="0" smtClean="0"/>
              <a:t> </a:t>
            </a:r>
            <a:r>
              <a:rPr lang="en-US" sz="1800" dirty="0" smtClean="0"/>
              <a:t>employers and friends. When you finish your course you can continue to use your </a:t>
            </a:r>
            <a:r>
              <a:rPr lang="en-US" sz="1800" dirty="0" err="1" smtClean="0"/>
              <a:t>ePortfolio</a:t>
            </a:r>
            <a:r>
              <a:rPr lang="en-US" sz="1800" dirty="0" smtClean="0"/>
              <a:t> by taking a copy</a:t>
            </a:r>
            <a:r>
              <a:rPr lang="en-AU" sz="1800" dirty="0" smtClean="0"/>
              <a:t> </a:t>
            </a:r>
            <a:r>
              <a:rPr lang="en-US" sz="1800" dirty="0" smtClean="0"/>
              <a:t>with you.</a:t>
            </a:r>
            <a:endParaRPr lang="en-AU" sz="1800" dirty="0" smtClean="0"/>
          </a:p>
          <a:p>
            <a:r>
              <a:rPr lang="en-US" sz="1800" dirty="0" smtClean="0"/>
              <a:t>Using My </a:t>
            </a:r>
            <a:r>
              <a:rPr lang="en-US" sz="1800" dirty="0" err="1" smtClean="0"/>
              <a:t>ePortfolio</a:t>
            </a:r>
            <a:r>
              <a:rPr lang="en-US" sz="1800" dirty="0" smtClean="0"/>
              <a:t> </a:t>
            </a:r>
            <a:endParaRPr lang="en-AU" sz="1800" dirty="0" smtClean="0"/>
          </a:p>
          <a:p>
            <a:r>
              <a:rPr lang="en-US" sz="1800" dirty="0" smtClean="0"/>
              <a:t>To access your </a:t>
            </a:r>
            <a:r>
              <a:rPr lang="en-US" sz="1800" dirty="0" err="1" smtClean="0"/>
              <a:t>ePortfolio</a:t>
            </a:r>
            <a:r>
              <a:rPr lang="en-US" sz="1800" dirty="0" smtClean="0"/>
              <a:t>, click on the My </a:t>
            </a:r>
            <a:r>
              <a:rPr lang="en-US" sz="1800" dirty="0" err="1" smtClean="0"/>
              <a:t>ePortfolio</a:t>
            </a:r>
            <a:r>
              <a:rPr lang="en-US" sz="1800" dirty="0" smtClean="0"/>
              <a:t> link in the My Stuff section of</a:t>
            </a:r>
            <a:r>
              <a:rPr lang="en-AU" sz="1800" dirty="0" smtClean="0"/>
              <a:t> </a:t>
            </a:r>
            <a:r>
              <a:rPr lang="en-US" sz="1800" dirty="0" err="1" smtClean="0"/>
              <a:t>StudentWeb</a:t>
            </a:r>
            <a:r>
              <a:rPr lang="en-US" sz="1800" dirty="0" smtClean="0"/>
              <a:t>.</a:t>
            </a:r>
            <a:endParaRPr lang="en-AU" sz="1800" dirty="0" smtClean="0"/>
          </a:p>
          <a:p>
            <a:r>
              <a:rPr lang="en-US" sz="1800" dirty="0" smtClean="0"/>
              <a:t>The two main tabs that you will use in your </a:t>
            </a:r>
            <a:r>
              <a:rPr lang="en-US" sz="1800" dirty="0" err="1" smtClean="0"/>
              <a:t>ePortfolio</a:t>
            </a:r>
            <a:r>
              <a:rPr lang="en-US" sz="1800" dirty="0" smtClean="0"/>
              <a:t> include:</a:t>
            </a:r>
            <a:endParaRPr lang="en-AU" sz="1800" dirty="0" smtClean="0"/>
          </a:p>
          <a:p>
            <a:pPr lvl="2"/>
            <a:r>
              <a:rPr lang="en-US" sz="1800" dirty="0" smtClean="0"/>
              <a:t>The Profile tab – update your personal information, add a photo, and build an online resume.</a:t>
            </a:r>
            <a:endParaRPr lang="en-AU" sz="1800" dirty="0" smtClean="0"/>
          </a:p>
          <a:p>
            <a:pPr lvl="2"/>
            <a:r>
              <a:rPr lang="en-US" sz="1800" dirty="0" smtClean="0"/>
              <a:t>The My Portfolio tab – create views (i.e. web pages) to share items from your </a:t>
            </a:r>
            <a:r>
              <a:rPr lang="en-US" sz="1800" dirty="0" err="1" smtClean="0"/>
              <a:t>ePortfolio</a:t>
            </a:r>
            <a:r>
              <a:rPr lang="en-US" sz="1800" dirty="0" smtClean="0"/>
              <a:t>, upload files including images and documents, create a blog, and export your </a:t>
            </a:r>
            <a:r>
              <a:rPr lang="en-US" sz="1800" dirty="0" err="1" smtClean="0"/>
              <a:t>ePortfolio</a:t>
            </a:r>
            <a:r>
              <a:rPr lang="en-US" sz="1800" dirty="0" smtClean="0"/>
              <a:t>.</a:t>
            </a:r>
            <a:endParaRPr lang="en-AU" sz="1800" dirty="0" smtClean="0"/>
          </a:p>
          <a:p>
            <a:endParaRPr lang="en-AU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5157192"/>
            <a:ext cx="8892480" cy="29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28533" y="1844824"/>
            <a:ext cx="4334933" cy="244894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791" y="1892887"/>
            <a:ext cx="3744416" cy="898192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Need more help?</a:t>
            </a:r>
            <a:endParaRPr lang="en-AU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503" y="2780928"/>
            <a:ext cx="3766993" cy="1427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You can get </a:t>
            </a:r>
            <a:r>
              <a:rPr lang="en-US" sz="1600" dirty="0" err="1" smtClean="0">
                <a:solidFill>
                  <a:schemeClr val="bg1"/>
                </a:solidFill>
              </a:rPr>
              <a:t>StudentWeb</a:t>
            </a:r>
            <a:r>
              <a:rPr lang="en-US" sz="1600" dirty="0" smtClean="0">
                <a:solidFill>
                  <a:schemeClr val="bg1"/>
                </a:solidFill>
              </a:rPr>
              <a:t> support from: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Staff at any campus library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Support hub at all campuses or by calling 9286 9465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F25738-EA56-0644-B35D-8CABAEACA8A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0"/>
          </a:blip>
          <a:stretch>
            <a:fillRect/>
          </a:stretch>
        </p:blipFill>
        <p:spPr>
          <a:xfrm>
            <a:off x="8153720" y="231774"/>
            <a:ext cx="1532403" cy="699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261D16-EF74-D94E-A86C-A4F14E66E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595" y="284330"/>
            <a:ext cx="1911652" cy="647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8604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916833"/>
            <a:ext cx="5879976" cy="3486372"/>
          </a:xfrm>
          <a:prstGeom prst="rect">
            <a:avLst/>
          </a:prstGeom>
          <a:solidFill>
            <a:srgbClr val="373A3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to access </a:t>
            </a:r>
            <a:r>
              <a:rPr lang="en-AU" dirty="0" err="1" smtClean="0"/>
              <a:t>StudentWeb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748" y="2348880"/>
            <a:ext cx="4320480" cy="3054325"/>
          </a:xfrm>
        </p:spPr>
        <p:txBody>
          <a:bodyPr>
            <a:normAutofit/>
          </a:bodyPr>
          <a:lstStyle/>
          <a:p>
            <a:r>
              <a:rPr lang="en-AU" sz="1800" dirty="0">
                <a:solidFill>
                  <a:schemeClr val="bg1"/>
                </a:solidFill>
              </a:rPr>
              <a:t>At </a:t>
            </a:r>
            <a:r>
              <a:rPr lang="en-AU" sz="1800" dirty="0" smtClean="0">
                <a:solidFill>
                  <a:schemeClr val="bg1"/>
                </a:solidFill>
              </a:rPr>
              <a:t>the Institute - Open </a:t>
            </a:r>
            <a:r>
              <a:rPr lang="en-AU" sz="1800" dirty="0">
                <a:solidFill>
                  <a:schemeClr val="bg1"/>
                </a:solidFill>
              </a:rPr>
              <a:t>Chrome and you will automatically have instant access to StudentWeb as this is the Home page by </a:t>
            </a:r>
            <a:r>
              <a:rPr lang="en-AU" sz="1800" dirty="0" smtClean="0">
                <a:solidFill>
                  <a:schemeClr val="bg1"/>
                </a:solidFill>
              </a:rPr>
              <a:t>default</a:t>
            </a:r>
          </a:p>
          <a:p>
            <a:pPr marL="0" indent="0">
              <a:buNone/>
            </a:pPr>
            <a:endParaRPr lang="en-AU" sz="1800" dirty="0">
              <a:solidFill>
                <a:schemeClr val="bg1"/>
              </a:solidFill>
            </a:endParaRPr>
          </a:p>
          <a:p>
            <a:r>
              <a:rPr lang="en-AU" sz="1800" dirty="0">
                <a:solidFill>
                  <a:schemeClr val="bg1"/>
                </a:solidFill>
              </a:rPr>
              <a:t>At </a:t>
            </a:r>
            <a:r>
              <a:rPr lang="en-AU" sz="1800" dirty="0" smtClean="0">
                <a:solidFill>
                  <a:schemeClr val="bg1"/>
                </a:solidFill>
              </a:rPr>
              <a:t>home - </a:t>
            </a:r>
            <a:r>
              <a:rPr lang="en-US" sz="1800" dirty="0" smtClean="0">
                <a:solidFill>
                  <a:schemeClr val="bg1"/>
                </a:solidFill>
              </a:rPr>
              <a:t>Connect to the internet and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 search the word StudentWeb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or use the following link:</a:t>
            </a:r>
            <a:r>
              <a:rPr lang="en-AU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http</a:t>
            </a:r>
            <a:r>
              <a:rPr lang="en-US" sz="1800" dirty="0">
                <a:solidFill>
                  <a:schemeClr val="bg1"/>
                </a:solidFill>
              </a:rPr>
              <a:t>://studentweb.bhtafe.edu.au/</a:t>
            </a:r>
            <a:endParaRPr lang="en-AU" sz="1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476" y="1920273"/>
            <a:ext cx="6288132" cy="34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40768"/>
            <a:ext cx="12192001" cy="695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Services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63352" y="2161672"/>
            <a:ext cx="3672408" cy="5819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Access information on the Learner Hub. The hub is </a:t>
            </a:r>
            <a:r>
              <a:rPr lang="en-AU" sz="2000" b="1" dirty="0"/>
              <a:t>available on the HOME screen </a:t>
            </a:r>
            <a:r>
              <a:rPr lang="en-AU" sz="2000" b="1" u="sng" dirty="0"/>
              <a:t>without</a:t>
            </a:r>
            <a:r>
              <a:rPr lang="en-AU" sz="2000" b="1" dirty="0"/>
              <a:t> logging into </a:t>
            </a:r>
            <a:r>
              <a:rPr lang="en-AU" sz="2000" b="1" dirty="0" smtClean="0"/>
              <a:t>StudentWeb</a:t>
            </a:r>
          </a:p>
          <a:p>
            <a:endParaRPr lang="en-AU" sz="2000" b="1" dirty="0" smtClean="0"/>
          </a:p>
          <a:p>
            <a:r>
              <a:rPr lang="en-AU" sz="2000" b="1" dirty="0" smtClean="0"/>
              <a:t>Get </a:t>
            </a:r>
            <a:r>
              <a:rPr lang="en-AU" sz="2000" b="1" dirty="0"/>
              <a:t>online help </a:t>
            </a:r>
            <a:r>
              <a:rPr lang="en-AU" sz="2000" b="1" dirty="0" smtClean="0"/>
              <a:t>with: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 smtClean="0"/>
              <a:t> </a:t>
            </a:r>
            <a:r>
              <a:rPr lang="en-AU" sz="2000" b="1" dirty="0"/>
              <a:t>accessing </a:t>
            </a:r>
            <a:r>
              <a:rPr lang="en-AU" sz="2000" b="1" dirty="0" smtClean="0"/>
              <a:t>technology,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 smtClean="0"/>
              <a:t>seeking </a:t>
            </a:r>
            <a:r>
              <a:rPr lang="en-AU" sz="2000" b="1" dirty="0"/>
              <a:t>learning </a:t>
            </a:r>
            <a:r>
              <a:rPr lang="en-AU" sz="2000" b="1" dirty="0" smtClean="0"/>
              <a:t>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 smtClean="0"/>
              <a:t>finding </a:t>
            </a:r>
            <a:r>
              <a:rPr lang="en-AU" sz="2000" b="1" dirty="0"/>
              <a:t>your way </a:t>
            </a:r>
            <a:r>
              <a:rPr lang="en-AU" sz="2000" b="1" dirty="0" smtClean="0"/>
              <a:t>around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 smtClean="0"/>
              <a:t>getting </a:t>
            </a:r>
            <a:r>
              <a:rPr lang="en-AU" sz="2000" b="1" dirty="0"/>
              <a:t>involved in student life </a:t>
            </a:r>
            <a:r>
              <a:rPr lang="en-AU" sz="2000" b="1" dirty="0" smtClean="0"/>
              <a:t>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 smtClean="0"/>
              <a:t>extending </a:t>
            </a:r>
            <a:r>
              <a:rPr lang="en-AU" sz="2000" b="1" dirty="0"/>
              <a:t>your experience with access to jobs or study tours.</a:t>
            </a:r>
            <a:endParaRPr lang="en-US" sz="2000" b="1" dirty="0" smtClean="0"/>
          </a:p>
          <a:p>
            <a:endParaRPr lang="en-AU" sz="2000" b="1" dirty="0"/>
          </a:p>
          <a:p>
            <a:pPr algn="ctr"/>
            <a:endParaRPr lang="en-AU" sz="2000" dirty="0"/>
          </a:p>
          <a:p>
            <a:pPr algn="ctr"/>
            <a:endParaRPr lang="en-AU" sz="2000" dirty="0"/>
          </a:p>
        </p:txBody>
      </p:sp>
      <p:sp>
        <p:nvSpPr>
          <p:cNvPr id="10" name="Rectangle 9"/>
          <p:cNvSpPr/>
          <p:nvPr/>
        </p:nvSpPr>
        <p:spPr>
          <a:xfrm>
            <a:off x="8832303" y="1340768"/>
            <a:ext cx="1235969" cy="72008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760" y="2420888"/>
            <a:ext cx="7898447" cy="409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How to login to StudentWeb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746675"/>
            <a:ext cx="7927172" cy="3012104"/>
          </a:xfrm>
        </p:spPr>
      </p:pic>
      <p:sp>
        <p:nvSpPr>
          <p:cNvPr id="5" name="Right Arrow 4"/>
          <p:cNvSpPr/>
          <p:nvPr/>
        </p:nvSpPr>
        <p:spPr>
          <a:xfrm>
            <a:off x="1415480" y="1713040"/>
            <a:ext cx="576064" cy="419816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ight Arrow 7"/>
          <p:cNvSpPr/>
          <p:nvPr/>
        </p:nvSpPr>
        <p:spPr>
          <a:xfrm>
            <a:off x="2423592" y="4845587"/>
            <a:ext cx="576064" cy="419816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3287688" y="4941168"/>
            <a:ext cx="6624736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Password</a:t>
            </a:r>
          </a:p>
          <a:p>
            <a:r>
              <a:rPr lang="en-US" sz="1400" dirty="0" smtClean="0"/>
              <a:t>Once you enrol you will receive a temporary password by email to your personal email address. You can use this password on the log in page and StudentWeb will prompt you to create a secure password.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25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My Stuff Block</a:t>
            </a:r>
            <a:endParaRPr lang="en-AU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3"/>
          <a:stretch/>
        </p:blipFill>
        <p:spPr>
          <a:xfrm>
            <a:off x="983432" y="1431213"/>
            <a:ext cx="2299084" cy="4734091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284989"/>
              </p:ext>
            </p:extLst>
          </p:nvPr>
        </p:nvGraphicFramePr>
        <p:xfrm>
          <a:off x="3789093" y="2040311"/>
          <a:ext cx="7966711" cy="4117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9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7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3364">
                <a:tc>
                  <a:txBody>
                    <a:bodyPr/>
                    <a:lstStyle/>
                    <a:p>
                      <a:r>
                        <a:rPr lang="en-AU" sz="1360" b="1" cap="all" dirty="0" smtClean="0"/>
                        <a:t>My</a:t>
                      </a:r>
                      <a:r>
                        <a:rPr lang="en-AU" sz="1360" b="1" cap="all" baseline="0" dirty="0" smtClean="0"/>
                        <a:t> </a:t>
                      </a:r>
                      <a:r>
                        <a:rPr lang="en-AU" sz="1360" b="1" cap="all" baseline="0" dirty="0" err="1" smtClean="0"/>
                        <a:t>ePortfolio</a:t>
                      </a:r>
                      <a:endParaRPr lang="en-AU" sz="1360" b="1" cap="all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350" dirty="0" smtClean="0"/>
                        <a:t>Access</a:t>
                      </a:r>
                      <a:r>
                        <a:rPr lang="en-AU" sz="1350" baseline="0" dirty="0" smtClean="0"/>
                        <a:t> to </a:t>
                      </a:r>
                      <a:r>
                        <a:rPr lang="en-AU" sz="1350" baseline="0" dirty="0" err="1" smtClean="0"/>
                        <a:t>Mahara</a:t>
                      </a:r>
                      <a:r>
                        <a:rPr lang="en-AU" sz="1350" baseline="0" dirty="0" smtClean="0"/>
                        <a:t> </a:t>
                      </a:r>
                      <a:r>
                        <a:rPr lang="en-AU" sz="1350" baseline="0" dirty="0" err="1" smtClean="0"/>
                        <a:t>ePortfolio</a:t>
                      </a:r>
                      <a:r>
                        <a:rPr lang="en-AU" sz="1350" baseline="0" dirty="0" smtClean="0"/>
                        <a:t> which includes a weblog, resume builder and social networking system for connecting students and creating an online community.</a:t>
                      </a:r>
                      <a:endParaRPr lang="en-AU" sz="135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r>
                        <a:rPr lang="en-AU" sz="1360" b="1" kern="1200" cap="all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n-AU" sz="136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Timetable</a:t>
                      </a:r>
                      <a:endParaRPr lang="en-AU" sz="1360" b="1" kern="1200" cap="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350" dirty="0" smtClean="0"/>
                        <a:t>Access to your</a:t>
                      </a:r>
                      <a:r>
                        <a:rPr lang="en-AU" sz="1350" baseline="0" dirty="0" smtClean="0"/>
                        <a:t> personal timetable and group timetable. This will provide you with full details of all your classes including room number, time and duration of class and your  teachers name. </a:t>
                      </a:r>
                      <a:endParaRPr lang="en-AU" sz="135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700">
                <a:tc>
                  <a:txBody>
                    <a:bodyPr/>
                    <a:lstStyle/>
                    <a:p>
                      <a:r>
                        <a:rPr lang="en-AU" sz="1360" b="1" kern="1200" cap="all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n-AU" sz="136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Email</a:t>
                      </a:r>
                      <a:endParaRPr lang="en-AU" sz="1360" b="1" kern="1200" cap="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50" dirty="0" smtClean="0"/>
                        <a:t>Box Hill Institute Group use Microsoft Office 365 to host student email addresses.</a:t>
                      </a:r>
                      <a:r>
                        <a:rPr lang="en-AU" sz="1350" baseline="0" dirty="0" smtClean="0"/>
                        <a:t> </a:t>
                      </a:r>
                      <a:r>
                        <a:rPr lang="en-US" sz="1350" dirty="0" smtClean="0"/>
                        <a:t>All official email from StudentWeb will go to this email account.</a:t>
                      </a:r>
                      <a:endParaRPr lang="en-AU" sz="1350" dirty="0" smtClean="0"/>
                    </a:p>
                    <a:p>
                      <a:pPr marL="0" indent="0">
                        <a:buNone/>
                      </a:pPr>
                      <a:r>
                        <a:rPr lang="en-US" sz="1350" dirty="0" smtClean="0"/>
                        <a:t>You need to </a:t>
                      </a:r>
                      <a:r>
                        <a:rPr lang="en-US" sz="1350" baseline="0" dirty="0" smtClean="0"/>
                        <a:t>set up the account b</a:t>
                      </a:r>
                      <a:r>
                        <a:rPr lang="en-US" sz="1350" dirty="0" smtClean="0"/>
                        <a:t>efore the address will accept any mail.</a:t>
                      </a:r>
                      <a:endParaRPr lang="en-AU" sz="135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60" b="1" kern="1200" cap="all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n-AU" sz="136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Results</a:t>
                      </a:r>
                      <a:endParaRPr lang="en-AU" sz="1360" b="1" kern="1200" cap="all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AU" sz="1360" b="1" kern="1200" cap="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350" dirty="0" smtClean="0"/>
                        <a:t>This</a:t>
                      </a:r>
                      <a:r>
                        <a:rPr lang="en-AU" sz="1350" baseline="0" dirty="0" smtClean="0"/>
                        <a:t> will provide you with a link to the Student Management System where you final results are located for each unit/subject.</a:t>
                      </a:r>
                      <a:endParaRPr lang="en-AU" sz="135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700">
                <a:tc>
                  <a:txBody>
                    <a:bodyPr/>
                    <a:lstStyle/>
                    <a:p>
                      <a:r>
                        <a:rPr lang="en-US" sz="1360" b="1" kern="1200" cap="all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 Printing</a:t>
                      </a:r>
                      <a:endParaRPr lang="en-AU" sz="1360" b="1" kern="1200" cap="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This allows you to</a:t>
                      </a:r>
                      <a:r>
                        <a:rPr lang="en-US" sz="1350" baseline="0" dirty="0" smtClean="0"/>
                        <a:t> manage printing using the printers in the Library. You can also recharge your account online using a credit card.</a:t>
                      </a:r>
                      <a:endParaRPr lang="en-AU" sz="135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38203" y="2118956"/>
            <a:ext cx="2593502" cy="217413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59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085184"/>
            <a:ext cx="12192000" cy="1772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2711624" y="5445224"/>
            <a:ext cx="6544604" cy="368458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Your email must be activated before use, or before redirecting to your personal email.</a:t>
            </a:r>
          </a:p>
          <a:p>
            <a:r>
              <a:rPr lang="en-US" sz="1800" dirty="0" smtClean="0"/>
              <a:t>Log into </a:t>
            </a:r>
            <a:r>
              <a:rPr lang="en-US" sz="1800" dirty="0" err="1" smtClean="0"/>
              <a:t>StudentWeb</a:t>
            </a:r>
            <a:r>
              <a:rPr lang="en-US" sz="1800" dirty="0" smtClean="0"/>
              <a:t>, and from My stuff, select My email.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to set up your email account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52" y="1005191"/>
            <a:ext cx="3504035" cy="400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Redirecting your student email </a:t>
            </a:r>
            <a:br>
              <a:rPr lang="en-US" smtClean="0"/>
            </a:br>
            <a:r>
              <a:rPr lang="en-US" smtClean="0"/>
              <a:t>to another email account</a:t>
            </a:r>
            <a:endParaRPr lang="en-AU" dirty="0"/>
          </a:p>
        </p:txBody>
      </p:sp>
      <p:grpSp>
        <p:nvGrpSpPr>
          <p:cNvPr id="8" name="Group 7"/>
          <p:cNvGrpSpPr/>
          <p:nvPr/>
        </p:nvGrpSpPr>
        <p:grpSpPr>
          <a:xfrm>
            <a:off x="2905125" y="1659298"/>
            <a:ext cx="6381750" cy="4431370"/>
            <a:chOff x="1919536" y="1659298"/>
            <a:chExt cx="6381750" cy="44313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536" y="1659298"/>
              <a:ext cx="6381750" cy="3333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536" y="2234332"/>
              <a:ext cx="5543550" cy="781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537" y="3356993"/>
              <a:ext cx="4467225" cy="2733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01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Redirecting your student email to another email account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56" y="1988840"/>
            <a:ext cx="4392488" cy="389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HI-theme-2018">
  <a:themeElements>
    <a:clrScheme name="BHI">
      <a:dk1>
        <a:srgbClr val="000000"/>
      </a:dk1>
      <a:lt1>
        <a:srgbClr val="FFFFFF"/>
      </a:lt1>
      <a:dk2>
        <a:srgbClr val="002E5D"/>
      </a:dk2>
      <a:lt2>
        <a:srgbClr val="DFDD00"/>
      </a:lt2>
      <a:accent1>
        <a:srgbClr val="002E5D"/>
      </a:accent1>
      <a:accent2>
        <a:srgbClr val="EE3C38"/>
      </a:accent2>
      <a:accent3>
        <a:srgbClr val="4949A1"/>
      </a:accent3>
      <a:accent4>
        <a:srgbClr val="FCC300"/>
      </a:accent4>
      <a:accent5>
        <a:srgbClr val="07ADF0"/>
      </a:accent5>
      <a:accent6>
        <a:srgbClr val="03BA9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I-theme-2018" id="{B5C25E91-981F-4A75-9B87-B4974FD445D7}" vid="{EB840C77-3C2E-4B14-A675-00C029FB4682}"/>
    </a:ext>
  </a:extLst>
</a:theme>
</file>

<file path=ppt/theme/theme2.xml><?xml version="1.0" encoding="utf-8"?>
<a:theme xmlns:a="http://schemas.openxmlformats.org/drawingml/2006/main" name="1_Office Theme">
  <a:themeElements>
    <a:clrScheme name="BHI">
      <a:dk1>
        <a:srgbClr val="000000"/>
      </a:dk1>
      <a:lt1>
        <a:srgbClr val="FFFFFF"/>
      </a:lt1>
      <a:dk2>
        <a:srgbClr val="002E5D"/>
      </a:dk2>
      <a:lt2>
        <a:srgbClr val="DFDD00"/>
      </a:lt2>
      <a:accent1>
        <a:srgbClr val="002E5D"/>
      </a:accent1>
      <a:accent2>
        <a:srgbClr val="EE3C38"/>
      </a:accent2>
      <a:accent3>
        <a:srgbClr val="4949A1"/>
      </a:accent3>
      <a:accent4>
        <a:srgbClr val="FCC300"/>
      </a:accent4>
      <a:accent5>
        <a:srgbClr val="07ADF0"/>
      </a:accent5>
      <a:accent6>
        <a:srgbClr val="03BA9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I Corporate PPT template [Read-Only]" id="{B2B10B57-DECB-4F21-B831-52D5F2456B20}" vid="{D5B74B55-F987-4628-8D08-DF6BEF014F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BHI-theme-2018</Template>
  <TotalTime>3003</TotalTime>
  <Words>923</Words>
  <Application>Microsoft Office PowerPoint</Application>
  <PresentationFormat>Widescreen</PresentationFormat>
  <Paragraphs>118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Regular</vt:lpstr>
      <vt:lpstr>Arial Rounded MT Bold</vt:lpstr>
      <vt:lpstr>Calibri</vt:lpstr>
      <vt:lpstr>BHI-theme-2018</vt:lpstr>
      <vt:lpstr>1_Office Theme</vt:lpstr>
      <vt:lpstr>PowerPoint Presentation</vt:lpstr>
      <vt:lpstr>What is StudentWeb?</vt:lpstr>
      <vt:lpstr>How to access StudentWeb </vt:lpstr>
      <vt:lpstr>Services</vt:lpstr>
      <vt:lpstr>How to login to StudentWeb</vt:lpstr>
      <vt:lpstr>My Stuff Block</vt:lpstr>
      <vt:lpstr>How to set up your email account</vt:lpstr>
      <vt:lpstr>Redirecting your student email  to another email account</vt:lpstr>
      <vt:lpstr>Redirecting your student email to another email account</vt:lpstr>
      <vt:lpstr>Redirecting your student email  to another email account</vt:lpstr>
      <vt:lpstr>Access to your online units/subjects</vt:lpstr>
      <vt:lpstr>Example of online unit</vt:lpstr>
      <vt:lpstr>Online unit</vt:lpstr>
      <vt:lpstr>Student Dashboard</vt:lpstr>
      <vt:lpstr>Navigation bar</vt:lpstr>
      <vt:lpstr>Access to resources and activities</vt:lpstr>
      <vt:lpstr>Assessment Tasks</vt:lpstr>
      <vt:lpstr>Submitting an assessment online</vt:lpstr>
      <vt:lpstr>Submitting an assessment online</vt:lpstr>
      <vt:lpstr>Edit or Submit Assignment</vt:lpstr>
      <vt:lpstr>Grades</vt:lpstr>
      <vt:lpstr>Messaging</vt:lpstr>
      <vt:lpstr>Adding your photo to your StudentWeb profile</vt:lpstr>
      <vt:lpstr>My ePortfolio </vt:lpstr>
      <vt:lpstr>Need more help?</vt:lpstr>
    </vt:vector>
  </TitlesOfParts>
  <Company>Box Hill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Kylie Dillon</dc:creator>
  <cp:lastModifiedBy>Judi Sanford</cp:lastModifiedBy>
  <cp:revision>191</cp:revision>
  <cp:lastPrinted>2014-09-07T23:18:55Z</cp:lastPrinted>
  <dcterms:created xsi:type="dcterms:W3CDTF">2014-08-20T07:55:21Z</dcterms:created>
  <dcterms:modified xsi:type="dcterms:W3CDTF">2019-08-13T05:49:53Z</dcterms:modified>
</cp:coreProperties>
</file>