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83" r:id="rId5"/>
    <p:sldId id="301" r:id="rId6"/>
    <p:sldId id="302" r:id="rId7"/>
    <p:sldId id="303" r:id="rId8"/>
    <p:sldId id="304" r:id="rId9"/>
    <p:sldId id="31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5" r:id="rId19"/>
    <p:sldId id="289" r:id="rId20"/>
    <p:sldId id="300" r:id="rId21"/>
    <p:sldId id="314" r:id="rId22"/>
    <p:sldId id="316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/>
    <p:restoredTop sz="94666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4F5C-6328-9A43-AE7C-7E5C43BA2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60485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7D40-DB54-C74D-A68C-AF59CE620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F6B7-A31A-0146-8626-8F7F1A6D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00C-0F41-6F45-9B27-2EF9D6E5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D2EB8-2D56-8E4A-97B2-8F8150831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70B36-F27C-C348-B7CF-A1DE0BE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2EE8-742A-F84B-BD04-E33B9F90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E331C-0D16-9447-AB21-3D8FC89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4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1FA33-55FF-F64E-A5AB-4BE645DA1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6E5F5-20AD-E14D-8665-BAA12F1B7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C1DE3-9E26-5A47-A6D1-352D47FA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B89C-8201-7B42-9A7D-6CEB9344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24830-8944-BF49-BAC8-120D27A3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8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6F30-FC96-CF49-A285-E2D051EB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06ADA-9FCF-564C-825E-1CEB5A05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228C1-26ED-EE48-984B-1762F78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6A28F-6667-7146-9BA5-F8A5E7E7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59A47-EE32-D748-B999-B60B1929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7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1B6E-46FC-E84D-BF14-A6ABAE92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CB91C-3ED5-DB4B-83F0-06CFD1092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7DBB5-C026-DB46-831B-671C7FA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6423-15AC-E843-B4C7-B17E789B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6D468-E0C3-DD49-85CD-329146DA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9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8645-84A1-1F4C-89E0-273F1BC1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6CF5-B9FA-6C41-974A-A035CD4C9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DD41B-BFBA-DE4A-91BA-A547455A3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8AD5-B963-1642-9050-9C2B446D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EE21-3015-F942-A704-C42DC0FD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FE7EE-DFF3-9F4A-B41A-8958E990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E411-DF03-D64C-9594-98B409D4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C35A-7039-5040-B24C-50C852C50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BE987-EF63-A24B-A323-3F1792B7B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BDF84-4787-AC45-A428-48B9BC34D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E1D12-5805-C24B-A5B3-3D09EE65F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FFEC3-D91C-DE49-B5E6-7B10959E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5E666-E049-E142-BB55-BE2D3984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02485-7EA4-6140-866D-FFEA5C72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FA4D-2F28-BA43-AB72-4A7389FC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B5E68-38B2-FB49-8A4B-551275F4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48B4-2B4B-C647-ABB2-0621E352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467F0-8E17-F243-9E09-D6D9D9F3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1850D-32E5-E842-92EC-BBE29E15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056EA-8FC3-704D-93DE-4BC9A116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F6BCA-C095-B344-A6A1-10F08795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6F51-B0D4-734F-BAA9-9E08B040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D0E9-428E-9D4F-98F3-DDED1D7A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80670-2716-C248-9476-A8B61EE0D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1C512-D79B-3D49-954F-42B8D6F8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3651E-C965-1C4B-80FF-92ABB9B5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16C5C-256A-D24C-8A8D-AC574568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3B19-320E-5948-A085-1CFAED8A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EA640-F234-BF43-BEEA-666E4B52A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A4954-5081-F24A-B1AA-7CC6249B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E3FB3-F253-F743-BDEC-8CC4FA17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114EB-FB2A-6D40-B8A7-075280F9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6BA68-8C23-304A-896C-5F3054DC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6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53FB8-19A9-4940-A3A5-7CD34F71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51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89A61-1AA3-F040-8FA4-FE59E098A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D0E81-D341-E04D-B7B3-FA6AB0554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83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udentweb.bhtafe.edu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JC.Lilydale@boxhill.edu.au" TargetMode="External"/><Relationship Id="rId2" Type="http://schemas.openxmlformats.org/officeDocument/2006/relationships/hyperlink" Target="mailto:SAJC.Elgar@boxhill.edu.a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rot="20544372">
            <a:off x="231745" y="855577"/>
            <a:ext cx="5205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resumes</a:t>
            </a:r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59914" y="2841243"/>
            <a:ext cx="5205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600" dirty="0" smtClean="0"/>
              <a:t>Employability Skills</a:t>
            </a:r>
            <a:endParaRPr lang="en-AU" sz="4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664002">
            <a:off x="400772" y="4962064"/>
            <a:ext cx="5205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600" dirty="0" smtClean="0"/>
              <a:t>Skills &amp; Jobs Centre Support</a:t>
            </a:r>
            <a:endParaRPr lang="en-AU" sz="4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54" y="1853277"/>
            <a:ext cx="3706394" cy="33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900" b="1" dirty="0"/>
          </a:p>
          <a:p>
            <a:r>
              <a:rPr lang="en-US" dirty="0"/>
              <a:t>Your </a:t>
            </a:r>
            <a:r>
              <a:rPr lang="en-US" dirty="0" smtClean="0"/>
              <a:t>key skills </a:t>
            </a:r>
            <a:r>
              <a:rPr lang="en-US" dirty="0"/>
              <a:t>and attributes need to grab the employers attention and highlight </a:t>
            </a:r>
            <a:r>
              <a:rPr lang="en-US" dirty="0" smtClean="0"/>
              <a:t>the </a:t>
            </a:r>
            <a:r>
              <a:rPr lang="en-US" dirty="0"/>
              <a:t>skills and attributes relevant to the position you are applying for</a:t>
            </a:r>
            <a:r>
              <a:rPr lang="en-US" dirty="0" smtClean="0"/>
              <a:t>. 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They should always be listed in dot point form that is easy and clear to read!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Dot </a:t>
            </a:r>
            <a:r>
              <a:rPr lang="en-US" dirty="0"/>
              <a:t>points are easier to scan for key words.</a:t>
            </a:r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6564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Skills &amp;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29" y="770957"/>
            <a:ext cx="10515600" cy="567140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b="1" u="sng" dirty="0"/>
              <a:t>Key Skills &amp; Attributes </a:t>
            </a:r>
            <a:endParaRPr lang="en-US" sz="7000" b="1" u="sng" dirty="0" smtClean="0"/>
          </a:p>
          <a:p>
            <a:pPr marL="0" indent="0">
              <a:buNone/>
            </a:pPr>
            <a:endParaRPr lang="en-US" sz="7000" b="1" u="sng" dirty="0" smtClean="0"/>
          </a:p>
          <a:p>
            <a:pPr lvl="0"/>
            <a:r>
              <a:rPr lang="en-US" sz="4800" dirty="0" smtClean="0"/>
              <a:t>Use and maintain workplace tools and equipment</a:t>
            </a:r>
          </a:p>
          <a:p>
            <a:pPr marL="0" lvl="0" indent="0">
              <a:buNone/>
            </a:pPr>
            <a:endParaRPr lang="en-US" sz="2000" dirty="0" smtClean="0"/>
          </a:p>
          <a:p>
            <a:r>
              <a:rPr lang="en-US" sz="4800" dirty="0" smtClean="0"/>
              <a:t>Communicate effectively in a automotive workshop</a:t>
            </a:r>
          </a:p>
          <a:p>
            <a:pPr marL="0" lvl="0" indent="0">
              <a:buNone/>
            </a:pPr>
            <a:endParaRPr lang="en-US" sz="1500" b="1" dirty="0" smtClean="0"/>
          </a:p>
          <a:p>
            <a:pPr lvl="0"/>
            <a:r>
              <a:rPr lang="en-US" sz="4800" dirty="0" smtClean="0"/>
              <a:t>Knowledge and skills in service operations, engine service, steering systems,</a:t>
            </a:r>
          </a:p>
          <a:p>
            <a:pPr marL="0" lvl="0" indent="0">
              <a:buNone/>
            </a:pPr>
            <a:r>
              <a:rPr lang="en-US" sz="4800" dirty="0" smtClean="0"/>
              <a:t>Suspension and braking systems, automatic and manual transmissions, petrol fuel and cooling systems</a:t>
            </a:r>
          </a:p>
          <a:p>
            <a:pPr marL="0" lvl="0" indent="0">
              <a:buNone/>
            </a:pPr>
            <a:endParaRPr lang="en-US" sz="1700" b="1" dirty="0" smtClean="0"/>
          </a:p>
          <a:p>
            <a:pPr lvl="0"/>
            <a:r>
              <a:rPr lang="en-US" sz="4800" dirty="0" smtClean="0"/>
              <a:t>Test and repair basic electrical circuits</a:t>
            </a:r>
          </a:p>
          <a:p>
            <a:pPr lvl="0"/>
            <a:r>
              <a:rPr lang="en-US" sz="4800" dirty="0" smtClean="0"/>
              <a:t>Basic automotive faults troubleshooting</a:t>
            </a:r>
          </a:p>
          <a:p>
            <a:pPr marL="0" lvl="0" indent="0">
              <a:buNone/>
            </a:pPr>
            <a:endParaRPr lang="en-US" sz="1700" b="1" dirty="0" smtClean="0"/>
          </a:p>
          <a:p>
            <a:pPr lvl="0"/>
            <a:r>
              <a:rPr lang="en-US" sz="4800" dirty="0" smtClean="0"/>
              <a:t>Demonstrated effective time management and ability to </a:t>
            </a:r>
            <a:r>
              <a:rPr lang="en-US" sz="4800" dirty="0" err="1" smtClean="0"/>
              <a:t>prioritise</a:t>
            </a:r>
            <a:endParaRPr lang="en-US" sz="4800" dirty="0" smtClean="0"/>
          </a:p>
          <a:p>
            <a:pPr marL="0" lvl="0" indent="0">
              <a:buNone/>
            </a:pPr>
            <a:endParaRPr lang="en-US" sz="1700" b="1" dirty="0" smtClean="0"/>
          </a:p>
          <a:p>
            <a:pPr lvl="0"/>
            <a:r>
              <a:rPr lang="en-US" sz="4800" dirty="0" smtClean="0"/>
              <a:t>Extensive experience working both independently and in a team environment</a:t>
            </a:r>
          </a:p>
          <a:p>
            <a:pPr marL="0" lvl="0" indent="0">
              <a:buNone/>
            </a:pPr>
            <a:endParaRPr lang="en-US" sz="1700" dirty="0" smtClean="0"/>
          </a:p>
          <a:p>
            <a:pPr lvl="0"/>
            <a:r>
              <a:rPr lang="en-US" sz="4800" dirty="0" smtClean="0"/>
              <a:t>Apply safe work practices</a:t>
            </a:r>
          </a:p>
          <a:p>
            <a:pPr marL="0" lv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5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983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Experience Summary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8" y="1825625"/>
            <a:ext cx="10515600" cy="4351338"/>
          </a:xfrm>
        </p:spPr>
        <p:txBody>
          <a:bodyPr>
            <a:normAutofit lnSpcReduction="10000"/>
          </a:bodyPr>
          <a:lstStyle/>
          <a:p>
            <a:endParaRPr lang="en-US" sz="900" b="1" dirty="0"/>
          </a:p>
          <a:p>
            <a:pPr>
              <a:spcBef>
                <a:spcPts val="0"/>
              </a:spcBef>
            </a:pPr>
            <a:r>
              <a:rPr lang="en-US" dirty="0" smtClean="0"/>
              <a:t>This will </a:t>
            </a:r>
            <a:r>
              <a:rPr lang="en-US" dirty="0"/>
              <a:t>highlight any paid or unpaid experience relevant to the </a:t>
            </a:r>
            <a:r>
              <a:rPr lang="en-US" dirty="0" smtClean="0"/>
              <a:t>position first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1700" dirty="0"/>
          </a:p>
          <a:p>
            <a:pPr>
              <a:spcBef>
                <a:spcPts val="0"/>
              </a:spcBef>
            </a:pPr>
            <a:r>
              <a:rPr lang="en-US" dirty="0"/>
              <a:t>It is important to include </a:t>
            </a:r>
            <a:r>
              <a:rPr lang="en-US" dirty="0" smtClean="0"/>
              <a:t>any relevant paid/volunteer work in </a:t>
            </a:r>
            <a:r>
              <a:rPr lang="en-US" dirty="0"/>
              <a:t>this </a:t>
            </a:r>
            <a:r>
              <a:rPr lang="en-US" dirty="0" smtClean="0"/>
              <a:t>section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You would include other experience after you have included your relevant experience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1700" dirty="0"/>
          </a:p>
          <a:p>
            <a:pPr>
              <a:spcBef>
                <a:spcPts val="0"/>
              </a:spcBef>
            </a:pPr>
            <a:r>
              <a:rPr lang="en-US" dirty="0"/>
              <a:t>Most recent experience should be included first and generally you would not include experience more than 10 years old unless specifically relevant to the positon you are applying for!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16" y="1255222"/>
            <a:ext cx="10515600" cy="5252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 smtClean="0"/>
              <a:t>Gardening Assistant				2018-current</a:t>
            </a:r>
            <a:endParaRPr lang="en-US" sz="3400" b="1" dirty="0"/>
          </a:p>
          <a:p>
            <a:pPr marL="0" indent="0">
              <a:buNone/>
            </a:pPr>
            <a:r>
              <a:rPr lang="en-US" b="1" dirty="0"/>
              <a:t>VIP GARDENING</a:t>
            </a:r>
            <a:r>
              <a:rPr lang="en-US" dirty="0"/>
              <a:t>, </a:t>
            </a:r>
            <a:r>
              <a:rPr lang="en-US" dirty="0" err="1"/>
              <a:t>Camberwell</a:t>
            </a:r>
            <a:r>
              <a:rPr lang="en-US" dirty="0"/>
              <a:t>, Vic. </a:t>
            </a:r>
          </a:p>
          <a:p>
            <a:r>
              <a:rPr lang="en-US" dirty="0" smtClean="0"/>
              <a:t>Work </a:t>
            </a:r>
            <a:r>
              <a:rPr lang="en-US" dirty="0"/>
              <a:t>with other staff as part of a gardening team </a:t>
            </a:r>
          </a:p>
          <a:p>
            <a:r>
              <a:rPr lang="en-US" dirty="0"/>
              <a:t>Mow lawns </a:t>
            </a:r>
          </a:p>
          <a:p>
            <a:r>
              <a:rPr lang="en-US" dirty="0"/>
              <a:t>Trim trees and hedges</a:t>
            </a:r>
          </a:p>
          <a:p>
            <a:r>
              <a:rPr lang="en-US" dirty="0"/>
              <a:t>Weed garden beds</a:t>
            </a:r>
          </a:p>
          <a:p>
            <a:r>
              <a:rPr lang="en-US" dirty="0"/>
              <a:t>Clean up and remove rubbish</a:t>
            </a:r>
          </a:p>
          <a:p>
            <a:r>
              <a:rPr lang="en-US" dirty="0"/>
              <a:t>Maintain workplace tools and machinery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5027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Qualifications/Work Related License’s: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570" y="2341014"/>
            <a:ext cx="10515600" cy="4351338"/>
          </a:xfrm>
        </p:spPr>
        <p:txBody>
          <a:bodyPr>
            <a:normAutofit/>
          </a:bodyPr>
          <a:lstStyle/>
          <a:p>
            <a:endParaRPr lang="en-US" sz="800" b="1" dirty="0"/>
          </a:p>
          <a:p>
            <a:pPr>
              <a:spcBef>
                <a:spcPts val="0"/>
              </a:spcBef>
            </a:pPr>
            <a:r>
              <a:rPr lang="en-US" sz="3200" dirty="0"/>
              <a:t>You should outline any </a:t>
            </a:r>
            <a:r>
              <a:rPr lang="en-US" sz="3200" dirty="0" smtClean="0"/>
              <a:t>RELEVANT qualifications, </a:t>
            </a:r>
            <a:r>
              <a:rPr lang="en-US" sz="3200" dirty="0"/>
              <a:t>license's or short courses </a:t>
            </a:r>
            <a:r>
              <a:rPr lang="en-US" sz="3200" dirty="0" smtClean="0"/>
              <a:t>first. </a:t>
            </a:r>
            <a:endParaRPr lang="en-US" sz="32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3200" dirty="0"/>
              <a:t>You should not list any </a:t>
            </a:r>
            <a:r>
              <a:rPr lang="en-US" sz="3200" dirty="0" smtClean="0"/>
              <a:t>outdated </a:t>
            </a:r>
            <a:r>
              <a:rPr lang="en-US" sz="3200" dirty="0"/>
              <a:t>qualifications such as an expired First Aid qualification.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3200" dirty="0"/>
              <a:t>You can also include any achievements or awards in this section if they are related to your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>
            <a:normAutofit/>
          </a:bodyPr>
          <a:lstStyle/>
          <a:p>
            <a:endParaRPr lang="en-US" sz="800" b="1" dirty="0"/>
          </a:p>
          <a:p>
            <a:pPr marL="0" indent="0">
              <a:buNone/>
            </a:pPr>
            <a:r>
              <a:rPr lang="en-US" sz="2400" b="1" u="sng" dirty="0" smtClean="0"/>
              <a:t>Qualifications: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Certificate II Automotive Servicing technology – Box Hill Institute 2020</a:t>
            </a:r>
          </a:p>
          <a:p>
            <a:pPr marL="0" indent="0">
              <a:buNone/>
            </a:pPr>
            <a:r>
              <a:rPr lang="en-US" sz="2400" dirty="0" smtClean="0"/>
              <a:t>Provide First Aid HLTAID003 – Current (issued January 2020)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Work Related Licenses/Checks: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Working with Children Check – valid until December 2024</a:t>
            </a:r>
          </a:p>
          <a:p>
            <a:pPr marL="0" indent="0">
              <a:buNone/>
            </a:pPr>
            <a:r>
              <a:rPr lang="en-US" sz="2400" dirty="0" smtClean="0"/>
              <a:t>Police Check</a:t>
            </a:r>
          </a:p>
          <a:p>
            <a:pPr marL="0" indent="0">
              <a:buNone/>
            </a:pPr>
            <a:r>
              <a:rPr lang="en-US" sz="2400" dirty="0" smtClean="0"/>
              <a:t>Victorian Driver’s License- Current</a:t>
            </a:r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sz="9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You may choose to list your references on your resume or you may opt to leave them off and provide them at an interview when required. </a:t>
            </a:r>
            <a:r>
              <a:rPr lang="en-US" dirty="0" smtClean="0"/>
              <a:t> Either </a:t>
            </a:r>
            <a:r>
              <a:rPr lang="en-US" dirty="0"/>
              <a:t>choice is fine</a:t>
            </a:r>
            <a:r>
              <a:rPr lang="en-US" dirty="0" smtClean="0"/>
              <a:t>! 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Always make sure you gain permission from your </a:t>
            </a:r>
            <a:r>
              <a:rPr lang="en-US" dirty="0" smtClean="0"/>
              <a:t>referee </a:t>
            </a:r>
            <a:r>
              <a:rPr lang="en-US" dirty="0"/>
              <a:t>to provide their contact information to a potential employer.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You do not need to include more than TWO references on your resume. </a:t>
            </a:r>
            <a:r>
              <a:rPr lang="en-US" dirty="0" smtClean="0"/>
              <a:t>They </a:t>
            </a:r>
            <a:r>
              <a:rPr lang="en-US" dirty="0"/>
              <a:t>should both be professional </a:t>
            </a:r>
            <a:r>
              <a:rPr lang="en-US" dirty="0" smtClean="0"/>
              <a:t>references, not from a </a:t>
            </a:r>
            <a:r>
              <a:rPr lang="en-US" dirty="0"/>
              <a:t>friend or family member.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884" y="2623647"/>
            <a:ext cx="10515600" cy="4351338"/>
          </a:xfrm>
        </p:spPr>
        <p:txBody>
          <a:bodyPr numCol="2"/>
          <a:lstStyle/>
          <a:p>
            <a:pPr marL="0" indent="0" algn="ctr">
              <a:buNone/>
            </a:pPr>
            <a:r>
              <a:rPr lang="en-US" dirty="0" smtClean="0"/>
              <a:t>Carol McCaskie - Consultant</a:t>
            </a:r>
          </a:p>
          <a:p>
            <a:pPr marL="0" indent="0" algn="ctr">
              <a:buNone/>
            </a:pPr>
            <a:r>
              <a:rPr lang="en-US" dirty="0" smtClean="0"/>
              <a:t>Skills &amp; Jobs Centre</a:t>
            </a:r>
          </a:p>
          <a:p>
            <a:pPr marL="0" indent="0" algn="ctr">
              <a:buNone/>
            </a:pPr>
            <a:r>
              <a:rPr lang="en-US" dirty="0" smtClean="0"/>
              <a:t>8892 1350</a:t>
            </a:r>
          </a:p>
          <a:p>
            <a:pPr marL="0" indent="0" algn="ctr">
              <a:buNone/>
            </a:pPr>
            <a:r>
              <a:rPr lang="en-US" dirty="0" smtClean="0"/>
              <a:t>c.mccaskie@boxhill.edu.au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John Smith- Manager</a:t>
            </a:r>
          </a:p>
          <a:p>
            <a:pPr marL="0" indent="0" algn="ctr">
              <a:buNone/>
            </a:pPr>
            <a:r>
              <a:rPr lang="en-US" dirty="0" smtClean="0"/>
              <a:t>VIP Gardening</a:t>
            </a:r>
          </a:p>
          <a:p>
            <a:pPr marL="0" indent="0" algn="ctr">
              <a:buNone/>
            </a:pPr>
            <a:r>
              <a:rPr lang="en-US" dirty="0" smtClean="0"/>
              <a:t>0412 345 678</a:t>
            </a:r>
          </a:p>
          <a:p>
            <a:pPr marL="0" indent="0" algn="ctr">
              <a:buNone/>
            </a:pPr>
            <a:r>
              <a:rPr lang="en-US" dirty="0" smtClean="0"/>
              <a:t>jsmith@vip.com.au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0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8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 cover letter or letter of introduction is your change to let a prospective placement host know some key information on you and what exactly you are looking for!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Some useful tips: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 smtClean="0"/>
              <a:t>	</a:t>
            </a:r>
            <a:r>
              <a:rPr lang="en-US" sz="2800" dirty="0" smtClean="0"/>
              <a:t>Stick to one page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  Use an easy to read font such as Calibri, Ariel etc.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  Keep it professional, sometimes less is more!</a:t>
            </a:r>
            <a:endParaRPr lang="en-US" sz="2400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847" y="365125"/>
            <a:ext cx="520515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How we can support you…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865"/>
            <a:ext cx="10515600" cy="4240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The Skills and Jobs Centre offer </a:t>
            </a:r>
            <a:r>
              <a:rPr lang="en-AU" dirty="0"/>
              <a:t>services such as</a:t>
            </a:r>
            <a:r>
              <a:rPr lang="en-AU" dirty="0" smtClean="0"/>
              <a:t>:</a:t>
            </a:r>
          </a:p>
          <a:p>
            <a:pPr marL="0" indent="0">
              <a:buNone/>
            </a:pPr>
            <a:endParaRPr lang="en-AU" dirty="0"/>
          </a:p>
          <a:p>
            <a:pPr marL="534988" indent="-182563"/>
            <a:r>
              <a:rPr lang="en-AU" dirty="0" smtClean="0"/>
              <a:t>Job Search skills</a:t>
            </a:r>
          </a:p>
          <a:p>
            <a:pPr marL="534988" indent="-182563"/>
            <a:r>
              <a:rPr lang="en-AU" dirty="0" smtClean="0"/>
              <a:t>Information </a:t>
            </a:r>
            <a:r>
              <a:rPr lang="en-AU" dirty="0"/>
              <a:t>on </a:t>
            </a:r>
            <a:r>
              <a:rPr lang="en-AU" dirty="0" smtClean="0"/>
              <a:t>current labour market and jobs</a:t>
            </a:r>
            <a:endParaRPr lang="en-AU" dirty="0"/>
          </a:p>
          <a:p>
            <a:pPr marL="534988" indent="-182563"/>
            <a:r>
              <a:rPr lang="en-AU" dirty="0" smtClean="0"/>
              <a:t>Assistance with Resumes, Cover Letters and Key Selection Criteria</a:t>
            </a:r>
          </a:p>
          <a:p>
            <a:pPr marL="534988" indent="-182563"/>
            <a:r>
              <a:rPr lang="en-AU" dirty="0" smtClean="0"/>
              <a:t>Interview preparation and techniques</a:t>
            </a:r>
          </a:p>
          <a:p>
            <a:pPr marL="534988" indent="-182563"/>
            <a:r>
              <a:rPr lang="en-AU" dirty="0" smtClean="0"/>
              <a:t>Careers </a:t>
            </a:r>
            <a:r>
              <a:rPr lang="en-AU" dirty="0"/>
              <a:t>advice and pathway information</a:t>
            </a:r>
          </a:p>
          <a:p>
            <a:pPr marL="534988" indent="-182563"/>
            <a:r>
              <a:rPr lang="en-AU" dirty="0"/>
              <a:t>Jobs Board access to all BHI Students</a:t>
            </a:r>
          </a:p>
          <a:p>
            <a:pPr marL="534988" indent="-182563"/>
            <a:endParaRPr lang="en-AU" dirty="0"/>
          </a:p>
          <a:p>
            <a:pPr marL="534988" indent="-182563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4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2422"/>
            <a:ext cx="10515600" cy="5012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cover letter for placement should cover the following: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Paragraph 1: 	What kind of position are you looking for?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Paragraph 2: 	</a:t>
            </a:r>
            <a:r>
              <a:rPr lang="en-US" dirty="0"/>
              <a:t>Placement </a:t>
            </a:r>
            <a:r>
              <a:rPr lang="en-US" dirty="0" smtClean="0"/>
              <a:t>requirements </a:t>
            </a: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Paragraph 3:		</a:t>
            </a:r>
            <a:r>
              <a:rPr lang="en-US" dirty="0"/>
              <a:t>Why are you a strong candidate to do your 					</a:t>
            </a:r>
            <a:r>
              <a:rPr lang="en-US" dirty="0" smtClean="0"/>
              <a:t>placement </a:t>
            </a:r>
            <a:r>
              <a:rPr lang="en-US" dirty="0"/>
              <a:t>with the organisation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Paragraph 4: 	Wrap up! State your desire to discuss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an opportunity further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099"/>
          <a:stretch/>
        </p:blipFill>
        <p:spPr>
          <a:xfrm>
            <a:off x="382385" y="348788"/>
            <a:ext cx="1724949" cy="11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1534929"/>
            <a:ext cx="11198629" cy="5012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cover letter should cover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1. Identify </a:t>
            </a:r>
            <a:r>
              <a:rPr lang="en-US" b="1" dirty="0"/>
              <a:t>the job you are applying for and where you learnt of </a:t>
            </a:r>
            <a:r>
              <a:rPr lang="en-US" b="1" dirty="0" smtClean="0"/>
              <a:t>it</a:t>
            </a:r>
          </a:p>
          <a:p>
            <a:pPr marL="514350" indent="-514350"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 </a:t>
            </a:r>
            <a:r>
              <a:rPr lang="en-US" b="1" dirty="0" smtClean="0"/>
              <a:t>Say </a:t>
            </a:r>
            <a:r>
              <a:rPr lang="en-US" b="1" dirty="0"/>
              <a:t>why you are suitable for the </a:t>
            </a:r>
            <a:r>
              <a:rPr lang="en-US" b="1" dirty="0" smtClean="0"/>
              <a:t>job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 </a:t>
            </a:r>
            <a:r>
              <a:rPr lang="en-US" b="1" dirty="0" smtClean="0"/>
              <a:t>Explain </a:t>
            </a:r>
            <a:r>
              <a:rPr lang="en-US" b="1" dirty="0"/>
              <a:t>why the job fits in with your plans and why it is </a:t>
            </a:r>
            <a:r>
              <a:rPr lang="en-US" b="1" dirty="0" smtClean="0"/>
              <a:t>attractive to you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 </a:t>
            </a:r>
            <a:r>
              <a:rPr lang="en-US" b="1" dirty="0" smtClean="0"/>
              <a:t>State </a:t>
            </a:r>
            <a:r>
              <a:rPr lang="en-US" b="1" dirty="0"/>
              <a:t>that you would like to be interviewed and how you can be contacted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099"/>
          <a:stretch/>
        </p:blipFill>
        <p:spPr>
          <a:xfrm>
            <a:off x="698268" y="531667"/>
            <a:ext cx="2180014" cy="15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51740" cy="915035"/>
          </a:xfrm>
        </p:spPr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Dear Carol,</a:t>
            </a:r>
          </a:p>
          <a:p>
            <a:r>
              <a:rPr lang="en-US" sz="2400" dirty="0"/>
              <a:t>I am writing to apply for the position of apprentice </a:t>
            </a:r>
            <a:r>
              <a:rPr lang="en-US" sz="2400" dirty="0" smtClean="0"/>
              <a:t>automotive mechanic as </a:t>
            </a:r>
            <a:r>
              <a:rPr lang="en-US" sz="2400" dirty="0"/>
              <a:t>advertised on the Box </a:t>
            </a:r>
            <a:r>
              <a:rPr lang="en-US" sz="2400" dirty="0" smtClean="0"/>
              <a:t>Hill </a:t>
            </a:r>
            <a:r>
              <a:rPr lang="en-US" sz="2400" dirty="0"/>
              <a:t>Institute Jobs Board. </a:t>
            </a:r>
          </a:p>
          <a:p>
            <a:r>
              <a:rPr lang="en-US" sz="2400" dirty="0"/>
              <a:t>I have just finished my pre-apprenticeship. I am keen to start my apprenticeship and put in to practice the skills I have learnt in my course as well as learn new skills both on and off the job.</a:t>
            </a:r>
          </a:p>
          <a:p>
            <a:r>
              <a:rPr lang="en-US" sz="2400" dirty="0"/>
              <a:t>Your organization appeals to me as one that I can learn a variety of skills in a small team.</a:t>
            </a:r>
          </a:p>
          <a:p>
            <a:r>
              <a:rPr lang="en-US" sz="2400" dirty="0"/>
              <a:t>I have attached my resume and look forward to hearing from you at your earliest convenience.</a:t>
            </a:r>
          </a:p>
        </p:txBody>
      </p:sp>
    </p:spTree>
    <p:extLst>
      <p:ext uri="{BB962C8B-B14F-4D97-AF65-F5344CB8AC3E}">
        <p14:creationId xmlns:p14="http://schemas.microsoft.com/office/powerpoint/2010/main" val="914325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C7CC-23A6-EF42-98BB-3FF797EE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DA07-0DB4-F74F-8066-4095B1E5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8776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Employability Skills are the knowledge, attributes and experiences that you obtain to help you prepare for and successfully navigate through your career.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These skills will enable you to adapt and manage the constantly changing nature of your career.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https://www.monash.edu/career-connect/explore/develop-employability</a:t>
            </a:r>
          </a:p>
        </p:txBody>
      </p:sp>
    </p:spTree>
    <p:extLst>
      <p:ext uri="{BB962C8B-B14F-4D97-AF65-F5344CB8AC3E}">
        <p14:creationId xmlns:p14="http://schemas.microsoft.com/office/powerpoint/2010/main" val="2787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Communication is not just the words we write or say.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600" dirty="0" smtClean="0"/>
              <a:t>It also means non-verbal communication such as eye contact and body language.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600" dirty="0" smtClean="0"/>
              <a:t>It is important to be able to listen to people and be able to understand where someone is coming from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</p:spTree>
    <p:extLst>
      <p:ext uri="{BB962C8B-B14F-4D97-AF65-F5344CB8AC3E}">
        <p14:creationId xmlns:p14="http://schemas.microsoft.com/office/powerpoint/2010/main" val="25562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65" y="1788660"/>
            <a:ext cx="6449786" cy="4544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Team work is being able to get along with people you work with.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It involves working together to achieve a shared goal.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There are very few jobs that do not require to work with a team at some point or another.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4" b="8680"/>
          <a:stretch/>
        </p:blipFill>
        <p:spPr bwMode="auto">
          <a:xfrm>
            <a:off x="7551593" y="2563585"/>
            <a:ext cx="4152109" cy="214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0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1" y="1826306"/>
            <a:ext cx="523602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Problem solving means finding solutions when you’re faced with difficulties or setbacks.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Being able to use a logical processes to figure things out.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 bwMode="auto">
          <a:xfrm>
            <a:off x="7391327" y="1825625"/>
            <a:ext cx="3439960" cy="3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903639"/>
            <a:ext cx="618308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Initiative is looking for things that need to be done and doing them without being asked.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This can also involve being able to come up with improvements or different ways of doing things to make the process or outcome more successful.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85" y="1764167"/>
            <a:ext cx="2784020" cy="350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365125"/>
            <a:ext cx="6945011" cy="1325563"/>
          </a:xfrm>
        </p:spPr>
        <p:txBody>
          <a:bodyPr/>
          <a:lstStyle/>
          <a:p>
            <a:r>
              <a:rPr lang="en-US" dirty="0" smtClean="0"/>
              <a:t>5. Planning &amp; Organising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607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Planning and Organising is the ability to work out what you need to do and how you will do it.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We plan and organise things in our day to day lives without even thinking about it.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33" y="2253342"/>
            <a:ext cx="3708529" cy="261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Self-Management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052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Self Management includes being able to complete a task without someone needed to check on you all of the time.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It is being reliable! Staying on top of deadlines and schedules and being able to ask for help if you need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83" y="2147207"/>
            <a:ext cx="448873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</a:t>
            </a:r>
            <a:br>
              <a:rPr lang="en-US" dirty="0" smtClean="0"/>
            </a:br>
            <a:r>
              <a:rPr lang="en-US" dirty="0" smtClean="0"/>
              <a:t>Jobs Board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348" y="1825625"/>
            <a:ext cx="10015451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Step 1: </a:t>
            </a: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studentweb.bhtafe.edu.au</a:t>
            </a:r>
            <a:endParaRPr lang="en-AU" dirty="0" smtClean="0"/>
          </a:p>
          <a:p>
            <a:pPr marL="0" indent="0">
              <a:buNone/>
            </a:pPr>
            <a:endParaRPr lang="en-AU" sz="1000" dirty="0" smtClean="0"/>
          </a:p>
          <a:p>
            <a:pPr marL="0" indent="0">
              <a:buNone/>
            </a:pPr>
            <a:r>
              <a:rPr lang="en-AU" dirty="0" smtClean="0"/>
              <a:t>Step 2: Click “Student Hub”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sz="1000" dirty="0" smtClean="0"/>
          </a:p>
          <a:p>
            <a:pPr marL="0" indent="0">
              <a:buNone/>
            </a:pPr>
            <a:r>
              <a:rPr lang="en-AU" dirty="0" smtClean="0"/>
              <a:t>Step 3:  Select “Jobs Board”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34" y="3101030"/>
            <a:ext cx="5248275" cy="466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23457" y="3101030"/>
            <a:ext cx="1184652" cy="466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57" y="3795392"/>
            <a:ext cx="3019425" cy="24574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23457" y="4708991"/>
            <a:ext cx="3019424" cy="498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1890940"/>
            <a:ext cx="641705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Learning is about wanting to understand new things!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3200" dirty="0" smtClean="0"/>
              <a:t>It involves taking on new tasks and being able to adapt to change.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Continuously developing and expanding your knowledge!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r="14041"/>
          <a:stretch/>
        </p:blipFill>
        <p:spPr bwMode="auto">
          <a:xfrm>
            <a:off x="7753274" y="1966912"/>
            <a:ext cx="3200399" cy="30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2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Technological skills relate to both software and hardware.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200" dirty="0" smtClean="0"/>
              <a:t>Being able to use a computer for word processing, creating spreadsheets, making presentations etc.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Use of social media and online platforms to communicate.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Use hardware such as EFTPOS machines and Tablets.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</p:spTree>
    <p:extLst>
      <p:ext uri="{BB962C8B-B14F-4D97-AF65-F5344CB8AC3E}">
        <p14:creationId xmlns:p14="http://schemas.microsoft.com/office/powerpoint/2010/main" val="29031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QUESTIONS?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79" y="2269880"/>
            <a:ext cx="3438442" cy="34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1618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 smtClean="0"/>
              <a:t>BOX HILL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Ground Floor, Building 8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465 Elgar Road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/>
              <a:t>Box Hill,  </a:t>
            </a:r>
            <a:r>
              <a:rPr lang="en-US" sz="2700" dirty="0" smtClean="0"/>
              <a:t>3128</a:t>
            </a:r>
            <a:endParaRPr lang="en-US" sz="27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/>
              <a:t>P: 03 8892 1350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/>
              <a:t>E: </a:t>
            </a:r>
            <a:r>
              <a:rPr lang="en-US" sz="2700" dirty="0" smtClean="0">
                <a:hlinkClick r:id="rId2"/>
              </a:rPr>
              <a:t>SAJC.Elgar@boxhill.edu.au</a:t>
            </a:r>
            <a:endParaRPr lang="en-US" sz="2700" dirty="0"/>
          </a:p>
          <a:p>
            <a:pPr marL="0" indent="0">
              <a:lnSpc>
                <a:spcPct val="120000"/>
              </a:lnSpc>
              <a:buNone/>
            </a:pPr>
            <a:endParaRPr lang="en-US" b="1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 smtClean="0"/>
              <a:t>LILYDALE</a:t>
            </a:r>
            <a:endParaRPr lang="en-US" b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Level 3, LA Building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1 </a:t>
            </a:r>
            <a:r>
              <a:rPr lang="en-US" dirty="0" err="1"/>
              <a:t>Jarlo</a:t>
            </a:r>
            <a:r>
              <a:rPr lang="en-US" dirty="0"/>
              <a:t> Drive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Lilydale</a:t>
            </a:r>
            <a:r>
              <a:rPr lang="en-US" dirty="0"/>
              <a:t>,  3140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P: 03 8892 1370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E: </a:t>
            </a:r>
            <a:r>
              <a:rPr lang="en-US" dirty="0">
                <a:hlinkClick r:id="rId3"/>
              </a:rPr>
              <a:t>SAJC.Lilydale@boxhill.edu.au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03142" y="1825625"/>
            <a:ext cx="3736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u="sng" dirty="0" smtClean="0"/>
              <a:t>MELBOURNE CBD</a:t>
            </a:r>
            <a:endParaRPr lang="en-US" sz="2000" b="1" u="sng" dirty="0"/>
          </a:p>
          <a:p>
            <a:r>
              <a:rPr lang="en-US" sz="2000" dirty="0" smtClean="0"/>
              <a:t>Level 3, CAE Building</a:t>
            </a:r>
          </a:p>
          <a:p>
            <a:r>
              <a:rPr lang="en-US" sz="2000" dirty="0" smtClean="0"/>
              <a:t>253 Flinders Lane</a:t>
            </a:r>
            <a:endParaRPr lang="en-US" sz="2000" dirty="0"/>
          </a:p>
          <a:p>
            <a:r>
              <a:rPr lang="en-US" sz="2000" dirty="0" smtClean="0"/>
              <a:t>Melbourne,  3000</a:t>
            </a:r>
            <a:endParaRPr lang="en-US" sz="2000" dirty="0"/>
          </a:p>
          <a:p>
            <a:r>
              <a:rPr lang="en-US" sz="2000" dirty="0"/>
              <a:t>P: 03 8892 </a:t>
            </a:r>
            <a:r>
              <a:rPr lang="en-US" sz="2000" dirty="0" smtClean="0"/>
              <a:t>1360</a:t>
            </a:r>
            <a:endParaRPr lang="en-US" sz="2000" dirty="0"/>
          </a:p>
          <a:p>
            <a:r>
              <a:rPr lang="en-US" sz="2000" dirty="0"/>
              <a:t>E: </a:t>
            </a:r>
            <a:r>
              <a:rPr lang="en-US" sz="2000" dirty="0" smtClean="0">
                <a:hlinkClick r:id="rId3"/>
              </a:rPr>
              <a:t>SAJC.CBD@boxhill.edu.au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91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Resume Key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key function of a resume is to secure you an interview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Did you know you have: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10 seconds to capture the readers attention</a:t>
            </a:r>
          </a:p>
          <a:p>
            <a:pPr marL="742950" lvl="1" indent="-285750"/>
            <a:r>
              <a:rPr lang="en-US" sz="2800" dirty="0"/>
              <a:t>30 seconds to capture interest</a:t>
            </a:r>
          </a:p>
          <a:p>
            <a:pPr marL="742950" lvl="1" indent="-285750"/>
            <a:r>
              <a:rPr lang="en-US" sz="2800" dirty="0"/>
              <a:t>2 minutes TOTAL for them to make a decision on whether or not to offer you an interview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15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Key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Never exceed 3 </a:t>
            </a:r>
            <a:r>
              <a:rPr lang="en-US" dirty="0" smtClean="0"/>
              <a:t>pages. </a:t>
            </a:r>
          </a:p>
          <a:p>
            <a:pPr>
              <a:lnSpc>
                <a:spcPct val="120000"/>
              </a:lnSpc>
            </a:pPr>
            <a:r>
              <a:rPr lang="en-US" dirty="0"/>
              <a:t>The format needs to be in a standard font (Arial, Calibri </a:t>
            </a:r>
            <a:r>
              <a:rPr lang="en-US" dirty="0" err="1"/>
              <a:t>etc</a:t>
            </a:r>
            <a:r>
              <a:rPr lang="en-US" dirty="0"/>
              <a:t>) and the size should be no bigger than a size 12 font. </a:t>
            </a:r>
          </a:p>
          <a:p>
            <a:pPr>
              <a:lnSpc>
                <a:spcPct val="120000"/>
              </a:lnSpc>
            </a:pPr>
            <a:r>
              <a:rPr lang="en-US" dirty="0"/>
              <a:t>You can make your name and headings up to a size 14 </a:t>
            </a:r>
            <a:r>
              <a:rPr lang="en-US" dirty="0" smtClean="0"/>
              <a:t>font.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Address any selection criteria and use key words.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Keep it concise and ensure it is relevant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Tailor each resume and cover letter for the role you are applying for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Can be word or PDF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Make sure there are no spelling mistakes, unfinished sentences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include?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Contact information</a:t>
            </a:r>
          </a:p>
          <a:p>
            <a:r>
              <a:rPr lang="en-US" sz="3600" dirty="0" smtClean="0"/>
              <a:t>Objective</a:t>
            </a:r>
          </a:p>
          <a:p>
            <a:r>
              <a:rPr lang="en-US" sz="3600" dirty="0" smtClean="0"/>
              <a:t>Key Skills &amp; Attributes</a:t>
            </a:r>
          </a:p>
          <a:p>
            <a:r>
              <a:rPr lang="en-US" sz="3600" dirty="0" smtClean="0"/>
              <a:t>Education/Qualification</a:t>
            </a:r>
          </a:p>
          <a:p>
            <a:r>
              <a:rPr lang="en-US" sz="3600" dirty="0" smtClean="0"/>
              <a:t>Work related checks/licenses </a:t>
            </a:r>
          </a:p>
          <a:p>
            <a:r>
              <a:rPr lang="en-US" sz="3600" dirty="0" smtClean="0"/>
              <a:t>Experience Summary</a:t>
            </a:r>
          </a:p>
          <a:p>
            <a:r>
              <a:rPr lang="en-US" sz="3600" dirty="0" smtClean="0"/>
              <a:t>References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673" y="1549537"/>
            <a:ext cx="1935211" cy="39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6468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61" y="1462370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/>
              <a:t>information should be the first thing on a resume. </a:t>
            </a:r>
            <a:r>
              <a:rPr lang="en-US" dirty="0" smtClean="0"/>
              <a:t> It </a:t>
            </a:r>
            <a:r>
              <a:rPr lang="en-US" dirty="0"/>
              <a:t>needs to be clear and easy for the employer to locate and get in touch with you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55" y="3638039"/>
            <a:ext cx="6410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6468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Career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61" y="1462370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career objective is optional on a resume. It helps to give the person reading your resume clarity as to what you are looking for.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should never be more than 2-3 lines at most!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I am looking for a position as a case manager to support youth to achieve both vocational and non-vocational goals. 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1413</Words>
  <Application>Microsoft Office PowerPoint</Application>
  <PresentationFormat>Widescreen</PresentationFormat>
  <Paragraphs>258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How we can support you…</vt:lpstr>
      <vt:lpstr>Accessing the  Jobs Board</vt:lpstr>
      <vt:lpstr>Contact Us</vt:lpstr>
      <vt:lpstr>Resume Key Facts</vt:lpstr>
      <vt:lpstr>Resume Key Facts</vt:lpstr>
      <vt:lpstr>What to include?</vt:lpstr>
      <vt:lpstr>Contact Information</vt:lpstr>
      <vt:lpstr>Career Objective</vt:lpstr>
      <vt:lpstr>  </vt:lpstr>
      <vt:lpstr>PowerPoint Presentation</vt:lpstr>
      <vt:lpstr> Experience Summary </vt:lpstr>
      <vt:lpstr>PowerPoint Presentation</vt:lpstr>
      <vt:lpstr>Qualifications/Work Related License’s: </vt:lpstr>
      <vt:lpstr>PowerPoint Presentation</vt:lpstr>
      <vt:lpstr>References</vt:lpstr>
      <vt:lpstr>PowerPoint Presentation</vt:lpstr>
      <vt:lpstr>Resume</vt:lpstr>
      <vt:lpstr>Cover Letter</vt:lpstr>
      <vt:lpstr>PowerPoint Presentation</vt:lpstr>
      <vt:lpstr>PowerPoint Presentation</vt:lpstr>
      <vt:lpstr>Cover Letter</vt:lpstr>
      <vt:lpstr>Employability Skills…</vt:lpstr>
      <vt:lpstr>1. Communication</vt:lpstr>
      <vt:lpstr>2. Teamwork</vt:lpstr>
      <vt:lpstr>3. Problem Solving</vt:lpstr>
      <vt:lpstr>4. Initiative</vt:lpstr>
      <vt:lpstr>5. Planning &amp; Organising</vt:lpstr>
      <vt:lpstr>6. Self-Management</vt:lpstr>
      <vt:lpstr>7. Learning</vt:lpstr>
      <vt:lpstr>8- Technology</vt:lpstr>
      <vt:lpstr> 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 Mccaskie</cp:lastModifiedBy>
  <cp:revision>46</cp:revision>
  <dcterms:created xsi:type="dcterms:W3CDTF">2019-06-20T03:36:38Z</dcterms:created>
  <dcterms:modified xsi:type="dcterms:W3CDTF">2020-03-15T22:33:43Z</dcterms:modified>
</cp:coreProperties>
</file>