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87" r:id="rId4"/>
    <p:sldId id="283" r:id="rId5"/>
    <p:sldId id="301" r:id="rId6"/>
    <p:sldId id="302" r:id="rId7"/>
    <p:sldId id="303" r:id="rId8"/>
    <p:sldId id="304" r:id="rId9"/>
    <p:sldId id="313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289" r:id="rId19"/>
    <p:sldId id="300" r:id="rId20"/>
    <p:sldId id="314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28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2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5"/>
    <p:restoredTop sz="94666"/>
  </p:normalViewPr>
  <p:slideViewPr>
    <p:cSldViewPr snapToGrid="0" snapToObjects="1">
      <p:cViewPr varScale="1">
        <p:scale>
          <a:sx n="115" d="100"/>
          <a:sy n="115" d="100"/>
        </p:scale>
        <p:origin x="39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64F5C-6328-9A43-AE7C-7E5C43BA2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2363"/>
            <a:ext cx="10560485" cy="23876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117D40-DB54-C74D-A68C-AF59CE620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3F6B7-A31A-0146-8626-8F7F1A6D3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7F66-93E5-0249-A590-1493C5E4C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69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9B00C-0F41-6F45-9B27-2EF9D6E5A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D2EB8-2D56-8E4A-97B2-8F8150831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70B36-F27C-C348-B7CF-A1DE0BE0E1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093B08-08B5-1844-BE85-70F275742C1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B2EE8-742A-F84B-BD04-E33B9F900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E331C-0D16-9447-AB21-3D8FC89A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7F66-93E5-0249-A590-1493C5E4C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4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E1FA33-55FF-F64E-A5AB-4BE645DA1B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66E5F5-20AD-E14D-8665-BAA12F1B74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C1DE3-9E26-5A47-A6D1-352D47FA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093B08-08B5-1844-BE85-70F275742C1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4B89C-8201-7B42-9A7D-6CEB9344F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124830-8944-BF49-BAC8-120D27A3D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7F66-93E5-0249-A590-1493C5E4C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884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6F30-FC96-CF49-A285-E2D051EBA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06ADA-9FCF-564C-825E-1CEB5A053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228C1-26ED-EE48-984B-1762F78897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093B08-08B5-1844-BE85-70F275742C1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6A28F-6667-7146-9BA5-F8A5E7E7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59A47-EE32-D748-B999-B60B1929B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7F66-93E5-0249-A590-1493C5E4C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74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01B6E-46FC-E84D-BF14-A6ABAE924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CB91C-3ED5-DB4B-83F0-06CFD1092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A7DBB5-C026-DB46-831B-671C7FA1A4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093B08-08B5-1844-BE85-70F275742C1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96423-15AC-E843-B4C7-B17E789B3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A6D468-E0C3-DD49-85CD-329146DAA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7F66-93E5-0249-A590-1493C5E4C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9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58645-84A1-1F4C-89E0-273F1BC16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36CF5-B9FA-6C41-974A-A035CD4C9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9DD41B-BFBA-DE4A-91BA-A547455A3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338AD5-B963-1642-9050-9C2B446D0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093B08-08B5-1844-BE85-70F275742C1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9EE21-3015-F942-A704-C42DC0FD4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FE7EE-DFF3-9F4A-B41A-8958E9909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7F66-93E5-0249-A590-1493C5E4C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312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9E411-DF03-D64C-9594-98B409D45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6C35A-7039-5040-B24C-50C852C50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BE987-EF63-A24B-A323-3F1792B7B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2BDF84-4787-AC45-A428-48B9BC34D9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3E1D12-5805-C24B-A5B3-3D09EE65F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EFFEC3-D91C-DE49-B5E6-7B10959E2F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093B08-08B5-1844-BE85-70F275742C1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F5E666-E049-E142-BB55-BE2D39846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702485-7EA4-6140-866D-FFEA5C72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7F66-93E5-0249-A590-1493C5E4C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93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2FA4D-2F28-BA43-AB72-4A7389FC4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AB5E68-38B2-FB49-8A4B-551275F47E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093B08-08B5-1844-BE85-70F275742C1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48B4-2B4B-C647-ABB2-0621E3529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467F0-8E17-F243-9E09-D6D9D9F33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7F66-93E5-0249-A590-1493C5E4C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775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11850D-32E5-E842-92EC-BBE29E1510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093B08-08B5-1844-BE85-70F275742C1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B056EA-8FC3-704D-93DE-4BC9A116D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FF6BCA-C095-B344-A6A1-10F087956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7F66-93E5-0249-A590-1493C5E4C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3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B6F51-B0D4-734F-BAA9-9E08B040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5D0E9-428E-9D4F-98F3-DDED1D7AD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180670-2716-C248-9476-A8B61EE0D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A1C512-D79B-3D49-954F-42B8D6F8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093B08-08B5-1844-BE85-70F275742C1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C3651E-C965-1C4B-80FF-92ABB9B59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D16C5C-256A-D24C-8A8D-AC574568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7F66-93E5-0249-A590-1493C5E4C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05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D13B19-320E-5948-A085-1CFAED8A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AEA640-F234-BF43-BEEA-666E4B52AC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1A4954-5081-F24A-B1AA-7CC6249B45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1E3FB3-F253-F743-BDEC-8CC4FA178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093B08-08B5-1844-BE85-70F275742C14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114EB-FB2A-6D40-B8A7-075280F9B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6BA68-8C23-304A-896C-5F3054DCB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C7F66-93E5-0249-A590-1493C5E4C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6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053FB8-19A9-4940-A3A5-7CD34F71C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3517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A89A61-1AA3-F040-8FA4-FE59E098A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D0E81-D341-E04D-B7B3-FA6AB0554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1834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C7F66-93E5-0249-A590-1493C5E4C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97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oxhillbeauty@gmail.com" TargetMode="External"/><Relationship Id="rId2" Type="http://schemas.openxmlformats.org/officeDocument/2006/relationships/hyperlink" Target="mailto:melinda.davis@boxhill.edu.a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tudentweb.bhtafe.edu.a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AJC.Lilydale@boxhill.edu.au" TargetMode="External"/><Relationship Id="rId2" Type="http://schemas.openxmlformats.org/officeDocument/2006/relationships/hyperlink" Target="mailto:SAJC.Elgar@boxhill.edu.a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 rot="20544372">
            <a:off x="231745" y="855577"/>
            <a:ext cx="520515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 smtClean="0"/>
              <a:t>Job Search Skills for Placement</a:t>
            </a:r>
            <a:endParaRPr lang="en-A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959914" y="2841243"/>
            <a:ext cx="520515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600" dirty="0" smtClean="0"/>
              <a:t>Employability Skills</a:t>
            </a:r>
            <a:endParaRPr lang="en-AU" sz="46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 rot="664002">
            <a:off x="400772" y="4962064"/>
            <a:ext cx="520515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600" dirty="0" smtClean="0"/>
              <a:t>Skills &amp; Jobs Centre Support</a:t>
            </a:r>
            <a:endParaRPr lang="en-AU" sz="4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995" y="1814512"/>
            <a:ext cx="30956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sz="900" b="1" dirty="0"/>
          </a:p>
          <a:p>
            <a:r>
              <a:rPr lang="en-US" dirty="0"/>
              <a:t>Your </a:t>
            </a:r>
            <a:r>
              <a:rPr lang="en-US" dirty="0" smtClean="0"/>
              <a:t>key skills </a:t>
            </a:r>
            <a:r>
              <a:rPr lang="en-US" dirty="0"/>
              <a:t>and attributes need to grab the employers attention and highlight </a:t>
            </a:r>
            <a:r>
              <a:rPr lang="en-US" dirty="0" smtClean="0"/>
              <a:t>the </a:t>
            </a:r>
            <a:r>
              <a:rPr lang="en-US" dirty="0"/>
              <a:t>skills and attributes relevant to the position you are applying for</a:t>
            </a:r>
            <a:r>
              <a:rPr lang="en-US" dirty="0" smtClean="0"/>
              <a:t>. </a:t>
            </a:r>
            <a:endParaRPr lang="en-US" dirty="0"/>
          </a:p>
          <a:p>
            <a:endParaRPr lang="en-US" sz="800" dirty="0"/>
          </a:p>
          <a:p>
            <a:r>
              <a:rPr lang="en-US" dirty="0"/>
              <a:t>They should always be listed in dot point form that is easy and clear to read! </a:t>
            </a:r>
            <a:endParaRPr lang="en-US" dirty="0" smtClean="0"/>
          </a:p>
          <a:p>
            <a:r>
              <a:rPr lang="en-US" dirty="0" smtClean="0"/>
              <a:t>Dot </a:t>
            </a:r>
            <a:r>
              <a:rPr lang="en-US" dirty="0"/>
              <a:t>points are easier to scan for key words.</a:t>
            </a:r>
          </a:p>
          <a:p>
            <a:endParaRPr lang="en-US" sz="800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365125"/>
            <a:ext cx="656468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Skills &amp; Attributes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54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629" y="770957"/>
            <a:ext cx="10515600" cy="567140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7000" b="1" u="sng" dirty="0"/>
              <a:t>Key Skills &amp; Attributes </a:t>
            </a:r>
            <a:endParaRPr lang="en-US" sz="7000" b="1" u="sng" dirty="0" smtClean="0"/>
          </a:p>
          <a:p>
            <a:pPr marL="0" indent="0">
              <a:buNone/>
            </a:pPr>
            <a:endParaRPr lang="en-US" sz="7000" b="1" u="sng" dirty="0" smtClean="0"/>
          </a:p>
          <a:p>
            <a:pPr lvl="0"/>
            <a:r>
              <a:rPr lang="en-US" sz="4800" dirty="0" smtClean="0"/>
              <a:t>Effective </a:t>
            </a:r>
            <a:r>
              <a:rPr lang="en-US" sz="4800" dirty="0"/>
              <a:t>&amp; well demonstrated verbal and written communication </a:t>
            </a:r>
            <a:r>
              <a:rPr lang="en-US" sz="4800" dirty="0" smtClean="0"/>
              <a:t>skills</a:t>
            </a:r>
          </a:p>
          <a:p>
            <a:pPr marL="0" lvl="0" indent="0">
              <a:buNone/>
            </a:pPr>
            <a:endParaRPr lang="en-US" sz="2000" dirty="0" smtClean="0"/>
          </a:p>
          <a:p>
            <a:r>
              <a:rPr lang="en-US" sz="4800" dirty="0"/>
              <a:t>Passionate advocate and support for vulnerable members of the community</a:t>
            </a:r>
          </a:p>
          <a:p>
            <a:pPr marL="0" lvl="0" indent="0">
              <a:buNone/>
            </a:pPr>
            <a:endParaRPr lang="en-US" sz="1500" b="1" dirty="0"/>
          </a:p>
          <a:p>
            <a:pPr lvl="0"/>
            <a:r>
              <a:rPr lang="en-US" sz="4800" dirty="0"/>
              <a:t>High level of demonstrated understanding of privacy and </a:t>
            </a:r>
            <a:r>
              <a:rPr lang="en-US" sz="4800" dirty="0" smtClean="0"/>
              <a:t>confidentiality</a:t>
            </a:r>
          </a:p>
          <a:p>
            <a:pPr marL="0" lvl="0" indent="0">
              <a:buNone/>
            </a:pPr>
            <a:endParaRPr lang="en-US" sz="1700" b="1" dirty="0"/>
          </a:p>
          <a:p>
            <a:pPr lvl="0"/>
            <a:r>
              <a:rPr lang="en-US" sz="4800" dirty="0"/>
              <a:t>Proven ability to make decisions, take initiative and </a:t>
            </a:r>
            <a:r>
              <a:rPr lang="en-US" sz="4800" dirty="0" smtClean="0"/>
              <a:t>self-motivated</a:t>
            </a:r>
          </a:p>
          <a:p>
            <a:pPr marL="0" lvl="0" indent="0">
              <a:buNone/>
            </a:pPr>
            <a:endParaRPr lang="en-US" sz="1700" b="1" dirty="0"/>
          </a:p>
          <a:p>
            <a:pPr lvl="0"/>
            <a:r>
              <a:rPr lang="en-US" sz="4800" dirty="0"/>
              <a:t>Demonstrated effective time management and prioritisation </a:t>
            </a:r>
            <a:r>
              <a:rPr lang="en-US" sz="4800" dirty="0" smtClean="0"/>
              <a:t>skills</a:t>
            </a:r>
          </a:p>
          <a:p>
            <a:pPr marL="0" lvl="0" indent="0">
              <a:buNone/>
            </a:pPr>
            <a:endParaRPr lang="en-US" sz="1700" b="1" dirty="0"/>
          </a:p>
          <a:p>
            <a:pPr lvl="0"/>
            <a:r>
              <a:rPr lang="en-US" sz="4800" dirty="0"/>
              <a:t>Extensive experience working </a:t>
            </a:r>
            <a:r>
              <a:rPr lang="en-US" sz="4800" dirty="0" smtClean="0"/>
              <a:t>both independently and in a team environment</a:t>
            </a:r>
          </a:p>
          <a:p>
            <a:pPr marL="0" lvl="0" indent="0">
              <a:buNone/>
            </a:pPr>
            <a:endParaRPr lang="en-US" sz="1700" b="1" dirty="0" smtClean="0"/>
          </a:p>
          <a:p>
            <a:pPr lvl="0"/>
            <a:r>
              <a:rPr lang="en-US" sz="4800" dirty="0" smtClean="0"/>
              <a:t>Demonstrated </a:t>
            </a:r>
            <a:r>
              <a:rPr lang="en-US" sz="4800" dirty="0"/>
              <a:t>compassion and </a:t>
            </a:r>
            <a:r>
              <a:rPr lang="en-US" sz="4800" dirty="0" smtClean="0"/>
              <a:t>empathy</a:t>
            </a:r>
          </a:p>
          <a:p>
            <a:pPr marL="0" lvl="0" indent="0">
              <a:buNone/>
            </a:pPr>
            <a:endParaRPr lang="en-US" sz="1700" dirty="0" smtClean="0"/>
          </a:p>
          <a:p>
            <a:pPr lvl="0"/>
            <a:r>
              <a:rPr lang="en-US" sz="4800" dirty="0" smtClean="0"/>
              <a:t>Ability to build respectful relationships</a:t>
            </a:r>
          </a:p>
          <a:p>
            <a:pPr marL="0" lvl="0" indent="0">
              <a:buNone/>
            </a:pPr>
            <a:endParaRPr lang="en-US" sz="1700" dirty="0"/>
          </a:p>
          <a:p>
            <a:pPr marL="0" indent="0">
              <a:buNone/>
            </a:pPr>
            <a:endParaRPr lang="en-US" sz="15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398313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 smtClean="0"/>
              <a:t>Experience Summary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18" y="1825625"/>
            <a:ext cx="10515600" cy="4351338"/>
          </a:xfrm>
        </p:spPr>
        <p:txBody>
          <a:bodyPr>
            <a:normAutofit lnSpcReduction="10000"/>
          </a:bodyPr>
          <a:lstStyle/>
          <a:p>
            <a:endParaRPr lang="en-US" sz="900" b="1" dirty="0"/>
          </a:p>
          <a:p>
            <a:pPr>
              <a:spcBef>
                <a:spcPts val="0"/>
              </a:spcBef>
            </a:pPr>
            <a:r>
              <a:rPr lang="en-US" dirty="0" smtClean="0"/>
              <a:t>This will </a:t>
            </a:r>
            <a:r>
              <a:rPr lang="en-US" dirty="0"/>
              <a:t>highlight any paid or unpaid experience relevant to the </a:t>
            </a:r>
            <a:r>
              <a:rPr lang="en-US" dirty="0" smtClean="0"/>
              <a:t>position first</a:t>
            </a:r>
            <a:endParaRPr lang="en-US" dirty="0"/>
          </a:p>
          <a:p>
            <a:pPr>
              <a:spcBef>
                <a:spcPts val="0"/>
              </a:spcBef>
            </a:pPr>
            <a:endParaRPr lang="en-US" sz="1700" dirty="0"/>
          </a:p>
          <a:p>
            <a:pPr>
              <a:spcBef>
                <a:spcPts val="0"/>
              </a:spcBef>
            </a:pPr>
            <a:r>
              <a:rPr lang="en-US" dirty="0"/>
              <a:t>It is important to include </a:t>
            </a:r>
            <a:r>
              <a:rPr lang="en-US" dirty="0" smtClean="0"/>
              <a:t>any relevant paid/volunteer work in </a:t>
            </a:r>
            <a:r>
              <a:rPr lang="en-US" dirty="0"/>
              <a:t>this </a:t>
            </a:r>
            <a:r>
              <a:rPr lang="en-US" dirty="0" smtClean="0"/>
              <a:t>section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dirty="0" smtClean="0"/>
              <a:t>You would include other experience after you have included your relevant experience</a:t>
            </a:r>
            <a:endParaRPr lang="en-US" dirty="0"/>
          </a:p>
          <a:p>
            <a:pPr>
              <a:spcBef>
                <a:spcPts val="0"/>
              </a:spcBef>
            </a:pPr>
            <a:endParaRPr lang="en-US" sz="1700" dirty="0"/>
          </a:p>
          <a:p>
            <a:pPr>
              <a:spcBef>
                <a:spcPts val="0"/>
              </a:spcBef>
            </a:pPr>
            <a:r>
              <a:rPr lang="en-US" dirty="0"/>
              <a:t>Most recent experience should be included first and generally you would not include experience more than 10 years old unless specifically relevant to the positon you are applying for!</a:t>
            </a:r>
          </a:p>
          <a:p>
            <a:pPr marL="285750" indent="-28575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6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316" y="1255222"/>
            <a:ext cx="10515600" cy="525231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sz="34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200" b="1" dirty="0" smtClean="0"/>
              <a:t>Beauty </a:t>
            </a:r>
            <a:r>
              <a:rPr lang="en-US" sz="3200" b="1" dirty="0"/>
              <a:t>Therapist </a:t>
            </a:r>
            <a:r>
              <a:rPr lang="en-US" sz="3200" b="1" dirty="0" smtClean="0"/>
              <a:t>– </a:t>
            </a:r>
            <a:r>
              <a:rPr lang="en-US" sz="3200" dirty="0" smtClean="0"/>
              <a:t>Box Hill Beauty 		</a:t>
            </a:r>
            <a:r>
              <a:rPr lang="en-US" sz="3200" dirty="0"/>
              <a:t>		 	</a:t>
            </a:r>
            <a:r>
              <a:rPr lang="en-US" sz="3200" dirty="0" smtClean="0"/>
              <a:t>2016-2018</a:t>
            </a:r>
          </a:p>
          <a:p>
            <a:pPr marL="0" indent="0">
              <a:spcBef>
                <a:spcPts val="0"/>
              </a:spcBef>
              <a:buNone/>
            </a:pPr>
            <a:endParaRPr lang="en-US" sz="3200" dirty="0"/>
          </a:p>
          <a:p>
            <a:pPr marL="0" indent="0">
              <a:spcBef>
                <a:spcPts val="0"/>
              </a:spcBef>
              <a:buNone/>
            </a:pPr>
            <a:endParaRPr lang="en-US" sz="32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/>
              <a:t>I worked as a Beauty Therapist for 2 years supporting clients from various backgrounds in our community with beauty treatments. </a:t>
            </a:r>
            <a:endParaRPr lang="en-US" sz="3200" dirty="0"/>
          </a:p>
          <a:p>
            <a:pPr marL="0" indent="0">
              <a:spcBef>
                <a:spcPts val="0"/>
              </a:spcBef>
              <a:buNone/>
            </a:pPr>
            <a:endParaRPr lang="en-US" sz="3200" dirty="0"/>
          </a:p>
          <a:p>
            <a:pPr lvl="0"/>
            <a:r>
              <a:rPr lang="en-US" sz="3200" dirty="0"/>
              <a:t>Provision of excellent customer service at all times</a:t>
            </a:r>
          </a:p>
          <a:p>
            <a:pPr lvl="0"/>
            <a:r>
              <a:rPr lang="en-US" sz="3200" dirty="0"/>
              <a:t>Used my excellent communication skills to encourage repeat business</a:t>
            </a:r>
          </a:p>
          <a:p>
            <a:pPr lvl="0"/>
            <a:r>
              <a:rPr lang="en-US" sz="3200" dirty="0"/>
              <a:t>Worked well both individually and within a team environment</a:t>
            </a:r>
          </a:p>
          <a:p>
            <a:r>
              <a:rPr lang="en-US" sz="3200" dirty="0"/>
              <a:t>Always maintained a clean environment and adhered to all OH&amp;S policies and procedure at all times</a:t>
            </a:r>
          </a:p>
          <a:p>
            <a:pPr lvl="0"/>
            <a:r>
              <a:rPr lang="en-US" sz="3200" dirty="0" smtClean="0"/>
              <a:t>Performed </a:t>
            </a:r>
            <a:r>
              <a:rPr lang="en-US" sz="3200" dirty="0"/>
              <a:t>a variety of beauty services, such as Waxing, Manicures, Pedicures, Facials and Massage</a:t>
            </a:r>
          </a:p>
          <a:p>
            <a:pPr lvl="0"/>
            <a:r>
              <a:rPr lang="en-US" sz="3200" dirty="0"/>
              <a:t>Answered phone enquiries</a:t>
            </a:r>
          </a:p>
          <a:p>
            <a:pPr lvl="0"/>
            <a:r>
              <a:rPr lang="en-US" sz="3200" dirty="0"/>
              <a:t>Coordinated and booked appointments</a:t>
            </a:r>
          </a:p>
          <a:p>
            <a:pPr lvl="0"/>
            <a:r>
              <a:rPr lang="en-US" sz="3200" dirty="0"/>
              <a:t>Developed strong product knowledge</a:t>
            </a:r>
          </a:p>
        </p:txBody>
      </p:sp>
    </p:spTree>
    <p:extLst>
      <p:ext uri="{BB962C8B-B14F-4D97-AF65-F5344CB8AC3E}">
        <p14:creationId xmlns:p14="http://schemas.microsoft.com/office/powerpoint/2010/main" val="150275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Qualifications/Work Related License’s: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570" y="2341014"/>
            <a:ext cx="10515600" cy="4351338"/>
          </a:xfrm>
        </p:spPr>
        <p:txBody>
          <a:bodyPr>
            <a:normAutofit/>
          </a:bodyPr>
          <a:lstStyle/>
          <a:p>
            <a:endParaRPr lang="en-US" sz="800" b="1" dirty="0"/>
          </a:p>
          <a:p>
            <a:pPr>
              <a:spcBef>
                <a:spcPts val="0"/>
              </a:spcBef>
            </a:pPr>
            <a:r>
              <a:rPr lang="en-US" sz="3200" dirty="0"/>
              <a:t>You should outline any </a:t>
            </a:r>
            <a:r>
              <a:rPr lang="en-US" sz="3200" dirty="0" smtClean="0"/>
              <a:t>RELEVANT qualifications, </a:t>
            </a:r>
            <a:r>
              <a:rPr lang="en-US" sz="3200" dirty="0"/>
              <a:t>license's or short courses </a:t>
            </a:r>
            <a:r>
              <a:rPr lang="en-US" sz="3200" dirty="0" smtClean="0"/>
              <a:t>first. </a:t>
            </a:r>
            <a:endParaRPr lang="en-US" sz="32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3200" dirty="0"/>
              <a:t>You should not list any </a:t>
            </a:r>
            <a:r>
              <a:rPr lang="en-US" sz="3200" dirty="0" smtClean="0"/>
              <a:t>outdated </a:t>
            </a:r>
            <a:r>
              <a:rPr lang="en-US" sz="3200" dirty="0"/>
              <a:t>qualifications such as an expired First Aid qualification.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3200" dirty="0"/>
              <a:t>You can also include any achievements or awards in this section if they are related to your study.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82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1644"/>
            <a:ext cx="10515600" cy="5495319"/>
          </a:xfrm>
        </p:spPr>
        <p:txBody>
          <a:bodyPr>
            <a:normAutofit/>
          </a:bodyPr>
          <a:lstStyle/>
          <a:p>
            <a:endParaRPr lang="en-US" sz="800" b="1" dirty="0"/>
          </a:p>
          <a:p>
            <a:pPr marL="0" indent="0">
              <a:buNone/>
            </a:pPr>
            <a:r>
              <a:rPr lang="en-US" dirty="0" smtClean="0"/>
              <a:t>Qualifications: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Certificate IV in </a:t>
            </a:r>
            <a:r>
              <a:rPr lang="en-US" dirty="0" smtClean="0"/>
              <a:t>Youth Work- </a:t>
            </a:r>
            <a:r>
              <a:rPr lang="en-US" dirty="0" smtClean="0"/>
              <a:t>Box Hill Institute (2019)</a:t>
            </a:r>
          </a:p>
          <a:p>
            <a:pPr marL="0" indent="0">
              <a:buNone/>
            </a:pPr>
            <a:r>
              <a:rPr lang="en-US" dirty="0" smtClean="0"/>
              <a:t>Diploma of Beauty Therapy- Box Hill Institute (2016) </a:t>
            </a:r>
          </a:p>
          <a:p>
            <a:pPr marL="0" indent="0">
              <a:buNone/>
            </a:pPr>
            <a:r>
              <a:rPr lang="en-US" dirty="0" smtClean="0"/>
              <a:t>Provide First Aid HLTAID003 – Current (issued January 2020)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Work Related Licenses/Checks: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Working with Children Check – valid until December 2024</a:t>
            </a:r>
          </a:p>
          <a:p>
            <a:pPr marL="0" indent="0">
              <a:buNone/>
            </a:pPr>
            <a:r>
              <a:rPr lang="en-US" dirty="0" smtClean="0"/>
              <a:t>Police Check</a:t>
            </a:r>
          </a:p>
          <a:p>
            <a:pPr marL="0" indent="0">
              <a:buNone/>
            </a:pPr>
            <a:r>
              <a:rPr lang="en-US" dirty="0" smtClean="0"/>
              <a:t>Victorian Driver’s License- Current</a:t>
            </a:r>
          </a:p>
          <a:p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6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en-US" sz="900" b="1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You may choose to list your references on your resume or you may opt to leave them off and provide them at an interview when required. </a:t>
            </a:r>
            <a:r>
              <a:rPr lang="en-US" dirty="0" smtClean="0"/>
              <a:t> Either </a:t>
            </a:r>
            <a:r>
              <a:rPr lang="en-US" dirty="0"/>
              <a:t>choice is fine</a:t>
            </a:r>
            <a:r>
              <a:rPr lang="en-US" dirty="0" smtClean="0"/>
              <a:t>! </a:t>
            </a:r>
            <a:endParaRPr lang="en-US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9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Always make sure you gain permission from your </a:t>
            </a:r>
            <a:r>
              <a:rPr lang="en-US" dirty="0" smtClean="0"/>
              <a:t>referee </a:t>
            </a:r>
            <a:r>
              <a:rPr lang="en-US" dirty="0"/>
              <a:t>to provide their contact information to a potential employer.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19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You do not need to include more than TWO references on your resume. </a:t>
            </a:r>
            <a:r>
              <a:rPr lang="en-US" dirty="0" smtClean="0"/>
              <a:t>They </a:t>
            </a:r>
            <a:r>
              <a:rPr lang="en-US" dirty="0"/>
              <a:t>should both be professional </a:t>
            </a:r>
            <a:r>
              <a:rPr lang="en-US" dirty="0" smtClean="0"/>
              <a:t>references, not from a </a:t>
            </a:r>
            <a:r>
              <a:rPr lang="en-US" dirty="0"/>
              <a:t>friend or family member.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884" y="2623647"/>
            <a:ext cx="10515600" cy="4351338"/>
          </a:xfrm>
        </p:spPr>
        <p:txBody>
          <a:bodyPr numCol="2"/>
          <a:lstStyle/>
          <a:p>
            <a:pPr marL="0" indent="0" algn="ctr">
              <a:buNone/>
            </a:pPr>
            <a:r>
              <a:rPr lang="en-US" dirty="0" smtClean="0"/>
              <a:t>Melinda Davis- Manager</a:t>
            </a:r>
          </a:p>
          <a:p>
            <a:pPr marL="0" indent="0" algn="ctr">
              <a:buNone/>
            </a:pPr>
            <a:r>
              <a:rPr lang="en-US" dirty="0" smtClean="0"/>
              <a:t>Skills &amp; Jobs Centre</a:t>
            </a:r>
          </a:p>
          <a:p>
            <a:pPr marL="0" indent="0" algn="ctr">
              <a:buNone/>
            </a:pPr>
            <a:r>
              <a:rPr lang="en-US" dirty="0" smtClean="0"/>
              <a:t>8892 1370</a:t>
            </a:r>
          </a:p>
          <a:p>
            <a:pPr marL="0" indent="0" algn="ctr">
              <a:buNone/>
            </a:pPr>
            <a:r>
              <a:rPr lang="en-US" dirty="0" smtClean="0">
                <a:hlinkClick r:id="rId2"/>
              </a:rPr>
              <a:t>melinda.davis@boxhill.edu.au</a:t>
            </a: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John Smith- Salon Owner</a:t>
            </a:r>
          </a:p>
          <a:p>
            <a:pPr marL="0" indent="0" algn="ctr">
              <a:buNone/>
            </a:pPr>
            <a:r>
              <a:rPr lang="en-US" dirty="0" smtClean="0"/>
              <a:t>Box Hill Beauty</a:t>
            </a:r>
          </a:p>
          <a:p>
            <a:pPr marL="0" indent="0" algn="ctr">
              <a:buNone/>
            </a:pPr>
            <a:r>
              <a:rPr lang="en-US" dirty="0" smtClean="0"/>
              <a:t>0412 345 678</a:t>
            </a:r>
          </a:p>
          <a:p>
            <a:pPr marL="0" indent="0" algn="ctr">
              <a:buNone/>
            </a:pPr>
            <a:r>
              <a:rPr lang="en-US" dirty="0" smtClean="0">
                <a:hlinkClick r:id="rId3"/>
              </a:rPr>
              <a:t>boxhillbeauty@gmail.com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3705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Cover Letter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A cover letter or letter of introduction is your change to let a prospective placement host know some key information on you and what exactly you are looking for! 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 smtClean="0"/>
              <a:t>Some useful tips: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r>
              <a:rPr lang="en-US" dirty="0" smtClean="0"/>
              <a:t>	</a:t>
            </a:r>
            <a:r>
              <a:rPr lang="en-US" sz="2800" dirty="0" smtClean="0"/>
              <a:t>Stick to one page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  Use an easy to read font such as Calibri, Ariel etc.</a:t>
            </a:r>
          </a:p>
          <a:p>
            <a:pPr lvl="1"/>
            <a:r>
              <a:rPr lang="en-US" sz="2800" dirty="0"/>
              <a:t> </a:t>
            </a:r>
            <a:r>
              <a:rPr lang="en-US" sz="2800" dirty="0" smtClean="0"/>
              <a:t>  Keep it professional, sometimes less is more!</a:t>
            </a:r>
            <a:endParaRPr lang="en-US" sz="2400" dirty="0" smtClean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3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2422"/>
            <a:ext cx="10515600" cy="50125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 cover </a:t>
            </a:r>
            <a:r>
              <a:rPr lang="en-US" dirty="0" smtClean="0"/>
              <a:t>letter for placement </a:t>
            </a:r>
            <a:r>
              <a:rPr lang="en-US" dirty="0" smtClean="0"/>
              <a:t>should cover the following: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dirty="0" smtClean="0"/>
              <a:t>Paragraph 1: 	What kind of position are you looking for?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Paragraph 2: 	</a:t>
            </a:r>
            <a:r>
              <a:rPr lang="en-US" dirty="0"/>
              <a:t>Placement </a:t>
            </a:r>
            <a:r>
              <a:rPr lang="en-US" dirty="0" smtClean="0"/>
              <a:t>requirements </a:t>
            </a:r>
            <a:endParaRPr lang="en-US" dirty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 smtClean="0"/>
              <a:t>Paragraph 3:		</a:t>
            </a:r>
            <a:r>
              <a:rPr lang="en-US" dirty="0"/>
              <a:t>Why are you a strong candidate to do your 					</a:t>
            </a:r>
            <a:r>
              <a:rPr lang="en-US" dirty="0" smtClean="0"/>
              <a:t>placement </a:t>
            </a:r>
            <a:r>
              <a:rPr lang="en-US" dirty="0"/>
              <a:t>with the organisation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 smtClean="0"/>
              <a:t>Paragraph 4: 	Wrap up! State your desire to discuss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an opportunity further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099"/>
          <a:stretch/>
        </p:blipFill>
        <p:spPr>
          <a:xfrm>
            <a:off x="382385" y="348788"/>
            <a:ext cx="1724949" cy="1197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6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0847" y="365125"/>
            <a:ext cx="5205153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How we can support you…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36865"/>
            <a:ext cx="10515600" cy="4240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The Skills and Jobs Centre offer </a:t>
            </a:r>
            <a:r>
              <a:rPr lang="en-AU" dirty="0"/>
              <a:t>services such as</a:t>
            </a:r>
            <a:r>
              <a:rPr lang="en-AU" dirty="0" smtClean="0"/>
              <a:t>:</a:t>
            </a:r>
          </a:p>
          <a:p>
            <a:pPr marL="0" indent="0">
              <a:buNone/>
            </a:pPr>
            <a:endParaRPr lang="en-AU" dirty="0"/>
          </a:p>
          <a:p>
            <a:pPr marL="534988" indent="-182563"/>
            <a:r>
              <a:rPr lang="en-AU" dirty="0" smtClean="0"/>
              <a:t>Job Search skills</a:t>
            </a:r>
          </a:p>
          <a:p>
            <a:pPr marL="534988" indent="-182563"/>
            <a:r>
              <a:rPr lang="en-AU" dirty="0" smtClean="0"/>
              <a:t>Information </a:t>
            </a:r>
            <a:r>
              <a:rPr lang="en-AU" dirty="0"/>
              <a:t>on </a:t>
            </a:r>
            <a:r>
              <a:rPr lang="en-AU" dirty="0" smtClean="0"/>
              <a:t>current labour market and jobs</a:t>
            </a:r>
            <a:endParaRPr lang="en-AU" dirty="0"/>
          </a:p>
          <a:p>
            <a:pPr marL="534988" indent="-182563"/>
            <a:r>
              <a:rPr lang="en-AU" dirty="0" smtClean="0"/>
              <a:t>Assistance with Resumes, Cover Letters and Key Selection Criteria</a:t>
            </a:r>
          </a:p>
          <a:p>
            <a:pPr marL="534988" indent="-182563"/>
            <a:r>
              <a:rPr lang="en-AU" dirty="0" smtClean="0"/>
              <a:t>Interview preparation and techniques</a:t>
            </a:r>
          </a:p>
          <a:p>
            <a:pPr marL="534988" indent="-182563"/>
            <a:r>
              <a:rPr lang="en-AU" dirty="0" smtClean="0"/>
              <a:t>Careers </a:t>
            </a:r>
            <a:r>
              <a:rPr lang="en-AU" dirty="0"/>
              <a:t>advice and pathway information</a:t>
            </a:r>
          </a:p>
          <a:p>
            <a:pPr marL="534988" indent="-182563"/>
            <a:r>
              <a:rPr lang="en-AU" dirty="0"/>
              <a:t>Jobs Board access to all BHI Students</a:t>
            </a:r>
          </a:p>
          <a:p>
            <a:pPr marL="534988" indent="-182563"/>
            <a:endParaRPr lang="en-AU" dirty="0"/>
          </a:p>
          <a:p>
            <a:pPr marL="534988" indent="-182563"/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343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65" y="1534929"/>
            <a:ext cx="11198629" cy="50125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A cover </a:t>
            </a:r>
            <a:r>
              <a:rPr lang="en-US" dirty="0" smtClean="0"/>
              <a:t>letter should </a:t>
            </a:r>
            <a:r>
              <a:rPr lang="en-US" dirty="0" smtClean="0"/>
              <a:t>cover the following: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1. Identify </a:t>
            </a:r>
            <a:r>
              <a:rPr lang="en-US" b="1" dirty="0"/>
              <a:t>the job you are applying for and where you learnt of </a:t>
            </a:r>
            <a:r>
              <a:rPr lang="en-US" b="1" dirty="0" smtClean="0"/>
              <a:t>it</a:t>
            </a:r>
          </a:p>
          <a:p>
            <a:pPr marL="514350" indent="-514350">
              <a:buAutoNum type="arabicPeriod"/>
            </a:pPr>
            <a:endParaRPr lang="en-US" sz="1600" dirty="0"/>
          </a:p>
          <a:p>
            <a:pPr marL="0" indent="0">
              <a:buNone/>
            </a:pPr>
            <a:r>
              <a:rPr lang="en-US" b="1" dirty="0" smtClean="0"/>
              <a:t>2</a:t>
            </a:r>
            <a:r>
              <a:rPr lang="en-US" b="1" dirty="0"/>
              <a:t>. </a:t>
            </a:r>
            <a:r>
              <a:rPr lang="en-US" b="1" dirty="0" smtClean="0"/>
              <a:t>Say </a:t>
            </a:r>
            <a:r>
              <a:rPr lang="en-US" b="1" dirty="0"/>
              <a:t>why you are suitable for the </a:t>
            </a:r>
            <a:r>
              <a:rPr lang="en-US" b="1" dirty="0" smtClean="0"/>
              <a:t>job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b="1" dirty="0" smtClean="0"/>
              <a:t>3</a:t>
            </a:r>
            <a:r>
              <a:rPr lang="en-US" b="1" dirty="0"/>
              <a:t>. </a:t>
            </a:r>
            <a:r>
              <a:rPr lang="en-US" b="1" dirty="0" smtClean="0"/>
              <a:t>Explain </a:t>
            </a:r>
            <a:r>
              <a:rPr lang="en-US" b="1" dirty="0"/>
              <a:t>why the job fits in with your plans and why it is </a:t>
            </a:r>
            <a:r>
              <a:rPr lang="en-US" b="1" dirty="0" smtClean="0"/>
              <a:t>attractive to you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b="1" dirty="0" smtClean="0"/>
              <a:t>4</a:t>
            </a:r>
            <a:r>
              <a:rPr lang="en-US" b="1" dirty="0"/>
              <a:t>. </a:t>
            </a:r>
            <a:r>
              <a:rPr lang="en-US" b="1" dirty="0" smtClean="0"/>
              <a:t>State </a:t>
            </a:r>
            <a:r>
              <a:rPr lang="en-US" b="1" dirty="0"/>
              <a:t>that you would like to be interviewed and how you can be contacted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6099"/>
          <a:stretch/>
        </p:blipFill>
        <p:spPr>
          <a:xfrm>
            <a:off x="698268" y="531667"/>
            <a:ext cx="2180014" cy="1513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4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9C7CC-23A6-EF42-98BB-3FF797EEE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Employability Skills…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3FDA07-0DB4-F74F-8066-4095B1E5B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887764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Employability Skills are the knowledge, attributes and experiences that you obtain to help you prepare for and successfully navigate through your career.</a:t>
            </a:r>
          </a:p>
          <a:p>
            <a:pPr marL="0" indent="0" algn="ctr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These skills will enable you to adapt and manage the constantly changing nature of your career.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72836"/>
            <a:ext cx="8311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https://www.monash.edu/career-connect/explore/develop-employability</a:t>
            </a:r>
          </a:p>
        </p:txBody>
      </p:sp>
    </p:spTree>
    <p:extLst>
      <p:ext uri="{BB962C8B-B14F-4D97-AF65-F5344CB8AC3E}">
        <p14:creationId xmlns:p14="http://schemas.microsoft.com/office/powerpoint/2010/main" val="27871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3600" dirty="0" smtClean="0"/>
              <a:t>Communication is not just the words we write or say.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3600" dirty="0" smtClean="0"/>
              <a:t>It also means non-verbal communication such as eye contact and body language.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3600" dirty="0" smtClean="0"/>
              <a:t>It is important to be able to listen to people and be able to understand where someone is coming from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72836"/>
            <a:ext cx="8311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https://www.youthcentral.vic.gov.au/jobs-and-careers/plan-your-career/8-job-skills-you-should-have</a:t>
            </a:r>
          </a:p>
        </p:txBody>
      </p:sp>
    </p:spTree>
    <p:extLst>
      <p:ext uri="{BB962C8B-B14F-4D97-AF65-F5344CB8AC3E}">
        <p14:creationId xmlns:p14="http://schemas.microsoft.com/office/powerpoint/2010/main" val="255622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Teamwork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65" y="1788660"/>
            <a:ext cx="6449786" cy="45441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Team work is being able to get along with people you work with.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3200" dirty="0" smtClean="0"/>
              <a:t>It involves working together to achieve a shared goal. 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3200" dirty="0" smtClean="0"/>
              <a:t>There are very few jobs that do not require to work with a team at some point or another.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72836"/>
            <a:ext cx="8311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https://www.youthcentral.vic.gov.au/jobs-and-careers/plan-your-career/8-job-skills-you-should-have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4" b="8680"/>
          <a:stretch/>
        </p:blipFill>
        <p:spPr bwMode="auto">
          <a:xfrm>
            <a:off x="7551593" y="2563585"/>
            <a:ext cx="4152109" cy="2142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908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Problem Solving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171" y="1826306"/>
            <a:ext cx="5236029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Problem solving means finding solutions when you’re faced with difficulties or setbacks. 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3200" dirty="0" smtClean="0"/>
              <a:t>Being able to use a logical processes to figure things out.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72836"/>
            <a:ext cx="8311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https://www.youthcentral.vic.gov.au/jobs-and-careers/plan-your-career/8-job-skills-you-should-have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/>
          <a:stretch/>
        </p:blipFill>
        <p:spPr bwMode="auto">
          <a:xfrm>
            <a:off x="7391327" y="1825625"/>
            <a:ext cx="3439960" cy="3475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07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5350" y="1903639"/>
            <a:ext cx="6183086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Initiative is looking for things that need to be done and doing them without being asked.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This can also involve being able to come up with improvements or different ways of doing things to make the process or outcome more successful.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72836"/>
            <a:ext cx="8311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https://www.youthcentral.vic.gov.au/jobs-and-careers/plan-your-career/8-job-skills-you-should-have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985" y="1764167"/>
            <a:ext cx="2784020" cy="350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52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929" y="365125"/>
            <a:ext cx="6945011" cy="1325563"/>
          </a:xfrm>
        </p:spPr>
        <p:txBody>
          <a:bodyPr/>
          <a:lstStyle/>
          <a:p>
            <a:r>
              <a:rPr lang="en-US" dirty="0" smtClean="0"/>
              <a:t>5. Planning &amp; Organising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3607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Planning and Organising is the ability to work out what you need to do and how you will do it.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We plan and organise things in our day to day lives without even thinking about it.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72836"/>
            <a:ext cx="8311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https://www.youthcentral.vic.gov.au/jobs-and-careers/plan-your-career/8-job-skills-you-should-have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733" y="2253342"/>
            <a:ext cx="3708529" cy="261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41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Self-Management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6052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Self Management includes being able to complete a task without someone needed to check on you all of the time.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It is being reliable! Staying on top of deadlines and schedules and being able to ask for help if you need it.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72836"/>
            <a:ext cx="8311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https://www.youthcentral.vic.gov.au/jobs-and-careers/plan-your-career/8-job-skills-you-should-have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983" y="2147207"/>
            <a:ext cx="4488737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677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886" y="1890940"/>
            <a:ext cx="6417054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Learning is about wanting to understand new things! </a:t>
            </a:r>
          </a:p>
          <a:p>
            <a:pPr marL="0" indent="0" algn="ctr">
              <a:buNone/>
            </a:pPr>
            <a:endParaRPr lang="en-US" sz="2400" dirty="0" smtClean="0"/>
          </a:p>
          <a:p>
            <a:pPr marL="0" indent="0" algn="ctr">
              <a:buNone/>
            </a:pPr>
            <a:r>
              <a:rPr lang="en-US" sz="3200" dirty="0" smtClean="0"/>
              <a:t>It involves taking on new tasks and being able to adapt to change.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r>
              <a:rPr lang="en-US" sz="3200" dirty="0" smtClean="0"/>
              <a:t>Continuously developing and expanding your knowledge!</a:t>
            </a:r>
          </a:p>
          <a:p>
            <a:pPr marL="0" indent="0" algn="ctr">
              <a:buNone/>
            </a:pPr>
            <a:endParaRPr lang="en-US" sz="3200" dirty="0"/>
          </a:p>
          <a:p>
            <a:pPr marL="0" indent="0" algn="ctr">
              <a:buNone/>
            </a:pP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72836"/>
            <a:ext cx="8311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https://www.youthcentral.vic.gov.au/jobs-and-careers/plan-your-career/8-job-skills-you-should-have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0" r="14041"/>
          <a:stretch/>
        </p:blipFill>
        <p:spPr bwMode="auto">
          <a:xfrm>
            <a:off x="7753274" y="1966912"/>
            <a:ext cx="3200399" cy="303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28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8- 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628" y="1825625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/>
              <a:t>Technological skills relate to both software and hardware.</a:t>
            </a:r>
          </a:p>
          <a:p>
            <a:pPr marL="0" indent="0" algn="ctr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3200" dirty="0" smtClean="0"/>
              <a:t>Being able to use a computer for word processing, creating spreadsheets, making presentations etc.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3200" dirty="0" smtClean="0"/>
              <a:t>Use of social media and online platforms to communicate.</a:t>
            </a:r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3200" dirty="0" smtClean="0"/>
              <a:t>Use hardware such as EFTPOS machines and Tablets.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72836"/>
            <a:ext cx="83112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85000"/>
                  </a:schemeClr>
                </a:solidFill>
              </a:rPr>
              <a:t>Source: </a:t>
            </a:r>
            <a:r>
              <a:rPr lang="en-US" sz="1200" dirty="0">
                <a:solidFill>
                  <a:schemeClr val="bg1">
                    <a:lumMod val="85000"/>
                  </a:schemeClr>
                </a:solidFill>
              </a:rPr>
              <a:t>https://www.youthcentral.vic.gov.au/jobs-and-careers/plan-your-career/8-job-skills-you-should-have</a:t>
            </a:r>
          </a:p>
        </p:txBody>
      </p:sp>
    </p:spTree>
    <p:extLst>
      <p:ext uri="{BB962C8B-B14F-4D97-AF65-F5344CB8AC3E}">
        <p14:creationId xmlns:p14="http://schemas.microsoft.com/office/powerpoint/2010/main" val="290318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the </a:t>
            </a:r>
            <a:br>
              <a:rPr lang="en-US" dirty="0" smtClean="0"/>
            </a:br>
            <a:r>
              <a:rPr lang="en-US" dirty="0" smtClean="0"/>
              <a:t>Jobs Board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8348" y="1825625"/>
            <a:ext cx="10015451" cy="4351338"/>
          </a:xfrm>
          <a:noFill/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Step 1: </a:t>
            </a:r>
            <a:r>
              <a:rPr lang="en-AU" dirty="0" smtClean="0">
                <a:hlinkClick r:id="rId2"/>
              </a:rPr>
              <a:t>https</a:t>
            </a:r>
            <a:r>
              <a:rPr lang="en-AU" dirty="0">
                <a:hlinkClick r:id="rId2"/>
              </a:rPr>
              <a:t>://</a:t>
            </a:r>
            <a:r>
              <a:rPr lang="en-AU" dirty="0" smtClean="0">
                <a:hlinkClick r:id="rId2"/>
              </a:rPr>
              <a:t>studentweb.bhtafe.edu.au</a:t>
            </a:r>
            <a:endParaRPr lang="en-AU" dirty="0" smtClean="0"/>
          </a:p>
          <a:p>
            <a:pPr marL="0" indent="0">
              <a:buNone/>
            </a:pPr>
            <a:endParaRPr lang="en-AU" sz="1000" dirty="0" smtClean="0"/>
          </a:p>
          <a:p>
            <a:pPr marL="0" indent="0">
              <a:buNone/>
            </a:pPr>
            <a:r>
              <a:rPr lang="en-AU" dirty="0" smtClean="0"/>
              <a:t>Step 2: Click “Student Hub”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endParaRPr lang="en-AU" sz="1000" dirty="0" smtClean="0"/>
          </a:p>
          <a:p>
            <a:pPr marL="0" indent="0">
              <a:buNone/>
            </a:pPr>
            <a:r>
              <a:rPr lang="en-AU" dirty="0" smtClean="0"/>
              <a:t>Step 3:  Select “Jobs Board”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834" y="3101030"/>
            <a:ext cx="5248275" cy="466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23457" y="3101030"/>
            <a:ext cx="1184652" cy="4667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457" y="3795392"/>
            <a:ext cx="3019425" cy="24574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523457" y="4708991"/>
            <a:ext cx="3019424" cy="4987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ANY QUESTIONS?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79" y="2269880"/>
            <a:ext cx="3438442" cy="3462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69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116185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b="1" u="sng" dirty="0" smtClean="0"/>
              <a:t>BOX HILL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Ground Floor, Building 8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smtClean="0"/>
              <a:t>465 Elgar Road</a:t>
            </a: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700" dirty="0"/>
              <a:t>Box Hill,  </a:t>
            </a:r>
            <a:r>
              <a:rPr lang="en-US" sz="2700" dirty="0" smtClean="0"/>
              <a:t>3128</a:t>
            </a:r>
            <a:endParaRPr lang="en-US" sz="27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700" dirty="0"/>
              <a:t>P: 03 8892 1350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700" dirty="0"/>
              <a:t>E: </a:t>
            </a:r>
            <a:r>
              <a:rPr lang="en-US" sz="2700" dirty="0" smtClean="0">
                <a:hlinkClick r:id="rId2"/>
              </a:rPr>
              <a:t>SAJC.Elgar@boxhill.edu.au</a:t>
            </a:r>
            <a:endParaRPr lang="en-US" sz="2700" dirty="0"/>
          </a:p>
          <a:p>
            <a:pPr marL="0" indent="0">
              <a:lnSpc>
                <a:spcPct val="120000"/>
              </a:lnSpc>
              <a:buNone/>
            </a:pPr>
            <a:endParaRPr lang="en-US" b="1" u="sng" dirty="0" smtClean="0"/>
          </a:p>
          <a:p>
            <a:pPr marL="0" indent="0">
              <a:lnSpc>
                <a:spcPct val="120000"/>
              </a:lnSpc>
              <a:buNone/>
            </a:pPr>
            <a:r>
              <a:rPr lang="en-US" b="1" u="sng" dirty="0" smtClean="0"/>
              <a:t>LILYDALE</a:t>
            </a:r>
            <a:endParaRPr lang="en-US" b="1" u="sng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Level 3, LA Building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1 </a:t>
            </a:r>
            <a:r>
              <a:rPr lang="en-US" dirty="0" err="1"/>
              <a:t>Jarlo</a:t>
            </a:r>
            <a:r>
              <a:rPr lang="en-US" dirty="0"/>
              <a:t> Drive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 err="1"/>
              <a:t>Lilydale</a:t>
            </a:r>
            <a:r>
              <a:rPr lang="en-US" dirty="0"/>
              <a:t>,  3140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P: 03 8892 1370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dirty="0"/>
              <a:t>E: </a:t>
            </a:r>
            <a:r>
              <a:rPr lang="en-US" dirty="0">
                <a:hlinkClick r:id="rId3"/>
              </a:rPr>
              <a:t>SAJC.Lilydale@boxhill.edu.au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203142" y="1825625"/>
            <a:ext cx="37367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000" b="1" u="sng" dirty="0" smtClean="0"/>
              <a:t>MELBOURNE CBD</a:t>
            </a:r>
            <a:endParaRPr lang="en-US" sz="2000" b="1" u="sng" dirty="0"/>
          </a:p>
          <a:p>
            <a:r>
              <a:rPr lang="en-US" sz="2000" dirty="0" smtClean="0"/>
              <a:t>Level 3, CAE Building</a:t>
            </a:r>
          </a:p>
          <a:p>
            <a:r>
              <a:rPr lang="en-US" sz="2000" dirty="0" smtClean="0"/>
              <a:t>253 Flinders Lane</a:t>
            </a:r>
            <a:endParaRPr lang="en-US" sz="2000" dirty="0"/>
          </a:p>
          <a:p>
            <a:r>
              <a:rPr lang="en-US" sz="2000" dirty="0" smtClean="0"/>
              <a:t>Melbourne,  3000</a:t>
            </a:r>
            <a:endParaRPr lang="en-US" sz="2000" dirty="0"/>
          </a:p>
          <a:p>
            <a:r>
              <a:rPr lang="en-US" sz="2000" dirty="0"/>
              <a:t>P: 03 8892 </a:t>
            </a:r>
            <a:r>
              <a:rPr lang="en-US" sz="2000" dirty="0" smtClean="0"/>
              <a:t>1360</a:t>
            </a:r>
            <a:endParaRPr lang="en-US" sz="2000" dirty="0"/>
          </a:p>
          <a:p>
            <a:r>
              <a:rPr lang="en-US" sz="2000" dirty="0"/>
              <a:t>E: </a:t>
            </a:r>
            <a:r>
              <a:rPr lang="en-US" sz="2000" dirty="0" smtClean="0">
                <a:hlinkClick r:id="rId3"/>
              </a:rPr>
              <a:t>SAJC.CBD@boxhill.edu.au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916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Resume Key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key function of a resume is to secure you an interview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i="1" dirty="0"/>
              <a:t>Did you know you have: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</a:pPr>
            <a:r>
              <a:rPr lang="en-US" sz="2800" dirty="0"/>
              <a:t>10 seconds to capture the readers attention</a:t>
            </a:r>
          </a:p>
          <a:p>
            <a:pPr marL="742950" lvl="1" indent="-285750"/>
            <a:r>
              <a:rPr lang="en-US" sz="2800" dirty="0"/>
              <a:t>30 seconds to capture interest</a:t>
            </a:r>
          </a:p>
          <a:p>
            <a:pPr marL="742950" lvl="1" indent="-285750"/>
            <a:r>
              <a:rPr lang="en-US" sz="2800" dirty="0"/>
              <a:t>2 minutes TOTAL for them to make a decision on whether or not to offer you an interview</a:t>
            </a:r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15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Resume Key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Never exceed 3 </a:t>
            </a:r>
            <a:r>
              <a:rPr lang="en-US" dirty="0" smtClean="0"/>
              <a:t>pages. </a:t>
            </a:r>
          </a:p>
          <a:p>
            <a:pPr>
              <a:lnSpc>
                <a:spcPct val="120000"/>
              </a:lnSpc>
            </a:pPr>
            <a:r>
              <a:rPr lang="en-US" dirty="0"/>
              <a:t>The format needs to be in a standard font (Arial, Calibri </a:t>
            </a:r>
            <a:r>
              <a:rPr lang="en-US" dirty="0" err="1"/>
              <a:t>etc</a:t>
            </a:r>
            <a:r>
              <a:rPr lang="en-US" dirty="0"/>
              <a:t>) and the size should be no bigger than a size 12 font. </a:t>
            </a:r>
          </a:p>
          <a:p>
            <a:pPr>
              <a:lnSpc>
                <a:spcPct val="120000"/>
              </a:lnSpc>
            </a:pPr>
            <a:r>
              <a:rPr lang="en-US" dirty="0"/>
              <a:t>You can make your name and headings up to a size 14 </a:t>
            </a:r>
            <a:r>
              <a:rPr lang="en-US" dirty="0" smtClean="0"/>
              <a:t>font.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Address any selection criteria and use key words.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Keep it concise and ensure it is relevant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Tailor each resume and cover letter for the role you are applying for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Can be word or PDF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Make sure there are no spelling mistakes, unfinished sentences 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5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include?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Contact information</a:t>
            </a:r>
          </a:p>
          <a:p>
            <a:r>
              <a:rPr lang="en-US" sz="3600" dirty="0" smtClean="0"/>
              <a:t>Objective</a:t>
            </a:r>
          </a:p>
          <a:p>
            <a:r>
              <a:rPr lang="en-US" sz="3600" dirty="0" smtClean="0"/>
              <a:t>Key Skills &amp; Attributes</a:t>
            </a:r>
          </a:p>
          <a:p>
            <a:r>
              <a:rPr lang="en-US" sz="3600" dirty="0" smtClean="0"/>
              <a:t>Education/Qualification</a:t>
            </a:r>
          </a:p>
          <a:p>
            <a:r>
              <a:rPr lang="en-US" sz="3600" dirty="0" smtClean="0"/>
              <a:t>Work related checks/licenses </a:t>
            </a:r>
          </a:p>
          <a:p>
            <a:r>
              <a:rPr lang="en-US" sz="3600" dirty="0" smtClean="0"/>
              <a:t>Experience Summary</a:t>
            </a:r>
          </a:p>
          <a:p>
            <a:r>
              <a:rPr lang="en-US" sz="3600" dirty="0" smtClean="0"/>
              <a:t>References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3673" y="1549537"/>
            <a:ext cx="1935211" cy="391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3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64682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461" y="1462370"/>
            <a:ext cx="10515600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Contact </a:t>
            </a:r>
            <a:r>
              <a:rPr lang="en-US" dirty="0"/>
              <a:t>information should be the first thing on a resume. </a:t>
            </a:r>
            <a:r>
              <a:rPr lang="en-US" dirty="0" smtClean="0"/>
              <a:t> It </a:t>
            </a:r>
            <a:r>
              <a:rPr lang="en-US" dirty="0"/>
              <a:t>needs to be clear and easy for the employer to locate and get in touch with you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55" y="3638039"/>
            <a:ext cx="64103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6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564682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Career 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461" y="1462370"/>
            <a:ext cx="10515600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career objective is optional on a resume. It helps to give the person reading your resume clarity as to what you are looking for.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should never be more than 2-3 lines at most!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i="1" dirty="0" smtClean="0"/>
              <a:t>I am looking for a position as a case manager to support youth to achieve both vocational and non-vocational goals. </a:t>
            </a:r>
            <a:endParaRPr lang="en-US" i="1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13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</TotalTime>
  <Words>1319</Words>
  <Application>Microsoft Office PowerPoint</Application>
  <PresentationFormat>Widescreen</PresentationFormat>
  <Paragraphs>255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PowerPoint Presentation</vt:lpstr>
      <vt:lpstr>How we can support you…</vt:lpstr>
      <vt:lpstr>Accessing the  Jobs Board</vt:lpstr>
      <vt:lpstr>Contact Us</vt:lpstr>
      <vt:lpstr>Resume Key Facts</vt:lpstr>
      <vt:lpstr>Resume Key Facts</vt:lpstr>
      <vt:lpstr>What to include?</vt:lpstr>
      <vt:lpstr>Contact Information</vt:lpstr>
      <vt:lpstr>Career Objective</vt:lpstr>
      <vt:lpstr>  </vt:lpstr>
      <vt:lpstr>PowerPoint Presentation</vt:lpstr>
      <vt:lpstr> Experience Summary </vt:lpstr>
      <vt:lpstr>PowerPoint Presentation</vt:lpstr>
      <vt:lpstr>Qualifications/Work Related License’s: </vt:lpstr>
      <vt:lpstr>PowerPoint Presentation</vt:lpstr>
      <vt:lpstr>References</vt:lpstr>
      <vt:lpstr>PowerPoint Presentation</vt:lpstr>
      <vt:lpstr>Cover Letter</vt:lpstr>
      <vt:lpstr>PowerPoint Presentation</vt:lpstr>
      <vt:lpstr>PowerPoint Presentation</vt:lpstr>
      <vt:lpstr>Employability Skills…</vt:lpstr>
      <vt:lpstr>1. Communication</vt:lpstr>
      <vt:lpstr>2. Teamwork</vt:lpstr>
      <vt:lpstr>3. Problem Solving</vt:lpstr>
      <vt:lpstr>4. Initiative</vt:lpstr>
      <vt:lpstr>5. Planning &amp; Organising</vt:lpstr>
      <vt:lpstr>6. Self-Management</vt:lpstr>
      <vt:lpstr>7. Learning</vt:lpstr>
      <vt:lpstr>8- Technology</vt:lpstr>
      <vt:lpstr> ANY 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Melinda Davis</cp:lastModifiedBy>
  <cp:revision>38</cp:revision>
  <dcterms:created xsi:type="dcterms:W3CDTF">2019-06-20T03:36:38Z</dcterms:created>
  <dcterms:modified xsi:type="dcterms:W3CDTF">2020-02-04T21:56:31Z</dcterms:modified>
</cp:coreProperties>
</file>