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1055" r:id="rId3"/>
    <p:sldId id="1051" r:id="rId4"/>
    <p:sldId id="1052" r:id="rId5"/>
    <p:sldId id="1053" r:id="rId6"/>
    <p:sldId id="1054" r:id="rId7"/>
    <p:sldId id="1063" r:id="rId8"/>
    <p:sldId id="439" r:id="rId9"/>
    <p:sldId id="1065" r:id="rId10"/>
    <p:sldId id="437" r:id="rId11"/>
    <p:sldId id="1066" r:id="rId12"/>
    <p:sldId id="436" r:id="rId13"/>
    <p:sldId id="1067" r:id="rId14"/>
    <p:sldId id="435" r:id="rId15"/>
    <p:sldId id="1068" r:id="rId16"/>
    <p:sldId id="434" r:id="rId17"/>
    <p:sldId id="1069" r:id="rId18"/>
    <p:sldId id="433" r:id="rId19"/>
    <p:sldId id="1070" r:id="rId20"/>
    <p:sldId id="432" r:id="rId21"/>
    <p:sldId id="1071" r:id="rId22"/>
    <p:sldId id="431" r:id="rId23"/>
    <p:sldId id="1072" r:id="rId24"/>
    <p:sldId id="430" r:id="rId25"/>
    <p:sldId id="1073" r:id="rId26"/>
    <p:sldId id="429" r:id="rId27"/>
    <p:sldId id="1074" r:id="rId28"/>
    <p:sldId id="428" r:id="rId29"/>
    <p:sldId id="1075" r:id="rId30"/>
    <p:sldId id="1080" r:id="rId31"/>
    <p:sldId id="1057" r:id="rId32"/>
    <p:sldId id="1058" r:id="rId33"/>
    <p:sldId id="1061" r:id="rId34"/>
    <p:sldId id="1062" r:id="rId35"/>
    <p:sldId id="1076" r:id="rId36"/>
    <p:sldId id="1079" r:id="rId37"/>
    <p:sldId id="1078" r:id="rId38"/>
    <p:sldId id="1045" r:id="rId39"/>
    <p:sldId id="1081" r:id="rId40"/>
    <p:sldId id="1040" r:id="rId41"/>
    <p:sldId id="105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9177" autoAdjust="0"/>
  </p:normalViewPr>
  <p:slideViewPr>
    <p:cSldViewPr showGuides="1">
      <p:cViewPr varScale="1">
        <p:scale>
          <a:sx n="68" d="100"/>
          <a:sy n="68" d="100"/>
        </p:scale>
        <p:origin x="168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89547-1CE9-4CB8-99F4-AD09AD376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C98CEA04-88B3-4119-A668-786E9885419C}">
      <dgm:prSet/>
      <dgm:spPr/>
      <dgm:t>
        <a:bodyPr/>
        <a:lstStyle/>
        <a:p>
          <a:r>
            <a:rPr lang="en-AU"/>
            <a:t>Homework</a:t>
          </a:r>
        </a:p>
      </dgm:t>
    </dgm:pt>
    <dgm:pt modelId="{C0E6D0CB-09E1-48B8-BAC2-9F1DAC5B945E}" type="parTrans" cxnId="{AA28CC03-439C-4F81-B89F-27048DA7141E}">
      <dgm:prSet/>
      <dgm:spPr/>
      <dgm:t>
        <a:bodyPr/>
        <a:lstStyle/>
        <a:p>
          <a:endParaRPr lang="en-AU"/>
        </a:p>
      </dgm:t>
    </dgm:pt>
    <dgm:pt modelId="{2ED959BF-26D0-4D45-8BAE-267E15FE7840}" type="sibTrans" cxnId="{AA28CC03-439C-4F81-B89F-27048DA7141E}">
      <dgm:prSet/>
      <dgm:spPr/>
      <dgm:t>
        <a:bodyPr/>
        <a:lstStyle/>
        <a:p>
          <a:endParaRPr lang="en-AU"/>
        </a:p>
      </dgm:t>
    </dgm:pt>
    <dgm:pt modelId="{6CFA893D-B200-4E9E-A596-3DCA7AD53FB5}" type="pres">
      <dgm:prSet presAssocID="{F4589547-1CE9-4CB8-99F4-AD09AD376DDE}" presName="linear" presStyleCnt="0">
        <dgm:presLayoutVars>
          <dgm:animLvl val="lvl"/>
          <dgm:resizeHandles val="exact"/>
        </dgm:presLayoutVars>
      </dgm:prSet>
      <dgm:spPr/>
    </dgm:pt>
    <dgm:pt modelId="{3EC4ABB2-994E-4650-9AC0-EE13D2FF7CA3}" type="pres">
      <dgm:prSet presAssocID="{C98CEA04-88B3-4119-A668-786E988541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28CC03-439C-4F81-B89F-27048DA7141E}" srcId="{F4589547-1CE9-4CB8-99F4-AD09AD376DDE}" destId="{C98CEA04-88B3-4119-A668-786E9885419C}" srcOrd="0" destOrd="0" parTransId="{C0E6D0CB-09E1-48B8-BAC2-9F1DAC5B945E}" sibTransId="{2ED959BF-26D0-4D45-8BAE-267E15FE7840}"/>
    <dgm:cxn modelId="{4B35EB18-7BA0-4EB8-833F-C560C8A46819}" type="presOf" srcId="{C98CEA04-88B3-4119-A668-786E9885419C}" destId="{3EC4ABB2-994E-4650-9AC0-EE13D2FF7CA3}" srcOrd="0" destOrd="0" presId="urn:microsoft.com/office/officeart/2005/8/layout/vList2"/>
    <dgm:cxn modelId="{CC6C23E1-EEE0-4917-96B9-44207EFF1104}" type="presOf" srcId="{F4589547-1CE9-4CB8-99F4-AD09AD376DDE}" destId="{6CFA893D-B200-4E9E-A596-3DCA7AD53FB5}" srcOrd="0" destOrd="0" presId="urn:microsoft.com/office/officeart/2005/8/layout/vList2"/>
    <dgm:cxn modelId="{D6395EEA-6D1D-4D9E-8A01-8C26C8C2C13D}" type="presParOf" srcId="{6CFA893D-B200-4E9E-A596-3DCA7AD53FB5}" destId="{3EC4ABB2-994E-4650-9AC0-EE13D2FF7C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4ABB2-994E-4650-9AC0-EE13D2FF7CA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/>
            <a:t>Homework</a:t>
          </a:r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EA13-FF7D-418D-97F3-6214BEAD59F1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567-331D-430C-A53A-EC7522DD5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8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31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8567-331D-430C-A53A-EC7522DD5BD0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56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2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9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9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9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0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CEFB-F0DE-42BD-86C0-69213A5BB9A5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" y="0"/>
            <a:ext cx="1081288" cy="3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PzqWS2Mo0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pluginfile.php/1914966/mod_resource/content/0/Fear-Anxiety-Stress-Ladder-Dog-FearFre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hjepUxnUU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UhjepUxnUU?feature=oembed" TargetMode="Externa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SWqaVYk1Y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OSWqaVYk1Y?feature=oembed" TargetMode="Externa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hXq_WwiW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ihXq_WwiWM?feature=oembed" TargetMode="Externa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web.bhtafe.edu.au/mod/quiz/view.php?id=12001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spcapro.org/webinar/2019-11-05-120000-2019-11-05-130000/speaking-dog-canine-communication-2-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pcapro.org/webinar/2019-11-25-120000-2019-11-25-130000/speaking-dog-canine-communication-3-3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studentweb.bhtafe.edu.au/mod/assign/view.php?id=120013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studentweb.bhtafe.edu.au/mod/quiz/view.php?id=120013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405"/>
            <a:ext cx="74295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welfare, </a:t>
            </a:r>
            <a:r>
              <a:rPr lang="en-US" dirty="0" err="1"/>
              <a:t>behaviour</a:t>
            </a:r>
            <a:r>
              <a:rPr lang="en-US" dirty="0"/>
              <a:t>, and exercising dogs Cluster</a:t>
            </a:r>
            <a:br>
              <a:rPr lang="en-US" dirty="0"/>
            </a:br>
            <a:r>
              <a:rPr lang="en-US" sz="2200" dirty="0"/>
              <a:t>ACMGEN303 - Assess the welfare status of an animal</a:t>
            </a:r>
            <a:br>
              <a:rPr lang="en-US" sz="2200" dirty="0"/>
            </a:br>
            <a:r>
              <a:rPr lang="en-US" sz="2200" dirty="0"/>
              <a:t>ACMBEH301 - Identify </a:t>
            </a:r>
            <a:r>
              <a:rPr lang="en-US" sz="2200" dirty="0" err="1"/>
              <a:t>behaviours</a:t>
            </a:r>
            <a:r>
              <a:rPr lang="en-US" sz="2200" dirty="0"/>
              <a:t> and interact safely with animals</a:t>
            </a:r>
            <a:br>
              <a:rPr lang="en-US" sz="2200" dirty="0"/>
            </a:br>
            <a:r>
              <a:rPr lang="en-US" sz="2200" dirty="0"/>
              <a:t>ACMGEN308 - Walk and exercise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74295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Session #8</a:t>
            </a:r>
          </a:p>
          <a:p>
            <a:r>
              <a:rPr lang="en-US" sz="1800" dirty="0"/>
              <a:t>All referencing for copyright purposes is located within the Notes section of this resource.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CFF4A3-9985-42C5-BB78-943EC0CB0851}"/>
              </a:ext>
            </a:extLst>
          </p:cNvPr>
          <p:cNvSpPr txBox="1">
            <a:spLocks/>
          </p:cNvSpPr>
          <p:nvPr/>
        </p:nvSpPr>
        <p:spPr>
          <a:xfrm>
            <a:off x="857250" y="4618856"/>
            <a:ext cx="74295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This resources covers the following performance criteria:</a:t>
            </a:r>
          </a:p>
          <a:p>
            <a:r>
              <a:rPr lang="en-US" sz="1800" dirty="0"/>
              <a:t>ACMGEN303: None</a:t>
            </a:r>
          </a:p>
          <a:p>
            <a:r>
              <a:rPr lang="en-US" sz="1800" dirty="0"/>
              <a:t>ACMBEH301: 2.2, 2.3</a:t>
            </a:r>
          </a:p>
          <a:p>
            <a:r>
              <a:rPr lang="en-US" sz="1800" dirty="0"/>
              <a:t>ACMGEN308: None</a:t>
            </a:r>
          </a:p>
        </p:txBody>
      </p:sp>
    </p:spTree>
    <p:extLst>
      <p:ext uri="{BB962C8B-B14F-4D97-AF65-F5344CB8AC3E}">
        <p14:creationId xmlns:p14="http://schemas.microsoft.com/office/powerpoint/2010/main" val="27562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black dog and a black dog&#10;&#10;Description automatically generated with low confidence">
            <a:extLst>
              <a:ext uri="{FF2B5EF4-FFF2-40B4-BE49-F238E27FC236}">
                <a16:creationId xmlns:a16="http://schemas.microsoft.com/office/drawing/2014/main" id="{91DA015C-69CF-4A94-9A24-D8754E4BC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18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6546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black dog and a black dog&#10;&#10;Description automatically generated with low confidence">
            <a:extLst>
              <a:ext uri="{FF2B5EF4-FFF2-40B4-BE49-F238E27FC236}">
                <a16:creationId xmlns:a16="http://schemas.microsoft.com/office/drawing/2014/main" id="{91DA015C-69CF-4A94-9A24-D8754E4BC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18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05B1757E-C7F9-46AF-876C-BE752AE6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5364088" y="190500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8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dog sitting in the grass&#10;&#10;Description automatically generated with low confidence">
            <a:extLst>
              <a:ext uri="{FF2B5EF4-FFF2-40B4-BE49-F238E27FC236}">
                <a16:creationId xmlns:a16="http://schemas.microsoft.com/office/drawing/2014/main" id="{F3F57CF8-338A-4F8A-9CE0-2D280DF5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3930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dog sitting in the grass&#10;&#10;Description automatically generated with low confidence">
            <a:extLst>
              <a:ext uri="{FF2B5EF4-FFF2-40B4-BE49-F238E27FC236}">
                <a16:creationId xmlns:a16="http://schemas.microsoft.com/office/drawing/2014/main" id="{F3F57CF8-338A-4F8A-9CE0-2D280DF5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D73597BB-4C23-41F5-B376-1F9972B84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1835696" y="260648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81707F5-8915-494D-A321-B716283BB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8506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81707F5-8915-494D-A321-B716283BB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7043C867-96D3-418E-B972-F3E0964AF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5292080" y="2492896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7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wo white dogs on a red leash&#10;&#10;Description automatically generated with low confidence">
            <a:extLst>
              <a:ext uri="{FF2B5EF4-FFF2-40B4-BE49-F238E27FC236}">
                <a16:creationId xmlns:a16="http://schemas.microsoft.com/office/drawing/2014/main" id="{E694F5E1-8749-4116-ABB7-19B5E31D5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1531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wo white dogs on a red leash&#10;&#10;Description automatically generated with low confidence">
            <a:extLst>
              <a:ext uri="{FF2B5EF4-FFF2-40B4-BE49-F238E27FC236}">
                <a16:creationId xmlns:a16="http://schemas.microsoft.com/office/drawing/2014/main" id="{E694F5E1-8749-4116-ABB7-19B5E31D5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1C267C90-8815-4074-9D9D-2D90FFCEF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611560" y="198884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0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couple of dogs on leashes&#10;&#10;Description automatically generated with low confidence">
            <a:extLst>
              <a:ext uri="{FF2B5EF4-FFF2-40B4-BE49-F238E27FC236}">
                <a16:creationId xmlns:a16="http://schemas.microsoft.com/office/drawing/2014/main" id="{7A693BAE-3F0E-4B5C-8DAD-8D8F81B5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0982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couple of dogs on leashes&#10;&#10;Description automatically generated with low confidence">
            <a:extLst>
              <a:ext uri="{FF2B5EF4-FFF2-40B4-BE49-F238E27FC236}">
                <a16:creationId xmlns:a16="http://schemas.microsoft.com/office/drawing/2014/main" id="{7A693BAE-3F0E-4B5C-8DAD-8D8F81B5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1BC741DD-EF41-41C7-B9CB-D4A65AAD2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5508104" y="2564904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69-F7A2-40CE-A81B-83E05742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en-AU" dirty="0"/>
              <a:t>How did your assigned homework go?</a:t>
            </a:r>
            <a:br>
              <a:rPr lang="en-AU" dirty="0"/>
            </a:br>
            <a:br>
              <a:rPr lang="en-AU" dirty="0"/>
            </a:br>
            <a:r>
              <a:rPr lang="en-AU" dirty="0"/>
              <a:t>Did you watch: Speaking Dog! Canine Communication #1 of 3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769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black dog with its tongue out&#10;&#10;Description automatically generated with medium confidence">
            <a:extLst>
              <a:ext uri="{FF2B5EF4-FFF2-40B4-BE49-F238E27FC236}">
                <a16:creationId xmlns:a16="http://schemas.microsoft.com/office/drawing/2014/main" id="{6E5E62A1-CCCE-4AA5-87D1-87CD0504F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62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3233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black dog with its tongue out&#10;&#10;Description automatically generated with medium confidence">
            <a:extLst>
              <a:ext uri="{FF2B5EF4-FFF2-40B4-BE49-F238E27FC236}">
                <a16:creationId xmlns:a16="http://schemas.microsoft.com/office/drawing/2014/main" id="{6E5E62A1-CCCE-4AA5-87D1-87CD0504F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62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E37D6CC3-62E0-48A2-AA06-63B7D5F8C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2699792" y="190500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dog wearing a hat&#10;&#10;Description automatically generated with low confidence">
            <a:extLst>
              <a:ext uri="{FF2B5EF4-FFF2-40B4-BE49-F238E27FC236}">
                <a16:creationId xmlns:a16="http://schemas.microsoft.com/office/drawing/2014/main" id="{D95ECB4C-F202-4FF6-96A8-90E49EFB2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" b="199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3978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dog wearing a hat&#10;&#10;Description automatically generated with low confidence">
            <a:extLst>
              <a:ext uri="{FF2B5EF4-FFF2-40B4-BE49-F238E27FC236}">
                <a16:creationId xmlns:a16="http://schemas.microsoft.com/office/drawing/2014/main" id="{D95ECB4C-F202-4FF6-96A8-90E49EFB2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" b="199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1090071E-4535-405F-A04A-D622BCD07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5436096" y="2420888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01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black dog and a black dog&#10;&#10;Description automatically generated with low confidence">
            <a:extLst>
              <a:ext uri="{FF2B5EF4-FFF2-40B4-BE49-F238E27FC236}">
                <a16:creationId xmlns:a16="http://schemas.microsoft.com/office/drawing/2014/main" id="{ABA77C2B-1F4B-459D-938F-5375FBE6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44260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black dog and a black dog&#10;&#10;Description automatically generated with low confidence">
            <a:extLst>
              <a:ext uri="{FF2B5EF4-FFF2-40B4-BE49-F238E27FC236}">
                <a16:creationId xmlns:a16="http://schemas.microsoft.com/office/drawing/2014/main" id="{ABA77C2B-1F4B-459D-938F-5375FBE6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53492A38-8A42-4739-94BD-F4CF23D4F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971600" y="162880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083815-4951-4996-8646-CD454C7CB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b="6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7803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083815-4951-4996-8646-CD454C7CB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b="6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15E51DD8-F94D-439B-8CF7-7B54236F0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5436096" y="2276872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8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dog standing next to a picture&#10;&#10;Description automatically generated with medium confidence">
            <a:extLst>
              <a:ext uri="{FF2B5EF4-FFF2-40B4-BE49-F238E27FC236}">
                <a16:creationId xmlns:a16="http://schemas.microsoft.com/office/drawing/2014/main" id="{FE70CAE0-DDE2-429C-97D8-4AF0EDCB6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4260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dog standing next to a picture&#10;&#10;Description automatically generated with medium confidence">
            <a:extLst>
              <a:ext uri="{FF2B5EF4-FFF2-40B4-BE49-F238E27FC236}">
                <a16:creationId xmlns:a16="http://schemas.microsoft.com/office/drawing/2014/main" id="{FE70CAE0-DDE2-429C-97D8-4AF0EDCB6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D0C17A9E-46D5-44FD-A771-031F9FF2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1907704" y="95250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9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4E29-43E0-4F5F-9BDD-BEAF8AB3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Early stress signals:</a:t>
            </a:r>
            <a:br>
              <a:rPr lang="en-AU" dirty="0"/>
            </a:br>
            <a:r>
              <a:rPr lang="en-AU" dirty="0"/>
              <a:t>Which have we discussed already?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D0DFA6-0A57-4012-9346-28E0CD378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10" y="1600200"/>
            <a:ext cx="7719980" cy="4525963"/>
          </a:xfrm>
        </p:spPr>
      </p:pic>
    </p:spTree>
    <p:extLst>
      <p:ext uri="{BB962C8B-B14F-4D97-AF65-F5344CB8AC3E}">
        <p14:creationId xmlns:p14="http://schemas.microsoft.com/office/powerpoint/2010/main" val="308490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3687-DBF7-D55B-E031-36638611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Fear, Anxiety and stress</a:t>
            </a:r>
            <a:br>
              <a:rPr lang="en-AU" dirty="0"/>
            </a:br>
            <a:r>
              <a:rPr lang="en-AU" dirty="0"/>
              <a:t>(FAS Scoring)</a:t>
            </a:r>
          </a:p>
        </p:txBody>
      </p:sp>
      <p:pic>
        <p:nvPicPr>
          <p:cNvPr id="4" name="Online Media 3" title="Fear Free: How Pet Owners Can Enjoy Veterinary Visits with Their Pets">
            <a:hlinkClick r:id="" action="ppaction://media"/>
            <a:extLst>
              <a:ext uri="{FF2B5EF4-FFF2-40B4-BE49-F238E27FC236}">
                <a16:creationId xmlns:a16="http://schemas.microsoft.com/office/drawing/2014/main" id="{4F804C00-729D-1EC9-3453-D293A78134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6275" y="1698425"/>
            <a:ext cx="8010525" cy="4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ABD6-E324-4ED8-A9C5-D8CDBB38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AU" dirty="0">
                <a:hlinkClick r:id="rId3"/>
              </a:rPr>
              <a:t>FAS Scoring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915D3B-8B96-4895-AC96-C38CED514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9146" y="0"/>
            <a:ext cx="5868143" cy="6858000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6BA451-FA3A-4DDC-A10A-1BA49FC8B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98" y="14351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Traffic light system for emotional state/arousal level of the dog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Green = positive/neutral, moving to yellow/red indicates negative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behaviour and body language and match to the score out of 5 + </a:t>
            </a:r>
            <a:r>
              <a:rPr lang="en-US" sz="2000" dirty="0" err="1"/>
              <a:t>colour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05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04A3C-0196-4D5E-B9E9-DF09A812D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B5701-49E3-4F35-B2A9-CE8618A0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056"/>
            <a:ext cx="9144000" cy="59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3F4F-8E87-40E9-BE23-50F6F170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Carer-animal relationship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E3A5-7081-4D7C-8D7B-B208516C7A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Handling animals repetitively allows for a relationship to build where less stress may be experienced on the dog’s part (</a:t>
            </a:r>
            <a:r>
              <a:rPr lang="en-AU" dirty="0" err="1"/>
              <a:t>ie</a:t>
            </a:r>
            <a:r>
              <a:rPr lang="en-AU" dirty="0"/>
              <a:t> lower FAS ratings)</a:t>
            </a:r>
          </a:p>
          <a:p>
            <a:pPr lvl="1"/>
            <a:r>
              <a:rPr lang="en-AU" dirty="0"/>
              <a:t>But not always possible in animal care industry</a:t>
            </a:r>
          </a:p>
          <a:p>
            <a:pPr lvl="2"/>
            <a:r>
              <a:rPr lang="en-AU" dirty="0"/>
              <a:t>Shelter: hopefully dog is adopted quickly</a:t>
            </a:r>
          </a:p>
          <a:p>
            <a:pPr lvl="2"/>
            <a:r>
              <a:rPr lang="en-AU" dirty="0"/>
              <a:t>Kennel: long time between visits</a:t>
            </a:r>
          </a:p>
          <a:p>
            <a:pPr lvl="2"/>
            <a:r>
              <a:rPr lang="en-AU" dirty="0"/>
              <a:t>Vet hospital: hopeful return to good health and not seen for a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5C062-136F-432D-8754-99F7BEF0D3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Handling a dog repetitively also increases the chances you pick up on the smaller, less obvious signals earlier, again reducing the FAS rating as you will know when to withdraw from a scenario causing issues for the dog etc</a:t>
            </a:r>
          </a:p>
        </p:txBody>
      </p:sp>
    </p:spTree>
    <p:extLst>
      <p:ext uri="{BB962C8B-B14F-4D97-AF65-F5344CB8AC3E}">
        <p14:creationId xmlns:p14="http://schemas.microsoft.com/office/powerpoint/2010/main" val="40396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llo old friend : r/wholesomememes">
            <a:extLst>
              <a:ext uri="{FF2B5EF4-FFF2-40B4-BE49-F238E27FC236}">
                <a16:creationId xmlns:a16="http://schemas.microsoft.com/office/drawing/2014/main" id="{03D1732B-A0E7-4FA6-986C-0E5AD228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47663"/>
            <a:ext cx="79533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74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4C09-088B-D795-7900-59460342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Call out when you see a new behaviour/body language: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5B4B-FE5C-D60F-4655-EEFA04929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84" y="2044309"/>
            <a:ext cx="7715200" cy="4525963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AU" i="1" dirty="0">
                <a:solidFill>
                  <a:srgbClr val="FF0000"/>
                </a:solidFill>
              </a:rPr>
              <a:t>Please note that in the following videos </a:t>
            </a:r>
            <a:r>
              <a:rPr lang="en-AU" b="1" i="1" u="sng" dirty="0">
                <a:solidFill>
                  <a:srgbClr val="FF0000"/>
                </a:solidFill>
              </a:rPr>
              <a:t>none</a:t>
            </a:r>
            <a:r>
              <a:rPr lang="en-AU" i="1" dirty="0">
                <a:solidFill>
                  <a:srgbClr val="FF0000"/>
                </a:solidFill>
              </a:rPr>
              <a:t> of these approaches, training methods, or trainer behaviours are condoned by any means. </a:t>
            </a:r>
          </a:p>
          <a:p>
            <a:pPr marL="57150" indent="0" algn="ctr">
              <a:buNone/>
            </a:pPr>
            <a:r>
              <a:rPr lang="en-AU" i="1" dirty="0">
                <a:solidFill>
                  <a:srgbClr val="FF0000"/>
                </a:solidFill>
              </a:rPr>
              <a:t>The purpose is to use footage showing behaviours of canines to support your learning of reading body language and signs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343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B14C-FE50-D168-D597-B28B9F98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Call out when you see a new behaviour/body language: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087A-B43B-0010-8867-3286A89D6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3"/>
              </a:rPr>
              <a:t>Watch me </a:t>
            </a:r>
            <a:r>
              <a:rPr lang="en-AU" dirty="0"/>
              <a:t>(start at minute 8.15, play on mute)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Online Media 3" title="Dog Trainer Gets Bitten To Demonstrate Dog Warning Signs And Bite Inhibition">
            <a:hlinkClick r:id="" action="ppaction://media"/>
            <a:extLst>
              <a:ext uri="{FF2B5EF4-FFF2-40B4-BE49-F238E27FC236}">
                <a16:creationId xmlns:a16="http://schemas.microsoft.com/office/drawing/2014/main" id="{40BEEBB5-612E-E1CB-6677-F40461C841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2204864"/>
            <a:ext cx="7200800" cy="42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C3AB-2691-3F7E-FF2E-232EAF39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Call out when you see a new behaviour/body language: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9FB3-57D2-572C-0D29-46D25B53B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465" y="1417638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3"/>
              </a:rPr>
              <a:t>Watch me </a:t>
            </a:r>
            <a:r>
              <a:rPr lang="en-AU" dirty="0"/>
              <a:t>(start at start, play w sound)</a:t>
            </a:r>
          </a:p>
          <a:p>
            <a:pPr lvl="1"/>
            <a:r>
              <a:rPr lang="en-AU" dirty="0"/>
              <a:t>What behaviours did the trainer miss?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Online Media 4" title="Surprise Attack During Training Shocks Victoria | It's Me or the Dog">
            <a:hlinkClick r:id="" action="ppaction://media"/>
            <a:extLst>
              <a:ext uri="{FF2B5EF4-FFF2-40B4-BE49-F238E27FC236}">
                <a16:creationId xmlns:a16="http://schemas.microsoft.com/office/drawing/2014/main" id="{B5F6D5BC-50B8-558F-78D2-72EA4CDD81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7996" y="2492896"/>
            <a:ext cx="7344816" cy="43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88FB-9913-46E0-BBCC-8C36BD88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Call out when you see a new behaviour/body language: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7E60-4E99-445F-AB81-D1149CC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hlinkClick r:id="rId3"/>
              </a:rPr>
              <a:t>Watch me </a:t>
            </a:r>
            <a:r>
              <a:rPr lang="en-AU" dirty="0"/>
              <a:t>(start at start, play with sound)</a:t>
            </a:r>
          </a:p>
          <a:p>
            <a:pPr marL="57150" indent="0">
              <a:buNone/>
            </a:pPr>
            <a:endParaRPr lang="en-AU" dirty="0"/>
          </a:p>
          <a:p>
            <a:pPr marL="57150" indent="0" algn="ctr">
              <a:buNone/>
            </a:pPr>
            <a:endParaRPr lang="en-AU" i="1" dirty="0">
              <a:solidFill>
                <a:srgbClr val="FF0000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Online Media 3" title="Showdown with Holly | Dog Whisperer">
            <a:hlinkClick r:id="" action="ppaction://media"/>
            <a:extLst>
              <a:ext uri="{FF2B5EF4-FFF2-40B4-BE49-F238E27FC236}">
                <a16:creationId xmlns:a16="http://schemas.microsoft.com/office/drawing/2014/main" id="{354F44A7-348F-7CA7-E32F-B94A028591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2276872"/>
            <a:ext cx="70567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CB4D-D05B-60E8-05D7-BA8FF494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3DFC-7A8B-10DF-6AC3-A26DB86F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Online Activity: Dog body language recognition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957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FA014-2250-47A8-B8F3-84EEEDEF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11" y="0"/>
            <a:ext cx="5493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13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9E89-BAD4-471F-A053-4E4D3D39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Speaking Dog! Canine Communication #2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44EF-F94E-4EE8-9AB0-3DC5B960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Watch the recording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Recognize what dogs are communicating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Identify how to respond properly to dogs based on their body language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63636"/>
                </a:solidFill>
                <a:effectLst/>
                <a:latin typeface="museo-sans"/>
              </a:rPr>
              <a:t>How dogs learn about others using their sense of smell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7EA52-CE00-4F30-BFC6-138A07A6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420947"/>
            <a:ext cx="3393549" cy="17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8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E64B5-3FC0-4CB2-A368-D658A0A0446C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8129-E129-42E9-9CCD-D6D0EE31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Complete anything outstanding from today</a:t>
            </a:r>
          </a:p>
          <a:p>
            <a:r>
              <a:rPr lang="en-AU" dirty="0">
                <a:hlinkClick r:id="rId7"/>
              </a:rPr>
              <a:t>Dog Park Activity Observation</a:t>
            </a:r>
            <a:endParaRPr lang="en-AU" dirty="0"/>
          </a:p>
          <a:p>
            <a:r>
              <a:rPr lang="en-AU" dirty="0">
                <a:hlinkClick r:id="rId8"/>
              </a:rPr>
              <a:t>Watch the recording</a:t>
            </a:r>
            <a:r>
              <a:rPr lang="en-AU" dirty="0"/>
              <a:t> for video #3/3</a:t>
            </a:r>
          </a:p>
          <a:p>
            <a:r>
              <a:rPr lang="en-AU" dirty="0">
                <a:hlinkClick r:id="rId9"/>
              </a:rPr>
              <a:t>Online Activity: Dog body language recognition</a:t>
            </a:r>
            <a:r>
              <a:rPr lang="en-AU" dirty="0"/>
              <a:t> if not completed earlier</a:t>
            </a:r>
          </a:p>
          <a:p>
            <a:endParaRPr lang="en-AU" dirty="0"/>
          </a:p>
          <a:p>
            <a:pPr marL="0" indent="0">
              <a:buNone/>
            </a:pPr>
            <a:endParaRPr lang="en-US" dirty="0">
              <a:solidFill>
                <a:srgbClr val="07ADF0"/>
              </a:solidFill>
              <a:latin typeface="Asap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737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812C3A-63D1-4D73-9C9A-3335D7D0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72" y="0"/>
            <a:ext cx="537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6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2D7F8-D549-4A29-8A39-C0DB5C50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16" y="0"/>
            <a:ext cx="552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5588-E022-481B-BB16-E79DB71B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Pick the body language being shown by each dog and decide which picture of each is the most relaxed</a:t>
            </a:r>
          </a:p>
        </p:txBody>
      </p:sp>
    </p:spTree>
    <p:extLst>
      <p:ext uri="{BB962C8B-B14F-4D97-AF65-F5344CB8AC3E}">
        <p14:creationId xmlns:p14="http://schemas.microsoft.com/office/powerpoint/2010/main" val="101324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C9EA827-8F5F-4777-9951-4E96605D0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9861" y="14931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3366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C9EA827-8F5F-4777-9951-4E96605D0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10" descr="Check Mark Symbol">
            <a:extLst>
              <a:ext uri="{FF2B5EF4-FFF2-40B4-BE49-F238E27FC236}">
                <a16:creationId xmlns:a16="http://schemas.microsoft.com/office/drawing/2014/main" id="{E39CBD33-0257-41B9-A7D5-E24EAB1E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721"/>
          <a:stretch/>
        </p:blipFill>
        <p:spPr bwMode="auto">
          <a:xfrm>
            <a:off x="1619672" y="1904990"/>
            <a:ext cx="46805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4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BH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BHI Template</Template>
  <TotalTime>6150</TotalTime>
  <Words>492</Words>
  <Application>Microsoft Office PowerPoint</Application>
  <PresentationFormat>On-screen Show (4:3)</PresentationFormat>
  <Paragraphs>49</Paragraphs>
  <Slides>41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Asap</vt:lpstr>
      <vt:lpstr>Calibri</vt:lpstr>
      <vt:lpstr>museo-sans</vt:lpstr>
      <vt:lpstr>Official BHI Template</vt:lpstr>
      <vt:lpstr>The welfare, behaviour, and exercising dogs Cluster ACMGEN303 - Assess the welfare status of an animal ACMBEH301 - Identify behaviours and interact safely with animals ACMGEN308 - Walk and exercise dogs</vt:lpstr>
      <vt:lpstr>How did your assigned homework go?  Did you watch: Speaking Dog! Canine Communication #1 of 3 </vt:lpstr>
      <vt:lpstr>Early stress signals: Which have we discussed already?</vt:lpstr>
      <vt:lpstr>PowerPoint Presentation</vt:lpstr>
      <vt:lpstr>PowerPoint Presentation</vt:lpstr>
      <vt:lpstr>PowerPoint Presentation</vt:lpstr>
      <vt:lpstr>Pick the body language being shown by each dog and decide which picture of each is the most relaxed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Fear, Anxiety and stress (FAS Scoring)</vt:lpstr>
      <vt:lpstr>FAS Scoring</vt:lpstr>
      <vt:lpstr>PowerPoint Presentation</vt:lpstr>
      <vt:lpstr>Carer-animal relationship involvement</vt:lpstr>
      <vt:lpstr>PowerPoint Presentation</vt:lpstr>
      <vt:lpstr>Call out when you see a new behaviour/body language:</vt:lpstr>
      <vt:lpstr>Call out when you see a new behaviour/body language:</vt:lpstr>
      <vt:lpstr>Call out when you see a new behaviour/body language:</vt:lpstr>
      <vt:lpstr>Call out when you see a new behaviour/body language:</vt:lpstr>
      <vt:lpstr>Activity</vt:lpstr>
      <vt:lpstr>Speaking Dog! Canine Communication #2 of 3</vt:lpstr>
      <vt:lpstr>PowerPoint Presentation</vt:lpstr>
    </vt:vector>
  </TitlesOfParts>
  <Company>Box Hill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Code/Cluster Name</dc:title>
  <dc:creator>Marcie Lash</dc:creator>
  <cp:lastModifiedBy>Nicole Eustice</cp:lastModifiedBy>
  <cp:revision>301</cp:revision>
  <dcterms:created xsi:type="dcterms:W3CDTF">2019-05-26T22:37:39Z</dcterms:created>
  <dcterms:modified xsi:type="dcterms:W3CDTF">2023-05-08T07:07:15Z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92b962-2da9-437f-9131-159982e3fe8d_Enabled">
    <vt:lpwstr>true</vt:lpwstr>
  </property>
  <property fmtid="{D5CDD505-2E9C-101B-9397-08002B2CF9AE}" pid="3" name="MSIP_Label_6492b962-2da9-437f-9131-159982e3fe8d_SetDate">
    <vt:lpwstr>2021-03-29T22:02:57Z</vt:lpwstr>
  </property>
  <property fmtid="{D5CDD505-2E9C-101B-9397-08002B2CF9AE}" pid="4" name="MSIP_Label_6492b962-2da9-437f-9131-159982e3fe8d_Method">
    <vt:lpwstr>Privileged</vt:lpwstr>
  </property>
  <property fmtid="{D5CDD505-2E9C-101B-9397-08002B2CF9AE}" pid="5" name="MSIP_Label_6492b962-2da9-437f-9131-159982e3fe8d_Name">
    <vt:lpwstr>No Marking</vt:lpwstr>
  </property>
  <property fmtid="{D5CDD505-2E9C-101B-9397-08002B2CF9AE}" pid="6" name="MSIP_Label_6492b962-2da9-437f-9131-159982e3fe8d_SiteId">
    <vt:lpwstr>32f6029a-b4af-440e-8020-d4b47ab314a2</vt:lpwstr>
  </property>
  <property fmtid="{D5CDD505-2E9C-101B-9397-08002B2CF9AE}" pid="7" name="MSIP_Label_6492b962-2da9-437f-9131-159982e3fe8d_ActionId">
    <vt:lpwstr>b3d6740c-7a6d-4656-9f99-29352ec5d71e</vt:lpwstr>
  </property>
  <property fmtid="{D5CDD505-2E9C-101B-9397-08002B2CF9AE}" pid="8" name="MSIP_Label_6492b962-2da9-437f-9131-159982e3fe8d_ContentBits">
    <vt:lpwstr>0</vt:lpwstr>
  </property>
</Properties>
</file>