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973" r:id="rId3"/>
    <p:sldId id="978" r:id="rId4"/>
    <p:sldId id="977" r:id="rId5"/>
    <p:sldId id="954" r:id="rId6"/>
    <p:sldId id="956" r:id="rId7"/>
    <p:sldId id="958" r:id="rId8"/>
    <p:sldId id="959" r:id="rId9"/>
    <p:sldId id="960" r:id="rId10"/>
    <p:sldId id="975" r:id="rId11"/>
    <p:sldId id="961" r:id="rId12"/>
    <p:sldId id="962" r:id="rId13"/>
    <p:sldId id="974" r:id="rId14"/>
    <p:sldId id="963" r:id="rId15"/>
    <p:sldId id="965" r:id="rId16"/>
    <p:sldId id="964" r:id="rId17"/>
    <p:sldId id="966" r:id="rId18"/>
    <p:sldId id="967" r:id="rId19"/>
    <p:sldId id="968" r:id="rId20"/>
    <p:sldId id="970" r:id="rId21"/>
    <p:sldId id="969" r:id="rId22"/>
    <p:sldId id="971" r:id="rId23"/>
    <p:sldId id="972" r:id="rId24"/>
    <p:sldId id="979" r:id="rId25"/>
    <p:sldId id="976" r:id="rId26"/>
    <p:sldId id="9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0678" autoAdjust="0"/>
  </p:normalViewPr>
  <p:slideViewPr>
    <p:cSldViewPr showGuides="1">
      <p:cViewPr varScale="1">
        <p:scale>
          <a:sx n="78" d="100"/>
          <a:sy n="78" d="100"/>
        </p:scale>
        <p:origin x="70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6BC07-A223-4774-9370-60E2013B11E3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AU"/>
        </a:p>
      </dgm:t>
    </dgm:pt>
    <dgm:pt modelId="{71BA8042-CAFE-4732-BDE4-BFFFBCBD807F}">
      <dgm:prSet/>
      <dgm:spPr/>
      <dgm:t>
        <a:bodyPr/>
        <a:lstStyle/>
        <a:p>
          <a:r>
            <a:rPr lang="en-US"/>
            <a:t>What can you think of?</a:t>
          </a:r>
          <a:endParaRPr lang="en-AU"/>
        </a:p>
      </dgm:t>
    </dgm:pt>
    <dgm:pt modelId="{4CA1DDAE-9994-49B5-B82A-4472658DC556}" type="parTrans" cxnId="{4EE67755-04FB-4265-A69A-9DB0C20F76D9}">
      <dgm:prSet/>
      <dgm:spPr/>
      <dgm:t>
        <a:bodyPr/>
        <a:lstStyle/>
        <a:p>
          <a:endParaRPr lang="en-AU"/>
        </a:p>
      </dgm:t>
    </dgm:pt>
    <dgm:pt modelId="{2C01703F-0009-478C-AB03-B3F1C734AB85}" type="sibTrans" cxnId="{4EE67755-04FB-4265-A69A-9DB0C20F76D9}">
      <dgm:prSet/>
      <dgm:spPr/>
      <dgm:t>
        <a:bodyPr/>
        <a:lstStyle/>
        <a:p>
          <a:endParaRPr lang="en-AU"/>
        </a:p>
      </dgm:t>
    </dgm:pt>
    <dgm:pt modelId="{4CE6AB63-1BD2-4A3E-AE3F-CD85C4FFDC2D}" type="pres">
      <dgm:prSet presAssocID="{C0F6BC07-A223-4774-9370-60E2013B11E3}" presName="Name0" presStyleCnt="0">
        <dgm:presLayoutVars>
          <dgm:dir/>
          <dgm:animLvl val="lvl"/>
          <dgm:resizeHandles val="exact"/>
        </dgm:presLayoutVars>
      </dgm:prSet>
      <dgm:spPr/>
    </dgm:pt>
    <dgm:pt modelId="{224BC3DF-36CA-4781-A0DC-54AEE9D3B419}" type="pres">
      <dgm:prSet presAssocID="{71BA8042-CAFE-4732-BDE4-BFFFBCBD807F}" presName="linNode" presStyleCnt="0"/>
      <dgm:spPr/>
    </dgm:pt>
    <dgm:pt modelId="{86BD1B22-46BA-43C2-B95B-DC3205064C86}" type="pres">
      <dgm:prSet presAssocID="{71BA8042-CAFE-4732-BDE4-BFFFBCBD807F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EE67755-04FB-4265-A69A-9DB0C20F76D9}" srcId="{C0F6BC07-A223-4774-9370-60E2013B11E3}" destId="{71BA8042-CAFE-4732-BDE4-BFFFBCBD807F}" srcOrd="0" destOrd="0" parTransId="{4CA1DDAE-9994-49B5-B82A-4472658DC556}" sibTransId="{2C01703F-0009-478C-AB03-B3F1C734AB85}"/>
    <dgm:cxn modelId="{364C9B94-46FF-47C0-99FE-B29DDEC41780}" type="presOf" srcId="{C0F6BC07-A223-4774-9370-60E2013B11E3}" destId="{4CE6AB63-1BD2-4A3E-AE3F-CD85C4FFDC2D}" srcOrd="0" destOrd="0" presId="urn:microsoft.com/office/officeart/2005/8/layout/vList5"/>
    <dgm:cxn modelId="{AF3F049A-2939-4317-98A4-098155091E24}" type="presOf" srcId="{71BA8042-CAFE-4732-BDE4-BFFFBCBD807F}" destId="{86BD1B22-46BA-43C2-B95B-DC3205064C86}" srcOrd="0" destOrd="0" presId="urn:microsoft.com/office/officeart/2005/8/layout/vList5"/>
    <dgm:cxn modelId="{0850CDEC-D562-4816-9E1B-21D72E092381}" type="presParOf" srcId="{4CE6AB63-1BD2-4A3E-AE3F-CD85C4FFDC2D}" destId="{224BC3DF-36CA-4781-A0DC-54AEE9D3B419}" srcOrd="0" destOrd="0" presId="urn:microsoft.com/office/officeart/2005/8/layout/vList5"/>
    <dgm:cxn modelId="{DE64C884-A80F-41BF-82C4-BEC7CF2392EC}" type="presParOf" srcId="{224BC3DF-36CA-4781-A0DC-54AEE9D3B419}" destId="{86BD1B22-46BA-43C2-B95B-DC3205064C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6BC07-A223-4774-9370-60E2013B11E3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AU"/>
        </a:p>
      </dgm:t>
    </dgm:pt>
    <dgm:pt modelId="{71BA8042-CAFE-4732-BDE4-BFFFBCBD807F}">
      <dgm:prSet/>
      <dgm:spPr/>
      <dgm:t>
        <a:bodyPr/>
        <a:lstStyle/>
        <a:p>
          <a:r>
            <a:rPr lang="en-US" dirty="0"/>
            <a:t>What can you think of?</a:t>
          </a:r>
          <a:endParaRPr lang="en-AU" dirty="0"/>
        </a:p>
      </dgm:t>
    </dgm:pt>
    <dgm:pt modelId="{4CA1DDAE-9994-49B5-B82A-4472658DC556}" type="parTrans" cxnId="{4EE67755-04FB-4265-A69A-9DB0C20F76D9}">
      <dgm:prSet/>
      <dgm:spPr/>
      <dgm:t>
        <a:bodyPr/>
        <a:lstStyle/>
        <a:p>
          <a:endParaRPr lang="en-AU"/>
        </a:p>
      </dgm:t>
    </dgm:pt>
    <dgm:pt modelId="{2C01703F-0009-478C-AB03-B3F1C734AB85}" type="sibTrans" cxnId="{4EE67755-04FB-4265-A69A-9DB0C20F76D9}">
      <dgm:prSet/>
      <dgm:spPr/>
      <dgm:t>
        <a:bodyPr/>
        <a:lstStyle/>
        <a:p>
          <a:endParaRPr lang="en-AU"/>
        </a:p>
      </dgm:t>
    </dgm:pt>
    <dgm:pt modelId="{4CE6AB63-1BD2-4A3E-AE3F-CD85C4FFDC2D}" type="pres">
      <dgm:prSet presAssocID="{C0F6BC07-A223-4774-9370-60E2013B11E3}" presName="Name0" presStyleCnt="0">
        <dgm:presLayoutVars>
          <dgm:dir/>
          <dgm:animLvl val="lvl"/>
          <dgm:resizeHandles val="exact"/>
        </dgm:presLayoutVars>
      </dgm:prSet>
      <dgm:spPr/>
    </dgm:pt>
    <dgm:pt modelId="{224BC3DF-36CA-4781-A0DC-54AEE9D3B419}" type="pres">
      <dgm:prSet presAssocID="{71BA8042-CAFE-4732-BDE4-BFFFBCBD807F}" presName="linNode" presStyleCnt="0"/>
      <dgm:spPr/>
    </dgm:pt>
    <dgm:pt modelId="{86BD1B22-46BA-43C2-B95B-DC3205064C86}" type="pres">
      <dgm:prSet presAssocID="{71BA8042-CAFE-4732-BDE4-BFFFBCBD807F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EE67755-04FB-4265-A69A-9DB0C20F76D9}" srcId="{C0F6BC07-A223-4774-9370-60E2013B11E3}" destId="{71BA8042-CAFE-4732-BDE4-BFFFBCBD807F}" srcOrd="0" destOrd="0" parTransId="{4CA1DDAE-9994-49B5-B82A-4472658DC556}" sibTransId="{2C01703F-0009-478C-AB03-B3F1C734AB85}"/>
    <dgm:cxn modelId="{364C9B94-46FF-47C0-99FE-B29DDEC41780}" type="presOf" srcId="{C0F6BC07-A223-4774-9370-60E2013B11E3}" destId="{4CE6AB63-1BD2-4A3E-AE3F-CD85C4FFDC2D}" srcOrd="0" destOrd="0" presId="urn:microsoft.com/office/officeart/2005/8/layout/vList5"/>
    <dgm:cxn modelId="{AF3F049A-2939-4317-98A4-098155091E24}" type="presOf" srcId="{71BA8042-CAFE-4732-BDE4-BFFFBCBD807F}" destId="{86BD1B22-46BA-43C2-B95B-DC3205064C86}" srcOrd="0" destOrd="0" presId="urn:microsoft.com/office/officeart/2005/8/layout/vList5"/>
    <dgm:cxn modelId="{0850CDEC-D562-4816-9E1B-21D72E092381}" type="presParOf" srcId="{4CE6AB63-1BD2-4A3E-AE3F-CD85C4FFDC2D}" destId="{224BC3DF-36CA-4781-A0DC-54AEE9D3B419}" srcOrd="0" destOrd="0" presId="urn:microsoft.com/office/officeart/2005/8/layout/vList5"/>
    <dgm:cxn modelId="{DE64C884-A80F-41BF-82C4-BEC7CF2392EC}" type="presParOf" srcId="{224BC3DF-36CA-4781-A0DC-54AEE9D3B419}" destId="{86BD1B22-46BA-43C2-B95B-DC3205064C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7BB5D-BF4D-492E-A476-E5FD5F43AC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AU"/>
        </a:p>
      </dgm:t>
    </dgm:pt>
    <dgm:pt modelId="{F6C8A092-62C2-4FF7-AA61-DF647549E2A8}">
      <dgm:prSet/>
      <dgm:spPr/>
      <dgm:t>
        <a:bodyPr/>
        <a:lstStyle/>
        <a:p>
          <a:r>
            <a:rPr lang="en-AU"/>
            <a:t>Reporting-Reporting all hazards</a:t>
          </a:r>
        </a:p>
      </dgm:t>
    </dgm:pt>
    <dgm:pt modelId="{AE707A08-BCFD-406C-B861-56DE8A37E852}" type="parTrans" cxnId="{D65F724F-6F0A-44CE-9442-EA2FFCFDF3B9}">
      <dgm:prSet/>
      <dgm:spPr/>
      <dgm:t>
        <a:bodyPr/>
        <a:lstStyle/>
        <a:p>
          <a:endParaRPr lang="en-AU"/>
        </a:p>
      </dgm:t>
    </dgm:pt>
    <dgm:pt modelId="{E15F193A-9021-4568-822C-D7560984AEC8}" type="sibTrans" cxnId="{D65F724F-6F0A-44CE-9442-EA2FFCFDF3B9}">
      <dgm:prSet/>
      <dgm:spPr/>
      <dgm:t>
        <a:bodyPr/>
        <a:lstStyle/>
        <a:p>
          <a:endParaRPr lang="en-AU"/>
        </a:p>
      </dgm:t>
    </dgm:pt>
    <dgm:pt modelId="{BB5EC6B2-10F0-4865-ABDF-09E4C01B1545}">
      <dgm:prSet/>
      <dgm:spPr/>
      <dgm:t>
        <a:bodyPr/>
        <a:lstStyle/>
        <a:p>
          <a:r>
            <a:rPr lang="en-AU"/>
            <a:t>Notifying- Notifying other of hazards</a:t>
          </a:r>
        </a:p>
      </dgm:t>
    </dgm:pt>
    <dgm:pt modelId="{46917340-9D5E-4374-BDE9-61A8CBE6DF62}" type="parTrans" cxnId="{79A42686-EBC3-4F99-B417-0599EA282D74}">
      <dgm:prSet/>
      <dgm:spPr/>
      <dgm:t>
        <a:bodyPr/>
        <a:lstStyle/>
        <a:p>
          <a:endParaRPr lang="en-AU"/>
        </a:p>
      </dgm:t>
    </dgm:pt>
    <dgm:pt modelId="{D2389EDA-6C0B-40FC-885F-A531138CBA08}" type="sibTrans" cxnId="{79A42686-EBC3-4F99-B417-0599EA282D74}">
      <dgm:prSet/>
      <dgm:spPr/>
      <dgm:t>
        <a:bodyPr/>
        <a:lstStyle/>
        <a:p>
          <a:endParaRPr lang="en-AU"/>
        </a:p>
      </dgm:t>
    </dgm:pt>
    <dgm:pt modelId="{651153A9-608D-48EC-A71C-3BEC285CF779}">
      <dgm:prSet/>
      <dgm:spPr/>
      <dgm:t>
        <a:bodyPr/>
        <a:lstStyle/>
        <a:p>
          <a:r>
            <a:rPr lang="en-AU"/>
            <a:t>Hygiene- Adhering to infection control processes</a:t>
          </a:r>
        </a:p>
      </dgm:t>
    </dgm:pt>
    <dgm:pt modelId="{73A6D9CC-6C37-4320-BF6A-77A9A22E1300}" type="parTrans" cxnId="{4922255B-ECD6-4894-AC2E-378AC8497F6E}">
      <dgm:prSet/>
      <dgm:spPr/>
      <dgm:t>
        <a:bodyPr/>
        <a:lstStyle/>
        <a:p>
          <a:endParaRPr lang="en-AU"/>
        </a:p>
      </dgm:t>
    </dgm:pt>
    <dgm:pt modelId="{3F4BDB1B-4D33-4B04-9E84-1E94371D6236}" type="sibTrans" cxnId="{4922255B-ECD6-4894-AC2E-378AC8497F6E}">
      <dgm:prSet/>
      <dgm:spPr/>
      <dgm:t>
        <a:bodyPr/>
        <a:lstStyle/>
        <a:p>
          <a:endParaRPr lang="en-AU"/>
        </a:p>
      </dgm:t>
    </dgm:pt>
    <dgm:pt modelId="{B2AFB5B7-A728-4D28-87C1-15500EF2346D}" type="pres">
      <dgm:prSet presAssocID="{F6A7BB5D-BF4D-492E-A476-E5FD5F43AC10}" presName="linear" presStyleCnt="0">
        <dgm:presLayoutVars>
          <dgm:animLvl val="lvl"/>
          <dgm:resizeHandles val="exact"/>
        </dgm:presLayoutVars>
      </dgm:prSet>
      <dgm:spPr/>
    </dgm:pt>
    <dgm:pt modelId="{32EAD017-C8D5-4AEF-8E26-2BE22BFD4975}" type="pres">
      <dgm:prSet presAssocID="{F6C8A092-62C2-4FF7-AA61-DF647549E2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C4635C-FF77-4A58-847B-7627CE153980}" type="pres">
      <dgm:prSet presAssocID="{E15F193A-9021-4568-822C-D7560984AEC8}" presName="spacer" presStyleCnt="0"/>
      <dgm:spPr/>
    </dgm:pt>
    <dgm:pt modelId="{6CA7D160-838F-408C-8548-D8395477D0A3}" type="pres">
      <dgm:prSet presAssocID="{BB5EC6B2-10F0-4865-ABDF-09E4C01B15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6A4FAB-83F7-4DEA-B720-08A1E692E400}" type="pres">
      <dgm:prSet presAssocID="{D2389EDA-6C0B-40FC-885F-A531138CBA08}" presName="spacer" presStyleCnt="0"/>
      <dgm:spPr/>
    </dgm:pt>
    <dgm:pt modelId="{689A180E-7981-4E93-B3B0-17C1C1C776A6}" type="pres">
      <dgm:prSet presAssocID="{651153A9-608D-48EC-A71C-3BEC285CF7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22255B-ECD6-4894-AC2E-378AC8497F6E}" srcId="{F6A7BB5D-BF4D-492E-A476-E5FD5F43AC10}" destId="{651153A9-608D-48EC-A71C-3BEC285CF779}" srcOrd="2" destOrd="0" parTransId="{73A6D9CC-6C37-4320-BF6A-77A9A22E1300}" sibTransId="{3F4BDB1B-4D33-4B04-9E84-1E94371D6236}"/>
    <dgm:cxn modelId="{D65F724F-6F0A-44CE-9442-EA2FFCFDF3B9}" srcId="{F6A7BB5D-BF4D-492E-A476-E5FD5F43AC10}" destId="{F6C8A092-62C2-4FF7-AA61-DF647549E2A8}" srcOrd="0" destOrd="0" parTransId="{AE707A08-BCFD-406C-B861-56DE8A37E852}" sibTransId="{E15F193A-9021-4568-822C-D7560984AEC8}"/>
    <dgm:cxn modelId="{79A42686-EBC3-4F99-B417-0599EA282D74}" srcId="{F6A7BB5D-BF4D-492E-A476-E5FD5F43AC10}" destId="{BB5EC6B2-10F0-4865-ABDF-09E4C01B1545}" srcOrd="1" destOrd="0" parTransId="{46917340-9D5E-4374-BDE9-61A8CBE6DF62}" sibTransId="{D2389EDA-6C0B-40FC-885F-A531138CBA08}"/>
    <dgm:cxn modelId="{78A42B97-6514-4825-884A-A4D41A3BC32C}" type="presOf" srcId="{BB5EC6B2-10F0-4865-ABDF-09E4C01B1545}" destId="{6CA7D160-838F-408C-8548-D8395477D0A3}" srcOrd="0" destOrd="0" presId="urn:microsoft.com/office/officeart/2005/8/layout/vList2"/>
    <dgm:cxn modelId="{FE7F489A-92D6-4E97-BF6D-2808C73E9D81}" type="presOf" srcId="{F6C8A092-62C2-4FF7-AA61-DF647549E2A8}" destId="{32EAD017-C8D5-4AEF-8E26-2BE22BFD4975}" srcOrd="0" destOrd="0" presId="urn:microsoft.com/office/officeart/2005/8/layout/vList2"/>
    <dgm:cxn modelId="{657CE9B1-4CA3-400D-A0C8-96150483A3DB}" type="presOf" srcId="{651153A9-608D-48EC-A71C-3BEC285CF779}" destId="{689A180E-7981-4E93-B3B0-17C1C1C776A6}" srcOrd="0" destOrd="0" presId="urn:microsoft.com/office/officeart/2005/8/layout/vList2"/>
    <dgm:cxn modelId="{C716E4F4-A029-46A5-A564-6364E3E7ABB5}" type="presOf" srcId="{F6A7BB5D-BF4D-492E-A476-E5FD5F43AC10}" destId="{B2AFB5B7-A728-4D28-87C1-15500EF2346D}" srcOrd="0" destOrd="0" presId="urn:microsoft.com/office/officeart/2005/8/layout/vList2"/>
    <dgm:cxn modelId="{12F9CF05-6A37-4BBF-98A7-93E8CA04ABF6}" type="presParOf" srcId="{B2AFB5B7-A728-4D28-87C1-15500EF2346D}" destId="{32EAD017-C8D5-4AEF-8E26-2BE22BFD4975}" srcOrd="0" destOrd="0" presId="urn:microsoft.com/office/officeart/2005/8/layout/vList2"/>
    <dgm:cxn modelId="{74F7F55F-B232-4B65-AFC9-DB0B54FAB6CE}" type="presParOf" srcId="{B2AFB5B7-A728-4D28-87C1-15500EF2346D}" destId="{46C4635C-FF77-4A58-847B-7627CE153980}" srcOrd="1" destOrd="0" presId="urn:microsoft.com/office/officeart/2005/8/layout/vList2"/>
    <dgm:cxn modelId="{1F39B56F-1CF1-4F6B-B980-B1C818F98CE7}" type="presParOf" srcId="{B2AFB5B7-A728-4D28-87C1-15500EF2346D}" destId="{6CA7D160-838F-408C-8548-D8395477D0A3}" srcOrd="2" destOrd="0" presId="urn:microsoft.com/office/officeart/2005/8/layout/vList2"/>
    <dgm:cxn modelId="{E8001210-7A77-4D94-BF95-3FB972A35122}" type="presParOf" srcId="{B2AFB5B7-A728-4D28-87C1-15500EF2346D}" destId="{8D6A4FAB-83F7-4DEA-B720-08A1E692E400}" srcOrd="3" destOrd="0" presId="urn:microsoft.com/office/officeart/2005/8/layout/vList2"/>
    <dgm:cxn modelId="{80024E99-644D-47C5-8FB0-1BCED9B2ABA6}" type="presParOf" srcId="{B2AFB5B7-A728-4D28-87C1-15500EF2346D}" destId="{689A180E-7981-4E93-B3B0-17C1C1C776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0EE2FC-0C90-41D5-A400-B49AC408D37C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45C9B-1D9C-49F9-A4E4-01BF7C13E4CE}">
      <dgm:prSet/>
      <dgm:spPr/>
      <dgm:t>
        <a:bodyPr/>
        <a:lstStyle/>
        <a:p>
          <a:r>
            <a:rPr lang="en-US" dirty="0"/>
            <a:t>Reporting</a:t>
          </a:r>
        </a:p>
      </dgm:t>
    </dgm:pt>
    <dgm:pt modelId="{D64B38ED-5369-4A24-BD48-3432AE1302AE}" type="parTrans" cxnId="{BC29D96A-6839-4FFA-9192-B051F82171B2}">
      <dgm:prSet/>
      <dgm:spPr/>
      <dgm:t>
        <a:bodyPr/>
        <a:lstStyle/>
        <a:p>
          <a:endParaRPr lang="en-US"/>
        </a:p>
      </dgm:t>
    </dgm:pt>
    <dgm:pt modelId="{0AC0CEB8-3D6C-408B-AF31-A794B47F1205}" type="sibTrans" cxnId="{BC29D96A-6839-4FFA-9192-B051F82171B2}">
      <dgm:prSet/>
      <dgm:spPr/>
      <dgm:t>
        <a:bodyPr/>
        <a:lstStyle/>
        <a:p>
          <a:endParaRPr lang="en-US"/>
        </a:p>
      </dgm:t>
    </dgm:pt>
    <dgm:pt modelId="{256169D3-198C-4188-8D81-29FF9C3FE2FA}">
      <dgm:prSet/>
      <dgm:spPr/>
      <dgm:t>
        <a:bodyPr/>
        <a:lstStyle/>
        <a:p>
          <a:r>
            <a:rPr lang="en-US"/>
            <a:t>Reporting all hazards</a:t>
          </a:r>
        </a:p>
      </dgm:t>
    </dgm:pt>
    <dgm:pt modelId="{77A87A06-F876-4FFC-A1C2-759E24FA19DC}" type="parTrans" cxnId="{E84DA96E-0787-4FC9-90E7-D00A169BC6A9}">
      <dgm:prSet/>
      <dgm:spPr/>
      <dgm:t>
        <a:bodyPr/>
        <a:lstStyle/>
        <a:p>
          <a:endParaRPr lang="en-US"/>
        </a:p>
      </dgm:t>
    </dgm:pt>
    <dgm:pt modelId="{0DC77C0A-E922-46BD-9F70-D1D1989C7B53}" type="sibTrans" cxnId="{E84DA96E-0787-4FC9-90E7-D00A169BC6A9}">
      <dgm:prSet/>
      <dgm:spPr/>
      <dgm:t>
        <a:bodyPr/>
        <a:lstStyle/>
        <a:p>
          <a:endParaRPr lang="en-US"/>
        </a:p>
      </dgm:t>
    </dgm:pt>
    <dgm:pt modelId="{19D98AA5-E915-46DB-A9E9-D23D3DEFDED7}">
      <dgm:prSet/>
      <dgm:spPr/>
      <dgm:t>
        <a:bodyPr/>
        <a:lstStyle/>
        <a:p>
          <a:r>
            <a:rPr lang="en-US" dirty="0"/>
            <a:t>Notifying</a:t>
          </a:r>
        </a:p>
      </dgm:t>
    </dgm:pt>
    <dgm:pt modelId="{5117FBE2-A145-4C05-BD38-0F7617E4D948}" type="parTrans" cxnId="{51D1EFA6-C297-4133-88D8-6C9AAC45028B}">
      <dgm:prSet/>
      <dgm:spPr/>
      <dgm:t>
        <a:bodyPr/>
        <a:lstStyle/>
        <a:p>
          <a:endParaRPr lang="en-US"/>
        </a:p>
      </dgm:t>
    </dgm:pt>
    <dgm:pt modelId="{171E0FA7-D7E1-4E33-97F8-D59A7471C504}" type="sibTrans" cxnId="{51D1EFA6-C297-4133-88D8-6C9AAC45028B}">
      <dgm:prSet/>
      <dgm:spPr/>
      <dgm:t>
        <a:bodyPr/>
        <a:lstStyle/>
        <a:p>
          <a:endParaRPr lang="en-US"/>
        </a:p>
      </dgm:t>
    </dgm:pt>
    <dgm:pt modelId="{A53887DD-55B9-412A-ADAB-D9C4D99AE0E9}">
      <dgm:prSet/>
      <dgm:spPr/>
      <dgm:t>
        <a:bodyPr/>
        <a:lstStyle/>
        <a:p>
          <a:r>
            <a:rPr lang="en-US"/>
            <a:t>Notifying others of hazards</a:t>
          </a:r>
        </a:p>
      </dgm:t>
    </dgm:pt>
    <dgm:pt modelId="{40698AC8-3E49-4948-ACD0-7302259C07E5}" type="parTrans" cxnId="{50D4AF84-10CC-4E11-88C4-CE55A3C9109A}">
      <dgm:prSet/>
      <dgm:spPr/>
      <dgm:t>
        <a:bodyPr/>
        <a:lstStyle/>
        <a:p>
          <a:endParaRPr lang="en-US"/>
        </a:p>
      </dgm:t>
    </dgm:pt>
    <dgm:pt modelId="{8922FA66-160E-4933-A9C6-6BD6C5DB5933}" type="sibTrans" cxnId="{50D4AF84-10CC-4E11-88C4-CE55A3C9109A}">
      <dgm:prSet/>
      <dgm:spPr/>
      <dgm:t>
        <a:bodyPr/>
        <a:lstStyle/>
        <a:p>
          <a:endParaRPr lang="en-US"/>
        </a:p>
      </dgm:t>
    </dgm:pt>
    <dgm:pt modelId="{A3B77BF9-7C88-41DC-ACC5-C73CC1E914C9}">
      <dgm:prSet/>
      <dgm:spPr/>
      <dgm:t>
        <a:bodyPr/>
        <a:lstStyle/>
        <a:p>
          <a:r>
            <a:rPr lang="en-US" dirty="0"/>
            <a:t>Hygiene</a:t>
          </a:r>
        </a:p>
      </dgm:t>
    </dgm:pt>
    <dgm:pt modelId="{B74BCA52-CEB4-4B9E-80EF-BC74FBF3B6B8}" type="parTrans" cxnId="{C1746D7B-EACF-4BC3-8E64-EEAAA2F519C0}">
      <dgm:prSet/>
      <dgm:spPr/>
      <dgm:t>
        <a:bodyPr/>
        <a:lstStyle/>
        <a:p>
          <a:endParaRPr lang="en-US"/>
        </a:p>
      </dgm:t>
    </dgm:pt>
    <dgm:pt modelId="{27C972A5-D6A6-4548-A1F5-E057F360A6AA}" type="sibTrans" cxnId="{C1746D7B-EACF-4BC3-8E64-EEAAA2F519C0}">
      <dgm:prSet/>
      <dgm:spPr/>
      <dgm:t>
        <a:bodyPr/>
        <a:lstStyle/>
        <a:p>
          <a:endParaRPr lang="en-US"/>
        </a:p>
      </dgm:t>
    </dgm:pt>
    <dgm:pt modelId="{45EBCC4F-B60E-4E05-B6E5-7794AFD90137}">
      <dgm:prSet/>
      <dgm:spPr/>
      <dgm:t>
        <a:bodyPr/>
        <a:lstStyle/>
        <a:p>
          <a:r>
            <a:rPr lang="en-US"/>
            <a:t>Adhering to infection control processes</a:t>
          </a:r>
        </a:p>
      </dgm:t>
    </dgm:pt>
    <dgm:pt modelId="{6643DBD3-3B97-4D12-82B8-80053DC378D3}" type="parTrans" cxnId="{A5171B78-1B35-4F54-8B67-CCD5204EBF78}">
      <dgm:prSet/>
      <dgm:spPr/>
      <dgm:t>
        <a:bodyPr/>
        <a:lstStyle/>
        <a:p>
          <a:endParaRPr lang="en-US"/>
        </a:p>
      </dgm:t>
    </dgm:pt>
    <dgm:pt modelId="{AF3EA1D5-5ACE-44CC-8DF7-202A0B5E22E4}" type="sibTrans" cxnId="{A5171B78-1B35-4F54-8B67-CCD5204EBF78}">
      <dgm:prSet/>
      <dgm:spPr/>
      <dgm:t>
        <a:bodyPr/>
        <a:lstStyle/>
        <a:p>
          <a:endParaRPr lang="en-US"/>
        </a:p>
      </dgm:t>
    </dgm:pt>
    <dgm:pt modelId="{6E280751-1351-4C02-86B1-6D7F77BAA4D6}" type="pres">
      <dgm:prSet presAssocID="{B90EE2FC-0C90-41D5-A400-B49AC408D37C}" presName="Name0" presStyleCnt="0">
        <dgm:presLayoutVars>
          <dgm:dir/>
          <dgm:animLvl val="lvl"/>
          <dgm:resizeHandles val="exact"/>
        </dgm:presLayoutVars>
      </dgm:prSet>
      <dgm:spPr/>
    </dgm:pt>
    <dgm:pt modelId="{57B61506-FBD5-4D00-A8DB-19A4EA9E3C26}" type="pres">
      <dgm:prSet presAssocID="{CAB45C9B-1D9C-49F9-A4E4-01BF7C13E4CE}" presName="linNode" presStyleCnt="0"/>
      <dgm:spPr/>
    </dgm:pt>
    <dgm:pt modelId="{62165AC8-CD54-4308-987B-B5634F3D55E9}" type="pres">
      <dgm:prSet presAssocID="{CAB45C9B-1D9C-49F9-A4E4-01BF7C13E4CE}" presName="parentText" presStyleLbl="solidFgAcc1" presStyleIdx="0" presStyleCnt="3" custScaleX="190655" custLinFactNeighborX="-7" custLinFactNeighborY="715">
        <dgm:presLayoutVars>
          <dgm:chMax val="1"/>
          <dgm:bulletEnabled/>
        </dgm:presLayoutVars>
      </dgm:prSet>
      <dgm:spPr/>
    </dgm:pt>
    <dgm:pt modelId="{95F1C74C-CDD7-4F30-9284-207739E8F3A1}" type="pres">
      <dgm:prSet presAssocID="{CAB45C9B-1D9C-49F9-A4E4-01BF7C13E4CE}" presName="descendantText" presStyleLbl="alignNode1" presStyleIdx="0" presStyleCnt="3" custScaleX="167745" custScaleY="103885" custLinFactNeighborX="5263" custLinFactNeighborY="-98">
        <dgm:presLayoutVars>
          <dgm:bulletEnabled/>
        </dgm:presLayoutVars>
      </dgm:prSet>
      <dgm:spPr/>
    </dgm:pt>
    <dgm:pt modelId="{065A588E-2DC0-4727-A291-4DF8C7BA76F6}" type="pres">
      <dgm:prSet presAssocID="{0AC0CEB8-3D6C-408B-AF31-A794B47F1205}" presName="sp" presStyleCnt="0"/>
      <dgm:spPr/>
    </dgm:pt>
    <dgm:pt modelId="{14E886B6-6A4A-405B-B8DE-A926A51FAE9D}" type="pres">
      <dgm:prSet presAssocID="{19D98AA5-E915-46DB-A9E9-D23D3DEFDED7}" presName="linNode" presStyleCnt="0"/>
      <dgm:spPr/>
    </dgm:pt>
    <dgm:pt modelId="{6CAF53B1-AC23-4843-BD8A-56850C9DFA51}" type="pres">
      <dgm:prSet presAssocID="{19D98AA5-E915-46DB-A9E9-D23D3DEFDED7}" presName="parentText" presStyleLbl="solidFgAcc1" presStyleIdx="1" presStyleCnt="3" custScaleX="122947">
        <dgm:presLayoutVars>
          <dgm:chMax val="1"/>
          <dgm:bulletEnabled/>
        </dgm:presLayoutVars>
      </dgm:prSet>
      <dgm:spPr/>
    </dgm:pt>
    <dgm:pt modelId="{5D3630BF-7950-4926-A32E-83708FBFA5A4}" type="pres">
      <dgm:prSet presAssocID="{19D98AA5-E915-46DB-A9E9-D23D3DEFDED7}" presName="descendantText" presStyleLbl="alignNode1" presStyleIdx="1" presStyleCnt="3">
        <dgm:presLayoutVars>
          <dgm:bulletEnabled/>
        </dgm:presLayoutVars>
      </dgm:prSet>
      <dgm:spPr/>
    </dgm:pt>
    <dgm:pt modelId="{8D9881C6-7050-4BC0-AA25-7143B5D2E929}" type="pres">
      <dgm:prSet presAssocID="{171E0FA7-D7E1-4E33-97F8-D59A7471C504}" presName="sp" presStyleCnt="0"/>
      <dgm:spPr/>
    </dgm:pt>
    <dgm:pt modelId="{52AA1DDE-3A9B-43F0-B38D-B13B38E0041E}" type="pres">
      <dgm:prSet presAssocID="{A3B77BF9-7C88-41DC-ACC5-C73CC1E914C9}" presName="linNode" presStyleCnt="0"/>
      <dgm:spPr/>
    </dgm:pt>
    <dgm:pt modelId="{5A866C6F-EB8B-4DEF-A32D-F5050F708AAB}" type="pres">
      <dgm:prSet presAssocID="{A3B77BF9-7C88-41DC-ACC5-C73CC1E914C9}" presName="parentText" presStyleLbl="solidFgAcc1" presStyleIdx="2" presStyleCnt="3" custScaleX="122912">
        <dgm:presLayoutVars>
          <dgm:chMax val="1"/>
          <dgm:bulletEnabled/>
        </dgm:presLayoutVars>
      </dgm:prSet>
      <dgm:spPr/>
    </dgm:pt>
    <dgm:pt modelId="{A2B48D1A-302C-4675-884C-1AF1745842D3}" type="pres">
      <dgm:prSet presAssocID="{A3B77BF9-7C88-41DC-ACC5-C73CC1E914C9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D9E27E36-EA32-4BF4-84F8-C7BEC27021B4}" type="presOf" srcId="{45EBCC4F-B60E-4E05-B6E5-7794AFD90137}" destId="{A2B48D1A-302C-4675-884C-1AF1745842D3}" srcOrd="0" destOrd="0" presId="urn:microsoft.com/office/officeart/2016/7/layout/VerticalHollowActionList"/>
    <dgm:cxn modelId="{75F70C3E-0538-4F9E-8456-E03554BC8BAA}" type="presOf" srcId="{256169D3-198C-4188-8D81-29FF9C3FE2FA}" destId="{95F1C74C-CDD7-4F30-9284-207739E8F3A1}" srcOrd="0" destOrd="0" presId="urn:microsoft.com/office/officeart/2016/7/layout/VerticalHollowActionList"/>
    <dgm:cxn modelId="{7602813E-5F61-4BB8-B448-9C9122D958EB}" type="presOf" srcId="{A3B77BF9-7C88-41DC-ACC5-C73CC1E914C9}" destId="{5A866C6F-EB8B-4DEF-A32D-F5050F708AAB}" srcOrd="0" destOrd="0" presId="urn:microsoft.com/office/officeart/2016/7/layout/VerticalHollowActionList"/>
    <dgm:cxn modelId="{FC20E362-B843-41E0-9B39-E2A26B43B4DE}" type="presOf" srcId="{19D98AA5-E915-46DB-A9E9-D23D3DEFDED7}" destId="{6CAF53B1-AC23-4843-BD8A-56850C9DFA51}" srcOrd="0" destOrd="0" presId="urn:microsoft.com/office/officeart/2016/7/layout/VerticalHollowActionList"/>
    <dgm:cxn modelId="{BC29D96A-6839-4FFA-9192-B051F82171B2}" srcId="{B90EE2FC-0C90-41D5-A400-B49AC408D37C}" destId="{CAB45C9B-1D9C-49F9-A4E4-01BF7C13E4CE}" srcOrd="0" destOrd="0" parTransId="{D64B38ED-5369-4A24-BD48-3432AE1302AE}" sibTransId="{0AC0CEB8-3D6C-408B-AF31-A794B47F1205}"/>
    <dgm:cxn modelId="{E84DA96E-0787-4FC9-90E7-D00A169BC6A9}" srcId="{CAB45C9B-1D9C-49F9-A4E4-01BF7C13E4CE}" destId="{256169D3-198C-4188-8D81-29FF9C3FE2FA}" srcOrd="0" destOrd="0" parTransId="{77A87A06-F876-4FFC-A1C2-759E24FA19DC}" sibTransId="{0DC77C0A-E922-46BD-9F70-D1D1989C7B53}"/>
    <dgm:cxn modelId="{5FF59D53-DFF6-4E4E-A90D-0D877CEDF987}" type="presOf" srcId="{CAB45C9B-1D9C-49F9-A4E4-01BF7C13E4CE}" destId="{62165AC8-CD54-4308-987B-B5634F3D55E9}" srcOrd="0" destOrd="0" presId="urn:microsoft.com/office/officeart/2016/7/layout/VerticalHollowActionList"/>
    <dgm:cxn modelId="{A5171B78-1B35-4F54-8B67-CCD5204EBF78}" srcId="{A3B77BF9-7C88-41DC-ACC5-C73CC1E914C9}" destId="{45EBCC4F-B60E-4E05-B6E5-7794AFD90137}" srcOrd="0" destOrd="0" parTransId="{6643DBD3-3B97-4D12-82B8-80053DC378D3}" sibTransId="{AF3EA1D5-5ACE-44CC-8DF7-202A0B5E22E4}"/>
    <dgm:cxn modelId="{C1746D7B-EACF-4BC3-8E64-EEAAA2F519C0}" srcId="{B90EE2FC-0C90-41D5-A400-B49AC408D37C}" destId="{A3B77BF9-7C88-41DC-ACC5-C73CC1E914C9}" srcOrd="2" destOrd="0" parTransId="{B74BCA52-CEB4-4B9E-80EF-BC74FBF3B6B8}" sibTransId="{27C972A5-D6A6-4548-A1F5-E057F360A6AA}"/>
    <dgm:cxn modelId="{50D4AF84-10CC-4E11-88C4-CE55A3C9109A}" srcId="{19D98AA5-E915-46DB-A9E9-D23D3DEFDED7}" destId="{A53887DD-55B9-412A-ADAB-D9C4D99AE0E9}" srcOrd="0" destOrd="0" parTransId="{40698AC8-3E49-4948-ACD0-7302259C07E5}" sibTransId="{8922FA66-160E-4933-A9C6-6BD6C5DB5933}"/>
    <dgm:cxn modelId="{8EA889A1-3C34-4DA0-96C4-007741A47A89}" type="presOf" srcId="{A53887DD-55B9-412A-ADAB-D9C4D99AE0E9}" destId="{5D3630BF-7950-4926-A32E-83708FBFA5A4}" srcOrd="0" destOrd="0" presId="urn:microsoft.com/office/officeart/2016/7/layout/VerticalHollowActionList"/>
    <dgm:cxn modelId="{51D1EFA6-C297-4133-88D8-6C9AAC45028B}" srcId="{B90EE2FC-0C90-41D5-A400-B49AC408D37C}" destId="{19D98AA5-E915-46DB-A9E9-D23D3DEFDED7}" srcOrd="1" destOrd="0" parTransId="{5117FBE2-A145-4C05-BD38-0F7617E4D948}" sibTransId="{171E0FA7-D7E1-4E33-97F8-D59A7471C504}"/>
    <dgm:cxn modelId="{B120EEC8-4FD7-47A2-ADE5-50239449B70E}" type="presOf" srcId="{B90EE2FC-0C90-41D5-A400-B49AC408D37C}" destId="{6E280751-1351-4C02-86B1-6D7F77BAA4D6}" srcOrd="0" destOrd="0" presId="urn:microsoft.com/office/officeart/2016/7/layout/VerticalHollowActionList"/>
    <dgm:cxn modelId="{78658ADD-25FA-435D-A01C-A29483A0196C}" type="presParOf" srcId="{6E280751-1351-4C02-86B1-6D7F77BAA4D6}" destId="{57B61506-FBD5-4D00-A8DB-19A4EA9E3C26}" srcOrd="0" destOrd="0" presId="urn:microsoft.com/office/officeart/2016/7/layout/VerticalHollowActionList"/>
    <dgm:cxn modelId="{F4F2327B-D393-4566-912D-E17B61FC4F2F}" type="presParOf" srcId="{57B61506-FBD5-4D00-A8DB-19A4EA9E3C26}" destId="{62165AC8-CD54-4308-987B-B5634F3D55E9}" srcOrd="0" destOrd="0" presId="urn:microsoft.com/office/officeart/2016/7/layout/VerticalHollowActionList"/>
    <dgm:cxn modelId="{E000433C-529A-4C0C-85DC-471135E2C824}" type="presParOf" srcId="{57B61506-FBD5-4D00-A8DB-19A4EA9E3C26}" destId="{95F1C74C-CDD7-4F30-9284-207739E8F3A1}" srcOrd="1" destOrd="0" presId="urn:microsoft.com/office/officeart/2016/7/layout/VerticalHollowActionList"/>
    <dgm:cxn modelId="{504366F0-131B-4F12-B9E0-8B5A54861C6D}" type="presParOf" srcId="{6E280751-1351-4C02-86B1-6D7F77BAA4D6}" destId="{065A588E-2DC0-4727-A291-4DF8C7BA76F6}" srcOrd="1" destOrd="0" presId="urn:microsoft.com/office/officeart/2016/7/layout/VerticalHollowActionList"/>
    <dgm:cxn modelId="{EAF07700-A0DC-4DA7-B96C-4D1D383CC470}" type="presParOf" srcId="{6E280751-1351-4C02-86B1-6D7F77BAA4D6}" destId="{14E886B6-6A4A-405B-B8DE-A926A51FAE9D}" srcOrd="2" destOrd="0" presId="urn:microsoft.com/office/officeart/2016/7/layout/VerticalHollowActionList"/>
    <dgm:cxn modelId="{31267B75-E019-464C-9AB3-7EE471A55FB3}" type="presParOf" srcId="{14E886B6-6A4A-405B-B8DE-A926A51FAE9D}" destId="{6CAF53B1-AC23-4843-BD8A-56850C9DFA51}" srcOrd="0" destOrd="0" presId="urn:microsoft.com/office/officeart/2016/7/layout/VerticalHollowActionList"/>
    <dgm:cxn modelId="{448C7718-4152-4797-943D-1FD8F3A01A73}" type="presParOf" srcId="{14E886B6-6A4A-405B-B8DE-A926A51FAE9D}" destId="{5D3630BF-7950-4926-A32E-83708FBFA5A4}" srcOrd="1" destOrd="0" presId="urn:microsoft.com/office/officeart/2016/7/layout/VerticalHollowActionList"/>
    <dgm:cxn modelId="{B570D586-1BF3-4C75-A5DD-AA1007110F41}" type="presParOf" srcId="{6E280751-1351-4C02-86B1-6D7F77BAA4D6}" destId="{8D9881C6-7050-4BC0-AA25-7143B5D2E929}" srcOrd="3" destOrd="0" presId="urn:microsoft.com/office/officeart/2016/7/layout/VerticalHollowActionList"/>
    <dgm:cxn modelId="{9A8C6B99-D82C-4226-B840-AABF758BC9D8}" type="presParOf" srcId="{6E280751-1351-4C02-86B1-6D7F77BAA4D6}" destId="{52AA1DDE-3A9B-43F0-B38D-B13B38E0041E}" srcOrd="4" destOrd="0" presId="urn:microsoft.com/office/officeart/2016/7/layout/VerticalHollowActionList"/>
    <dgm:cxn modelId="{2B7BE8EF-8243-4976-AB1E-24DE962DB1BD}" type="presParOf" srcId="{52AA1DDE-3A9B-43F0-B38D-B13B38E0041E}" destId="{5A866C6F-EB8B-4DEF-A32D-F5050F708AAB}" srcOrd="0" destOrd="0" presId="urn:microsoft.com/office/officeart/2016/7/layout/VerticalHollowActionList"/>
    <dgm:cxn modelId="{39FFED6C-6301-411F-AAF6-F07E6F5F9114}" type="presParOf" srcId="{52AA1DDE-3A9B-43F0-B38D-B13B38E0041E}" destId="{A2B48D1A-302C-4675-884C-1AF1745842D3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1B22-46BA-43C2-B95B-DC3205064C86}">
      <dsp:nvSpPr>
        <dsp:cNvPr id="0" name=""/>
        <dsp:cNvSpPr/>
      </dsp:nvSpPr>
      <dsp:spPr>
        <a:xfrm>
          <a:off x="2633471" y="0"/>
          <a:ext cx="2962656" cy="45259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What can you think of?</a:t>
          </a:r>
          <a:endParaRPr lang="en-AU" sz="5700" kern="1200"/>
        </a:p>
      </dsp:txBody>
      <dsp:txXfrm>
        <a:off x="2778096" y="144625"/>
        <a:ext cx="2673406" cy="4236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1B22-46BA-43C2-B95B-DC3205064C86}">
      <dsp:nvSpPr>
        <dsp:cNvPr id="0" name=""/>
        <dsp:cNvSpPr/>
      </dsp:nvSpPr>
      <dsp:spPr>
        <a:xfrm>
          <a:off x="2633471" y="0"/>
          <a:ext cx="2962656" cy="45259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What can you think of?</a:t>
          </a:r>
          <a:endParaRPr lang="en-AU" sz="5700" kern="1200" dirty="0"/>
        </a:p>
      </dsp:txBody>
      <dsp:txXfrm>
        <a:off x="2778096" y="144625"/>
        <a:ext cx="2673406" cy="4236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AD017-C8D5-4AEF-8E26-2BE22BFD4975}">
      <dsp:nvSpPr>
        <dsp:cNvPr id="0" name=""/>
        <dsp:cNvSpPr/>
      </dsp:nvSpPr>
      <dsp:spPr>
        <a:xfrm>
          <a:off x="0" y="62310"/>
          <a:ext cx="7787208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/>
            <a:t>Reporting-Reporting all hazards</a:t>
          </a:r>
        </a:p>
      </dsp:txBody>
      <dsp:txXfrm>
        <a:off x="67873" y="130183"/>
        <a:ext cx="7651462" cy="1254634"/>
      </dsp:txXfrm>
    </dsp:sp>
    <dsp:sp modelId="{6CA7D160-838F-408C-8548-D8395477D0A3}">
      <dsp:nvSpPr>
        <dsp:cNvPr id="0" name=""/>
        <dsp:cNvSpPr/>
      </dsp:nvSpPr>
      <dsp:spPr>
        <a:xfrm>
          <a:off x="0" y="1553491"/>
          <a:ext cx="7787208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/>
            <a:t>Notifying- Notifying other of hazards</a:t>
          </a:r>
        </a:p>
      </dsp:txBody>
      <dsp:txXfrm>
        <a:off x="67873" y="1621364"/>
        <a:ext cx="7651462" cy="1254634"/>
      </dsp:txXfrm>
    </dsp:sp>
    <dsp:sp modelId="{689A180E-7981-4E93-B3B0-17C1C1C776A6}">
      <dsp:nvSpPr>
        <dsp:cNvPr id="0" name=""/>
        <dsp:cNvSpPr/>
      </dsp:nvSpPr>
      <dsp:spPr>
        <a:xfrm>
          <a:off x="0" y="3044671"/>
          <a:ext cx="7787208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/>
            <a:t>Hygiene- Adhering to infection control processes</a:t>
          </a:r>
        </a:p>
      </dsp:txBody>
      <dsp:txXfrm>
        <a:off x="67873" y="3112544"/>
        <a:ext cx="7651462" cy="1254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1C74C-CDD7-4F30-9284-207739E8F3A1}">
      <dsp:nvSpPr>
        <dsp:cNvPr id="0" name=""/>
        <dsp:cNvSpPr/>
      </dsp:nvSpPr>
      <dsp:spPr>
        <a:xfrm>
          <a:off x="912496" y="0"/>
          <a:ext cx="3191959" cy="18569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21" tIns="454034" rIns="36921" bIns="45403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Reporting all hazards</a:t>
          </a:r>
        </a:p>
      </dsp:txBody>
      <dsp:txXfrm>
        <a:off x="912496" y="0"/>
        <a:ext cx="3191959" cy="1856979"/>
      </dsp:txXfrm>
    </dsp:sp>
    <dsp:sp modelId="{62165AC8-CD54-4308-987B-B5634F3D55E9}">
      <dsp:nvSpPr>
        <dsp:cNvPr id="0" name=""/>
        <dsp:cNvSpPr/>
      </dsp:nvSpPr>
      <dsp:spPr>
        <a:xfrm>
          <a:off x="6" y="48972"/>
          <a:ext cx="906976" cy="1787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3" tIns="176569" rIns="25173" bIns="1765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Reporting</a:t>
          </a:r>
        </a:p>
      </dsp:txBody>
      <dsp:txXfrm>
        <a:off x="6" y="48972"/>
        <a:ext cx="906976" cy="1787534"/>
      </dsp:txXfrm>
    </dsp:sp>
    <dsp:sp modelId="{5D3630BF-7950-4926-A32E-83708FBFA5A4}">
      <dsp:nvSpPr>
        <dsp:cNvPr id="0" name=""/>
        <dsp:cNvSpPr/>
      </dsp:nvSpPr>
      <dsp:spPr>
        <a:xfrm>
          <a:off x="965048" y="1965701"/>
          <a:ext cx="3139267" cy="17875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11" tIns="454034" rIns="60911" bIns="45403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Notifying others of hazards</a:t>
          </a:r>
        </a:p>
      </dsp:txBody>
      <dsp:txXfrm>
        <a:off x="965048" y="1965701"/>
        <a:ext cx="3139267" cy="1787534"/>
      </dsp:txXfrm>
    </dsp:sp>
    <dsp:sp modelId="{6CAF53B1-AC23-4843-BD8A-56850C9DFA51}">
      <dsp:nvSpPr>
        <dsp:cNvPr id="0" name=""/>
        <dsp:cNvSpPr/>
      </dsp:nvSpPr>
      <dsp:spPr>
        <a:xfrm>
          <a:off x="139" y="1965701"/>
          <a:ext cx="964908" cy="1787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30" tIns="176569" rIns="41530" bIns="1765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Notifying</a:t>
          </a:r>
        </a:p>
      </dsp:txBody>
      <dsp:txXfrm>
        <a:off x="139" y="1965701"/>
        <a:ext cx="964908" cy="1787534"/>
      </dsp:txXfrm>
    </dsp:sp>
    <dsp:sp modelId="{A2B48D1A-302C-4675-884C-1AF1745842D3}">
      <dsp:nvSpPr>
        <dsp:cNvPr id="0" name=""/>
        <dsp:cNvSpPr/>
      </dsp:nvSpPr>
      <dsp:spPr>
        <a:xfrm>
          <a:off x="964773" y="3860487"/>
          <a:ext cx="3139267" cy="17875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11" tIns="454034" rIns="60911" bIns="45403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Adhering to infection control processes</a:t>
          </a:r>
        </a:p>
      </dsp:txBody>
      <dsp:txXfrm>
        <a:off x="964773" y="3860487"/>
        <a:ext cx="3139267" cy="1787534"/>
      </dsp:txXfrm>
    </dsp:sp>
    <dsp:sp modelId="{5A866C6F-EB8B-4DEF-A32D-F5050F708AAB}">
      <dsp:nvSpPr>
        <dsp:cNvPr id="0" name=""/>
        <dsp:cNvSpPr/>
      </dsp:nvSpPr>
      <dsp:spPr>
        <a:xfrm>
          <a:off x="139" y="3860487"/>
          <a:ext cx="964634" cy="1787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30" tIns="176569" rIns="41530" bIns="1765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Hygiene</a:t>
          </a:r>
        </a:p>
      </dsp:txBody>
      <dsp:txXfrm>
        <a:off x="139" y="3860487"/>
        <a:ext cx="964634" cy="1787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EA13-FF7D-418D-97F3-6214BEAD59F1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8567-331D-430C-A53A-EC7522DD5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8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31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42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5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29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98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62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2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93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9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0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CEFB-F0DE-42BD-86C0-69213A5BB9A5}" type="datetimeFigureOut">
              <a:rPr lang="en-AU" smtClean="0"/>
              <a:t>27/02/2024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0" y="0"/>
            <a:ext cx="1081288" cy="3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rse.vic.gov.au/living-working/pets/dogs/dog-poo-disposal" TargetMode="External"/><Relationship Id="rId2" Type="http://schemas.openxmlformats.org/officeDocument/2006/relationships/hyperlink" Target="https://kb.rspca.org.au/knowledge-base/what-is-brachycephalic-obstructive-airway-syndrome-boas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web.bhtafe.edu.au/mod/url/view.php?id=1571965" TargetMode="External"/><Relationship Id="rId7" Type="http://schemas.openxmlformats.org/officeDocument/2006/relationships/hyperlink" Target="https://studentweb.bhtafe.edu.au/mod/url/view.php?id=1571969" TargetMode="External"/><Relationship Id="rId2" Type="http://schemas.openxmlformats.org/officeDocument/2006/relationships/hyperlink" Target="https://studentweb.bhtafe.edu.au/mod/url/view.php?id=157196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tudentweb.bhtafe.edu.au/mod/url/view.php?id=1571968" TargetMode="External"/><Relationship Id="rId5" Type="http://schemas.openxmlformats.org/officeDocument/2006/relationships/hyperlink" Target="https://studentweb.bhtafe.edu.au/mod/url/view.php?id=1571967" TargetMode="External"/><Relationship Id="rId4" Type="http://schemas.openxmlformats.org/officeDocument/2006/relationships/hyperlink" Target="https://studentweb.bhtafe.edu.au/mod/resource/view.php?id=157196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3405"/>
            <a:ext cx="74295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welfare, </a:t>
            </a:r>
            <a:r>
              <a:rPr lang="en-US" dirty="0" err="1"/>
              <a:t>behaviour</a:t>
            </a:r>
            <a:r>
              <a:rPr lang="en-US" dirty="0"/>
              <a:t>, and exercising dogs Cluster</a:t>
            </a:r>
            <a:br>
              <a:rPr lang="en-US" dirty="0"/>
            </a:br>
            <a:r>
              <a:rPr lang="en-US" sz="2200" dirty="0"/>
              <a:t>ACMGEN303 - Assess the welfare status of an animal</a:t>
            </a:r>
            <a:br>
              <a:rPr lang="en-US" sz="2200" dirty="0"/>
            </a:br>
            <a:r>
              <a:rPr lang="en-US" sz="2200" dirty="0"/>
              <a:t>ACMBEH301 - Identify </a:t>
            </a:r>
            <a:r>
              <a:rPr lang="en-US" sz="2200" dirty="0" err="1"/>
              <a:t>behaviours</a:t>
            </a:r>
            <a:r>
              <a:rPr lang="en-US" sz="2200" dirty="0"/>
              <a:t> and interact safely with animals</a:t>
            </a:r>
            <a:br>
              <a:rPr lang="en-US" sz="2200" dirty="0"/>
            </a:br>
            <a:r>
              <a:rPr lang="en-US" sz="2200" dirty="0"/>
              <a:t>ACMGEN308 - Walk and exercise 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74295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Session #2</a:t>
            </a:r>
          </a:p>
          <a:p>
            <a:r>
              <a:rPr lang="en-US" sz="1800" dirty="0"/>
              <a:t>All referencing for copyright purposes is located within the Notes section of this resource.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CFF4A3-9985-42C5-BB78-943EC0CB0851}"/>
              </a:ext>
            </a:extLst>
          </p:cNvPr>
          <p:cNvSpPr txBox="1">
            <a:spLocks/>
          </p:cNvSpPr>
          <p:nvPr/>
        </p:nvSpPr>
        <p:spPr>
          <a:xfrm>
            <a:off x="685800" y="4618856"/>
            <a:ext cx="74295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This resources covers the following performance criteria:</a:t>
            </a:r>
          </a:p>
          <a:p>
            <a:r>
              <a:rPr lang="en-US" sz="1800" dirty="0"/>
              <a:t>ACMGEN303: </a:t>
            </a:r>
          </a:p>
          <a:p>
            <a:r>
              <a:rPr lang="en-US" sz="1800" dirty="0"/>
              <a:t>ACMBEH301: 1.1, 1.3, 1.4, 3.1, 4.3</a:t>
            </a:r>
          </a:p>
          <a:p>
            <a:r>
              <a:rPr lang="en-US" sz="1800" dirty="0"/>
              <a:t>ACMGEN308: 1.2, 2.7</a:t>
            </a:r>
          </a:p>
        </p:txBody>
      </p:sp>
    </p:spTree>
    <p:extLst>
      <p:ext uri="{BB962C8B-B14F-4D97-AF65-F5344CB8AC3E}">
        <p14:creationId xmlns:p14="http://schemas.microsoft.com/office/powerpoint/2010/main" val="27562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1AFE-965F-49CB-9CA3-AC6337AB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begins well before the walk starts…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90F2-1E29-4DAF-B805-80A70E019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other dogs being taken out of the kennel at the same time?</a:t>
            </a:r>
          </a:p>
          <a:p>
            <a:r>
              <a:rPr lang="en-US" dirty="0"/>
              <a:t>Communicate verbally with other attendants in area to decide who will move out first </a:t>
            </a:r>
            <a:endParaRPr lang="en-AU" dirty="0"/>
          </a:p>
        </p:txBody>
      </p:sp>
      <p:pic>
        <p:nvPicPr>
          <p:cNvPr id="14338" name="Picture 2" descr="Dog Body Language: Is It Important in a Kennel? You Bet It Is">
            <a:extLst>
              <a:ext uri="{FF2B5EF4-FFF2-40B4-BE49-F238E27FC236}">
                <a16:creationId xmlns:a16="http://schemas.microsoft.com/office/drawing/2014/main" id="{BCEA6EA1-30CC-4C30-B88B-63C88383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96" y="4005064"/>
            <a:ext cx="427940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3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21F0-DBCF-4CCD-85F0-73254364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Terrain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80D46-605B-4FD3-99D0-3F8E3342B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62846-ACD7-4B8F-B4D3-8F235EA2BC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Wet/slippery, long grass, grass seeds </a:t>
            </a:r>
            <a:r>
              <a:rPr lang="en-US" dirty="0" err="1"/>
              <a:t>etc</a:t>
            </a:r>
            <a:endParaRPr lang="en-US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91C91-6B42-4251-975A-EF11381AB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359A2-8236-4590-9A3E-3833B63BED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Appropriate footwear</a:t>
            </a:r>
          </a:p>
          <a:p>
            <a:r>
              <a:rPr lang="en-US" dirty="0"/>
              <a:t>Stay on set paths</a:t>
            </a:r>
            <a:endParaRPr lang="en-AU" dirty="0"/>
          </a:p>
        </p:txBody>
      </p:sp>
      <p:pic>
        <p:nvPicPr>
          <p:cNvPr id="22530" name="Picture 2" descr="Please Keep Footpath Images, Stock Photos &amp;amp; Vectors | Shutterstock">
            <a:extLst>
              <a:ext uri="{FF2B5EF4-FFF2-40B4-BE49-F238E27FC236}">
                <a16:creationId xmlns:a16="http://schemas.microsoft.com/office/drawing/2014/main" id="{2F49494B-DD6F-4776-ABBB-7A01CDA97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 bwMode="auto">
          <a:xfrm>
            <a:off x="824706" y="4334793"/>
            <a:ext cx="3305175" cy="24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1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59BA-E605-4CCD-B1BB-6C2AA63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conditions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81E9-A2EB-4118-B779-680569318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94D80-A6B8-4467-BF8B-1097A69DA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Wet, hot, cold, humid, stormy </a:t>
            </a:r>
            <a:r>
              <a:rPr lang="en-US" dirty="0" err="1"/>
              <a:t>etc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16A6F-3376-4E7B-B5F4-56643880A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46110-76B1-4EBD-8C3B-F84EB32A85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Plan!</a:t>
            </a:r>
          </a:p>
          <a:p>
            <a:r>
              <a:rPr lang="en-US" dirty="0"/>
              <a:t>Check weather apps</a:t>
            </a:r>
          </a:p>
          <a:p>
            <a:r>
              <a:rPr lang="en-US" dirty="0"/>
              <a:t>Avoid walking on hot days/times</a:t>
            </a:r>
          </a:p>
          <a:p>
            <a:r>
              <a:rPr lang="en-US" dirty="0"/>
              <a:t>Appropriate clothing/PPE – rain jacket, jumper, gloves, hat, sunscreen, high vis vest</a:t>
            </a:r>
            <a:endParaRPr lang="en-AU" dirty="0"/>
          </a:p>
        </p:txBody>
      </p:sp>
      <p:pic>
        <p:nvPicPr>
          <p:cNvPr id="23554" name="Picture 2" descr="Heat-Related Illness Signs, Symptoms And Treatment | SA Health">
            <a:extLst>
              <a:ext uri="{FF2B5EF4-FFF2-40B4-BE49-F238E27FC236}">
                <a16:creationId xmlns:a16="http://schemas.microsoft.com/office/drawing/2014/main" id="{33EB11FE-2DC4-4413-8243-F02F74C2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8" y="3113286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ow Cold Is Too Cold To Take Your Dog For A Walk? | Here &amp;amp; Now">
            <a:extLst>
              <a:ext uri="{FF2B5EF4-FFF2-40B4-BE49-F238E27FC236}">
                <a16:creationId xmlns:a16="http://schemas.microsoft.com/office/drawing/2014/main" id="{5E0D0CF3-77C2-4368-9C8E-EB3D1D58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78" y="5253856"/>
            <a:ext cx="3478867" cy="16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9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B1A4-E26E-478A-B12F-D69BE902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BUT! PPE MUST FIT CORRECTLY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3639-E6BC-4C8D-892F-B8FE807F9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Or it becomes a hazard itself…</a:t>
            </a:r>
            <a:endParaRPr lang="en-AU" dirty="0"/>
          </a:p>
        </p:txBody>
      </p:sp>
      <p:pic>
        <p:nvPicPr>
          <p:cNvPr id="13314" name="Picture 2" descr="In 4 years maybe : r/memes">
            <a:extLst>
              <a:ext uri="{FF2B5EF4-FFF2-40B4-BE49-F238E27FC236}">
                <a16:creationId xmlns:a16="http://schemas.microsoft.com/office/drawing/2014/main" id="{523F61FE-7F47-48F3-B47B-8D65F0608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464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316" name="Picture 4" descr="2,508 Hat Too Big Stock Photos, Pictures &amp;amp; Royalty-Free Images - iStock">
            <a:extLst>
              <a:ext uri="{FF2B5EF4-FFF2-40B4-BE49-F238E27FC236}">
                <a16:creationId xmlns:a16="http://schemas.microsoft.com/office/drawing/2014/main" id="{76100173-A5C6-480C-943A-FDACA4DF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4" b="89951" l="9967" r="89869">
                        <a14:foregroundMark x1="25163" y1="9314" x2="33987" y2="10294"/>
                        <a14:foregroundMark x1="33987" y1="10294" x2="34967" y2="11765"/>
                        <a14:foregroundMark x1="73366" y1="53922" x2="74837" y2="51716"/>
                        <a14:foregroundMark x1="74673" y1="50980" x2="73529" y2="49755"/>
                        <a14:foregroundMark x1="78595" y1="58578" x2="78595" y2="57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863181"/>
            <a:ext cx="4591460" cy="30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9F70-2147-4B88-8708-18D04F54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handling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77559-5E2B-4CC1-BFAB-60A3D46EE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DE886-0494-4C74-82EF-781EFF5B7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Getting dog on/off transport to walking track if required, dogs pulling on lead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BC604-CA45-4318-BA92-4AE253042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C51DF-FADE-49AD-8102-3DCA397F87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Training (for YOU!)</a:t>
            </a:r>
          </a:p>
          <a:p>
            <a:r>
              <a:rPr lang="en-US" dirty="0"/>
              <a:t>Choosing correct walking equipment (appropriate lead/harness for dog in question, treats, toys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Use of another person to life/</a:t>
            </a:r>
            <a:r>
              <a:rPr lang="en-US" dirty="0" err="1"/>
              <a:t>manouvre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24578" name="Picture 2" descr="Useful tips on how to walk a dog">
            <a:extLst>
              <a:ext uri="{FF2B5EF4-FFF2-40B4-BE49-F238E27FC236}">
                <a16:creationId xmlns:a16="http://schemas.microsoft.com/office/drawing/2014/main" id="{60FAECDF-8FBA-4149-89EF-69D71169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4" y="4365104"/>
            <a:ext cx="323384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86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A3F1-046D-4A93-A340-80BEF885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Hazards to our dogs (Animal Welfare)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52E16B-BCAC-440B-84E9-07785C3D8E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80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C722-8FCD-48F0-8894-61F05563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animals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4803A-9722-4F07-BC40-24855B6EC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EF45D-75EB-4AE4-8061-CE49B75C1B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dogs/compatibility issues, foxes, wildlife, snakes, spiders, infectious diseases/parasites </a:t>
            </a:r>
            <a:r>
              <a:rPr lang="en-US" dirty="0" err="1"/>
              <a:t>etc</a:t>
            </a:r>
            <a:endParaRPr lang="en-US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04125-31F1-4625-B11B-95F616CC6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5CD26-43EA-4A4B-A99C-935A97E8B4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Considering compatibility of other dogs being walked at the same time/in same area</a:t>
            </a:r>
          </a:p>
          <a:p>
            <a:r>
              <a:rPr lang="en-US" dirty="0"/>
              <a:t>1 dog on walking track at a time policies</a:t>
            </a:r>
          </a:p>
          <a:p>
            <a:r>
              <a:rPr lang="en-US" dirty="0"/>
              <a:t>Being observant</a:t>
            </a:r>
          </a:p>
          <a:p>
            <a:r>
              <a:rPr lang="en-US" dirty="0"/>
              <a:t>No sharing of water stations/toys/equipment</a:t>
            </a:r>
          </a:p>
          <a:p>
            <a:r>
              <a:rPr lang="en-US" dirty="0"/>
              <a:t>Cleaning equipment between dogs</a:t>
            </a:r>
          </a:p>
          <a:p>
            <a:r>
              <a:rPr lang="en-US" dirty="0"/>
              <a:t>Washing hands/Alcohol </a:t>
            </a:r>
            <a:r>
              <a:rPr lang="en-US" dirty="0" err="1"/>
              <a:t>Handrub</a:t>
            </a:r>
            <a:r>
              <a:rPr lang="en-US" dirty="0"/>
              <a:t> between handling dogs</a:t>
            </a:r>
          </a:p>
        </p:txBody>
      </p:sp>
      <p:pic>
        <p:nvPicPr>
          <p:cNvPr id="5122" name="Picture 2" descr="How do I keep myself and my dog safe around other dogs and people? – RSPCA  Knowledgebase">
            <a:extLst>
              <a:ext uri="{FF2B5EF4-FFF2-40B4-BE49-F238E27FC236}">
                <a16:creationId xmlns:a16="http://schemas.microsoft.com/office/drawing/2014/main" id="{5438BD2C-CE5C-43F8-942A-AFF31BDA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1949963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tecting pets and wildlife: training teaches dogs to avoid snakes - ABC  News">
            <a:extLst>
              <a:ext uri="{FF2B5EF4-FFF2-40B4-BE49-F238E27FC236}">
                <a16:creationId xmlns:a16="http://schemas.microsoft.com/office/drawing/2014/main" id="{CA1ECEF0-3F51-4015-A2EC-0DD61FA93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/>
        </p:blipFill>
        <p:spPr bwMode="auto">
          <a:xfrm>
            <a:off x="1948246" y="5373886"/>
            <a:ext cx="2698496" cy="14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s It Safe For Dogs to Drink Out Of Communal Water Bowls? – American Kennel  Club">
            <a:extLst>
              <a:ext uri="{FF2B5EF4-FFF2-40B4-BE49-F238E27FC236}">
                <a16:creationId xmlns:a16="http://schemas.microsoft.com/office/drawing/2014/main" id="{4F0C2C23-A5A3-4136-8085-AE8A8D43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1" y="3933056"/>
            <a:ext cx="2698496" cy="14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3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B7E1-CBAC-48C9-B717-4E9EB039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Cars/traffic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3492-3459-484F-91E8-97D351256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08887-F995-4958-9F17-C43B015A4A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run over/injured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31549-7B20-4730-A7E1-DA2F09087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58908-7C3B-4444-82DB-3DB488D22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742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Road safety</a:t>
            </a:r>
          </a:p>
          <a:p>
            <a:r>
              <a:rPr lang="en-US" dirty="0"/>
              <a:t>Wearing high vis external layer</a:t>
            </a:r>
          </a:p>
          <a:p>
            <a:r>
              <a:rPr lang="en-US" dirty="0"/>
              <a:t>Not walking a dusk/low light times if possible, choosing tracks with no/minimal road crossings</a:t>
            </a:r>
            <a:endParaRPr lang="en-AU" dirty="0"/>
          </a:p>
          <a:p>
            <a:endParaRPr lang="en-A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E84C833-A3BD-45E7-A873-A6AA470F0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62" y="4149080"/>
            <a:ext cx="451953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ow to Walk Two Dogs at Once">
            <a:extLst>
              <a:ext uri="{FF2B5EF4-FFF2-40B4-BE49-F238E27FC236}">
                <a16:creationId xmlns:a16="http://schemas.microsoft.com/office/drawing/2014/main" id="{426A1CBE-B208-4539-8989-3DCE9B51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9079"/>
            <a:ext cx="4645025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1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941E-E359-410C-90EC-4A191EAD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Terrain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2245-1624-41B9-A7F9-3618A4EAC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E3096-A530-478B-BC98-9C5A035CEF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Wet/slippery, long grass, grass seeds </a:t>
            </a:r>
            <a:r>
              <a:rPr lang="en-US" dirty="0" err="1"/>
              <a:t>etc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88554-EA00-4CB2-A2BB-DE63225BA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AA69D-FE1C-4CEA-8815-7019C87E53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Stay on set paths</a:t>
            </a:r>
            <a:endParaRPr lang="en-AU" dirty="0"/>
          </a:p>
          <a:p>
            <a:r>
              <a:rPr lang="en-AU" dirty="0"/>
              <a:t>Briefly check animal over after walk</a:t>
            </a:r>
          </a:p>
        </p:txBody>
      </p:sp>
      <p:pic>
        <p:nvPicPr>
          <p:cNvPr id="8196" name="Picture 4" descr="Beware Of Grass Seeds - Tamworth Veterinary Hospital">
            <a:extLst>
              <a:ext uri="{FF2B5EF4-FFF2-40B4-BE49-F238E27FC236}">
                <a16:creationId xmlns:a16="http://schemas.microsoft.com/office/drawing/2014/main" id="{17AEA2FC-294E-4211-8B41-8DA87964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9281"/>
          <a:stretch/>
        </p:blipFill>
        <p:spPr bwMode="auto">
          <a:xfrm>
            <a:off x="0" y="3130698"/>
            <a:ext cx="28575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rass Seed in Dog | What To Do About Grass Seed Wounds | Vets Now">
            <a:extLst>
              <a:ext uri="{FF2B5EF4-FFF2-40B4-BE49-F238E27FC236}">
                <a16:creationId xmlns:a16="http://schemas.microsoft.com/office/drawing/2014/main" id="{4EB23053-543E-46A6-9DA7-E5180ED3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rass seeds can sow trouble for dogs in all sorts of ways | Bega District  News | Bega, NSW">
            <a:extLst>
              <a:ext uri="{FF2B5EF4-FFF2-40B4-BE49-F238E27FC236}">
                <a16:creationId xmlns:a16="http://schemas.microsoft.com/office/drawing/2014/main" id="{E71CFBCF-6D23-458B-8ECA-162FF3FE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76" y="4140050"/>
            <a:ext cx="4076924" cy="27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4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7679-7616-433D-8F62-16DEADBF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conditions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1837F-7C26-47C7-BF3B-F5E925A40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49159-8323-4E24-AE1C-BF1096DF4F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Wet, hot, cold, humid, stormy </a:t>
            </a:r>
            <a:r>
              <a:rPr lang="en-US" dirty="0" err="1"/>
              <a:t>etc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5A3D-A711-429B-A5C7-84DEC0475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1546E-03E7-4C1A-9FD6-76092D11B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0750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Plan!</a:t>
            </a:r>
          </a:p>
          <a:p>
            <a:r>
              <a:rPr lang="en-US" dirty="0"/>
              <a:t>Check weather apps</a:t>
            </a:r>
          </a:p>
          <a:p>
            <a:r>
              <a:rPr lang="en-US" dirty="0"/>
              <a:t>Avoid walking on hot days/times</a:t>
            </a:r>
          </a:p>
        </p:txBody>
      </p:sp>
      <p:pic>
        <p:nvPicPr>
          <p:cNvPr id="9220" name="Picture 4" descr="Handling the Heat: Tips for Walking Your Dog this Summer – WINPRO Pet">
            <a:extLst>
              <a:ext uri="{FF2B5EF4-FFF2-40B4-BE49-F238E27FC236}">
                <a16:creationId xmlns:a16="http://schemas.microsoft.com/office/drawing/2014/main" id="{8E0CF34A-B350-4B70-A274-86EE4E99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3249935"/>
            <a:ext cx="9144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8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9232-EF01-4F2F-B75C-810086876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Common activities in animal care sectors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Group discussion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1A7A-7702-489F-B150-C68851B8C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tasks do animal attendants do?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4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g Hot Weather | When Is It Too Hot To Walk a Dog? | Vets Now">
            <a:extLst>
              <a:ext uri="{FF2B5EF4-FFF2-40B4-BE49-F238E27FC236}">
                <a16:creationId xmlns:a16="http://schemas.microsoft.com/office/drawing/2014/main" id="{EFF27DA6-6F61-4EBE-B751-B295BDFBC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5" t="26900" b="10672"/>
          <a:stretch/>
        </p:blipFill>
        <p:spPr bwMode="auto">
          <a:xfrm>
            <a:off x="2145019" y="-42895"/>
            <a:ext cx="5000011" cy="69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3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og Post">
            <a:extLst>
              <a:ext uri="{FF2B5EF4-FFF2-40B4-BE49-F238E27FC236}">
                <a16:creationId xmlns:a16="http://schemas.microsoft.com/office/drawing/2014/main" id="{052F96B5-DB22-4110-AF3E-DFC4790B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0"/>
            <a:ext cx="7654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7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EE92-2C55-4147-8600-FAD04904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Toxic substances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20FFC-0F8B-4A2E-9EDE-3962793AB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5B83D-5629-4258-AF27-6095EA5FAB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Pesticides, poisons, litter, bait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Ingestion could cause anything from mild stomach issues to death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99BB9-FBD0-4BBE-A8B9-0260C46A0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E9686-6517-4280-BA73-AE8E1FD74F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 observant! </a:t>
            </a:r>
          </a:p>
          <a:p>
            <a:r>
              <a:rPr lang="en-US" dirty="0"/>
              <a:t>Stay on lead as much as possible, check off-lead areas prior to use.</a:t>
            </a:r>
          </a:p>
          <a:p>
            <a:r>
              <a:rPr lang="en-US" dirty="0"/>
              <a:t>Intervene quickly</a:t>
            </a:r>
            <a:endParaRPr lang="en-AU" dirty="0"/>
          </a:p>
        </p:txBody>
      </p:sp>
      <p:pic>
        <p:nvPicPr>
          <p:cNvPr id="12290" name="Picture 2" descr="Days on the Claise: Outsmarting the Blackberries">
            <a:extLst>
              <a:ext uri="{FF2B5EF4-FFF2-40B4-BE49-F238E27FC236}">
                <a16:creationId xmlns:a16="http://schemas.microsoft.com/office/drawing/2014/main" id="{B85F5ACE-9183-4470-8AED-6C908BC5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8500" r="25588" b="20600"/>
          <a:stretch/>
        </p:blipFill>
        <p:spPr bwMode="auto">
          <a:xfrm>
            <a:off x="1" y="4437111"/>
            <a:ext cx="2670476" cy="24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at To Do If Your Pet Ingests Something Toxic">
            <a:extLst>
              <a:ext uri="{FF2B5EF4-FFF2-40B4-BE49-F238E27FC236}">
                <a16:creationId xmlns:a16="http://schemas.microsoft.com/office/drawing/2014/main" id="{192B31AF-7547-463E-959F-4E105705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96" y="4437111"/>
            <a:ext cx="3806803" cy="2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8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8612-48A9-4A11-811B-AAB8138D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Themselves! And Us!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9B5B2-AC5D-491F-A0F8-E1C7B869F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79DD0-9DC6-47CA-9119-B37C77C72F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Breed/type</a:t>
            </a:r>
            <a:endParaRPr lang="en-AU" dirty="0"/>
          </a:p>
          <a:p>
            <a:r>
              <a:rPr lang="en-AU" dirty="0"/>
              <a:t>Behaviour/body language</a:t>
            </a:r>
          </a:p>
          <a:p>
            <a:r>
              <a:rPr lang="en-AU" dirty="0"/>
              <a:t>Infection transmission</a:t>
            </a:r>
          </a:p>
          <a:p>
            <a:endParaRPr lang="en-AU" dirty="0"/>
          </a:p>
          <a:p>
            <a:r>
              <a:rPr lang="en-AU" dirty="0"/>
              <a:t>Increased stress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A3084-5CD7-41A2-ACA5-4D754F7F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8BB49-EEB4-47F8-95BF-BCE0F696DF5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Knowledge! </a:t>
            </a:r>
          </a:p>
          <a:p>
            <a:pPr lvl="1"/>
            <a:r>
              <a:rPr lang="en-US" dirty="0">
                <a:hlinkClick r:id="rId2"/>
              </a:rPr>
              <a:t>What is Brachycephalic Obstructive Airway Syndrome (BOAS)? – RSPCA Knowledgebase</a:t>
            </a:r>
            <a:endParaRPr lang="en-US" dirty="0"/>
          </a:p>
          <a:p>
            <a:pPr lvl="1"/>
            <a:r>
              <a:rPr lang="en-US" dirty="0"/>
              <a:t>The rest of this unit! </a:t>
            </a:r>
          </a:p>
          <a:p>
            <a:r>
              <a:rPr lang="en-US" dirty="0">
                <a:hlinkClick r:id="rId3"/>
              </a:rPr>
              <a:t>Cleaning up </a:t>
            </a:r>
            <a:r>
              <a:rPr lang="en-US" dirty="0" err="1">
                <a:hlinkClick r:id="rId3"/>
              </a:rPr>
              <a:t>faeces</a:t>
            </a:r>
            <a:r>
              <a:rPr lang="en-US" dirty="0">
                <a:hlinkClick r:id="rId3"/>
              </a:rPr>
              <a:t> immediately and disposing correctly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1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811F-54B6-2038-88B0-B7DF1605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specific requirements of WHS legislation animal attendants must follow</a:t>
            </a:r>
            <a:endParaRPr lang="en-AU" sz="28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090266-B6D6-0745-5EB8-000B5773A4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3120031"/>
              </p:ext>
            </p:extLst>
          </p:nvPr>
        </p:nvGraphicFramePr>
        <p:xfrm>
          <a:off x="457200" y="1628800"/>
          <a:ext cx="7787208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09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FDC-2FFE-492A-AA63-04EF6F20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 anchor="b">
            <a:normAutofit/>
          </a:bodyPr>
          <a:lstStyle/>
          <a:p>
            <a:r>
              <a:rPr lang="en-US" dirty="0"/>
              <a:t>Some specific requirements of WHS legislation animal attendants must follow</a:t>
            </a:r>
            <a:endParaRPr lang="en-A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67E484D-DC70-43EA-8232-81DF103B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 lnSpcReduction="10000"/>
          </a:bodyPr>
          <a:lstStyle/>
          <a:p>
            <a:br>
              <a:rPr lang="en-US" dirty="0"/>
            </a:br>
            <a:endParaRPr lang="en-US" dirty="0"/>
          </a:p>
          <a:p>
            <a:r>
              <a:rPr lang="en-US" sz="1600" b="1" dirty="0"/>
              <a:t>What would each of these look like in real life as an animal attendant when walking dogs?</a:t>
            </a:r>
          </a:p>
          <a:p>
            <a:endParaRPr lang="en-US" sz="1600" b="1" dirty="0"/>
          </a:p>
          <a:p>
            <a:r>
              <a:rPr lang="en-US" sz="2000" b="1" dirty="0">
                <a:solidFill>
                  <a:srgbClr val="0070C0"/>
                </a:solidFill>
              </a:rPr>
              <a:t>Activity</a:t>
            </a:r>
          </a:p>
          <a:p>
            <a:r>
              <a:rPr lang="en-US" sz="1800" b="1" dirty="0"/>
              <a:t>Discuss</a:t>
            </a:r>
            <a:r>
              <a:rPr lang="en-US" sz="1800" dirty="0"/>
              <a:t> in a group and come up with two scenarios for each.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Post your scenarios in the assigned </a:t>
            </a:r>
            <a:r>
              <a:rPr lang="en-US" sz="1800" dirty="0" err="1"/>
              <a:t>StudentWeb</a:t>
            </a:r>
            <a:r>
              <a:rPr lang="en-US" sz="1800" dirty="0"/>
              <a:t> Forum if this is a remote class.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Present your scenarios to the rest of the group if this is a face-to-face class</a:t>
            </a:r>
            <a:r>
              <a:rPr lang="en-US" sz="1600" dirty="0"/>
              <a:t>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0EDE29-AD5E-4E95-9986-CD4D8C0DC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62914"/>
              </p:ext>
            </p:extLst>
          </p:nvPr>
        </p:nvGraphicFramePr>
        <p:xfrm>
          <a:off x="4067944" y="515591"/>
          <a:ext cx="4104456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210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FDBC3-B099-F9B2-711A-9DA9F1C0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73050"/>
            <a:ext cx="8003232" cy="64683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dirty="0"/>
              <a:t>Articles to read:</a:t>
            </a:r>
          </a:p>
          <a:p>
            <a:pPr>
              <a:buFontTx/>
              <a:buChar char="-"/>
            </a:pPr>
            <a:r>
              <a:rPr lang="en-AU" sz="2400" dirty="0"/>
              <a:t>Safety When walking dogs:</a:t>
            </a:r>
          </a:p>
          <a:p>
            <a:pPr>
              <a:buFontTx/>
              <a:buChar char="-"/>
            </a:pPr>
            <a:r>
              <a:rPr lang="en-AU" sz="2400" dirty="0">
                <a:hlinkClick r:id="rId2"/>
              </a:rPr>
              <a:t>https://studentweb.bhtafe.edu.au/mod/url/view.php?id=1571963</a:t>
            </a:r>
            <a:endParaRPr lang="en-AU" sz="2400" dirty="0"/>
          </a:p>
          <a:p>
            <a:pPr>
              <a:buFontTx/>
              <a:buChar char="-"/>
            </a:pPr>
            <a:r>
              <a:rPr lang="en-AU" sz="2400" dirty="0"/>
              <a:t>What are the risks to my dog from Rat Bait?</a:t>
            </a:r>
          </a:p>
          <a:p>
            <a:pPr>
              <a:buFontTx/>
              <a:buChar char="-"/>
            </a:pPr>
            <a:r>
              <a:rPr lang="en-AU" sz="2400" dirty="0">
                <a:hlinkClick r:id="rId3"/>
              </a:rPr>
              <a:t>https://studentweb.bhtafe.edu.au/mod/url/view.php?id=1571965</a:t>
            </a:r>
            <a:endParaRPr lang="en-AU" sz="2400" dirty="0"/>
          </a:p>
          <a:p>
            <a:pPr>
              <a:buFontTx/>
              <a:buChar char="-"/>
            </a:pPr>
            <a:r>
              <a:rPr lang="en-AU" sz="2400" dirty="0"/>
              <a:t>Walking dogs safely guide</a:t>
            </a:r>
          </a:p>
          <a:p>
            <a:pPr>
              <a:buFontTx/>
              <a:buChar char="-"/>
            </a:pPr>
            <a:r>
              <a:rPr lang="en-AU" sz="2400" dirty="0">
                <a:hlinkClick r:id="rId4"/>
              </a:rPr>
              <a:t>https://studentweb.bhtafe.edu.au/mod/resource/view.php?id=1571966</a:t>
            </a:r>
            <a:endParaRPr lang="en-AU" sz="2400" dirty="0"/>
          </a:p>
          <a:p>
            <a:pPr>
              <a:buFontTx/>
              <a:buChar char="-"/>
            </a:pPr>
            <a:r>
              <a:rPr lang="en-AU" sz="2400" dirty="0"/>
              <a:t>When taking your dog for a walk, beware of these hazards</a:t>
            </a:r>
          </a:p>
          <a:p>
            <a:pPr>
              <a:buFontTx/>
              <a:buChar char="-"/>
            </a:pPr>
            <a:r>
              <a:rPr lang="en-AU" sz="2400" dirty="0">
                <a:hlinkClick r:id="rId5"/>
              </a:rPr>
              <a:t>https://studentweb.bhtafe.edu.au/mod/url/view.php?id=1571967</a:t>
            </a:r>
            <a:endParaRPr lang="en-AU" sz="2400" dirty="0"/>
          </a:p>
          <a:p>
            <a:pPr>
              <a:buFontTx/>
              <a:buChar char="-"/>
            </a:pPr>
            <a:r>
              <a:rPr lang="en-AU" sz="2400" dirty="0"/>
              <a:t>What do I need to know about Brachycephalic dogs?</a:t>
            </a:r>
          </a:p>
          <a:p>
            <a:pPr>
              <a:buFontTx/>
              <a:buChar char="-"/>
            </a:pPr>
            <a:r>
              <a:rPr lang="en-AU" sz="2400" dirty="0">
                <a:hlinkClick r:id="rId6"/>
              </a:rPr>
              <a:t>https://studentweb.bhtafe.edu.au/mod/url/view.php?id=1571968</a:t>
            </a:r>
            <a:endParaRPr lang="en-AU" sz="2400" dirty="0"/>
          </a:p>
          <a:p>
            <a:pPr>
              <a:buFontTx/>
              <a:buChar char="-"/>
            </a:pPr>
            <a:r>
              <a:rPr lang="en-AU" sz="2400" dirty="0"/>
              <a:t>Dogs and garden/park dangers</a:t>
            </a:r>
          </a:p>
          <a:p>
            <a:pPr>
              <a:buFontTx/>
              <a:buChar char="-"/>
            </a:pPr>
            <a:r>
              <a:rPr lang="en-AU" sz="2400" dirty="0">
                <a:hlinkClick r:id="rId7"/>
              </a:rPr>
              <a:t>https://studentweb.bhtafe.edu.au/mod/url/view.php?id=1571969</a:t>
            </a:r>
            <a:endParaRPr lang="en-AU" sz="2400" dirty="0"/>
          </a:p>
          <a:p>
            <a:pPr>
              <a:buFontTx/>
              <a:buChar char="-"/>
            </a:pPr>
            <a:endParaRPr lang="en-AU" sz="2400" dirty="0"/>
          </a:p>
          <a:p>
            <a:pPr>
              <a:buFontTx/>
              <a:buChar char="-"/>
            </a:pPr>
            <a:endParaRPr lang="en-AU" sz="2400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411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88D9-57A7-42C9-BDDF-BE279F17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67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  <a:t>Animal attendants are responsible for carrying out the following duties and must report to the operations manager on these duties:</a:t>
            </a:r>
            <a:b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8335-1D45-47DC-B0A5-7FD1D7AD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021907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  <a:t>daily feeding, watering and inspection of all animals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  <a:t>daily cleaning of animal housing areas, i.e. hose out, replace bedding, litter trays, feeding and watering utensils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  <a:t>administering medication and treatment as prescribed by veterinary practitioner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  <a:t>routine disinfection of animal housing areas and equipment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  <a:t>exercising of animals as required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IC-Regular"/>
              </a:rPr>
              <a:t>provision of environmental enrichment for the animals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081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0C1-CF2A-49C9-A017-4265F70C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Our main one in this cluster is:</a:t>
            </a:r>
            <a:endParaRPr lang="en-AU" dirty="0"/>
          </a:p>
        </p:txBody>
      </p:sp>
      <p:pic>
        <p:nvPicPr>
          <p:cNvPr id="15362" name="Picture 2" descr="6 Tips For Mastering The Dog Walk - Cesar&amp;#39;s Way">
            <a:extLst>
              <a:ext uri="{FF2B5EF4-FFF2-40B4-BE49-F238E27FC236}">
                <a16:creationId xmlns:a16="http://schemas.microsoft.com/office/drawing/2014/main" id="{DC081F21-B518-4B9D-8F95-702DC8008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2" b="2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0974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5210-09D5-4200-A34A-1C2040B1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Hazards to human and animal’s </a:t>
            </a:r>
            <a:r>
              <a:rPr lang="en-US" i="1" u="sng" dirty="0"/>
              <a:t>when walking/exercising</a:t>
            </a:r>
            <a:endParaRPr lang="en-AU" i="1" u="sng" dirty="0"/>
          </a:p>
        </p:txBody>
      </p:sp>
    </p:spTree>
    <p:extLst>
      <p:ext uri="{BB962C8B-B14F-4D97-AF65-F5344CB8AC3E}">
        <p14:creationId xmlns:p14="http://schemas.microsoft.com/office/powerpoint/2010/main" val="81047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A3F1-046D-4A93-A340-80BEF885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to US (WHS)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52E16B-BCAC-440B-84E9-07785C3D8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790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18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58E7-D530-4265-9F29-88979CBC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animal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F4D23-8450-492D-A2A2-FBBC02CB3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5D223-3DA6-4750-BAEE-8B42E75EA3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Bites (not necessarily aggression – could be arousal/accidental biting!)</a:t>
            </a:r>
          </a:p>
          <a:p>
            <a:r>
              <a:rPr lang="en-US" dirty="0"/>
              <a:t>Scratches</a:t>
            </a:r>
          </a:p>
          <a:p>
            <a:r>
              <a:rPr lang="en-US" dirty="0"/>
              <a:t>Transmission of zoonoses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D07E8-AD56-426F-9859-84F09570A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F11AF-F6BE-47C0-8130-1E6026CC86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r>
              <a:rPr lang="en-US" dirty="0"/>
              <a:t>Observation of body language and behaviour to pre-empt issues</a:t>
            </a:r>
          </a:p>
          <a:p>
            <a:r>
              <a:rPr lang="en-US" dirty="0"/>
              <a:t>Hygiene measures</a:t>
            </a:r>
          </a:p>
          <a:p>
            <a:r>
              <a:rPr lang="en-US" dirty="0"/>
              <a:t>Observations of health prior to interaction</a:t>
            </a:r>
            <a:endParaRPr lang="en-AU" dirty="0"/>
          </a:p>
        </p:txBody>
      </p:sp>
      <p:pic>
        <p:nvPicPr>
          <p:cNvPr id="19458" name="Picture 2" descr="How to Survive Your Dog&amp;#39;s Arousal Biting - Whole Dog Journal">
            <a:extLst>
              <a:ext uri="{FF2B5EF4-FFF2-40B4-BE49-F238E27FC236}">
                <a16:creationId xmlns:a16="http://schemas.microsoft.com/office/drawing/2014/main" id="{C5E10072-6556-49B1-ABB9-CF9E32D3D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44"/>
          <a:stretch/>
        </p:blipFill>
        <p:spPr bwMode="auto">
          <a:xfrm>
            <a:off x="-16793" y="4797153"/>
            <a:ext cx="2388863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129 Dog Biting Girl Stock Photos, Pictures &amp;amp; Royalty-Free Images - iStock">
            <a:extLst>
              <a:ext uri="{FF2B5EF4-FFF2-40B4-BE49-F238E27FC236}">
                <a16:creationId xmlns:a16="http://schemas.microsoft.com/office/drawing/2014/main" id="{7E105ED6-CC5F-4B85-922D-A5574D0FA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5531" r="16647" b="3677"/>
          <a:stretch/>
        </p:blipFill>
        <p:spPr bwMode="auto">
          <a:xfrm>
            <a:off x="2555777" y="4797152"/>
            <a:ext cx="2078930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5A15-C08E-4DB5-84AB-E81912D9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Cars/traffic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B8EFB-7AF5-46E5-98A9-06BB894AB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91CEA-5535-413A-B5B4-407DB5F57F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run over</a:t>
            </a:r>
            <a:r>
              <a:rPr lang="en-AU" dirty="0"/>
              <a:t>/injured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CA7E0-13D4-4D2F-B036-E504C3A4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A8A37-EF6A-4E14-9B20-5729BB300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742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Road safety</a:t>
            </a:r>
          </a:p>
          <a:p>
            <a:r>
              <a:rPr lang="en-US" dirty="0"/>
              <a:t>Wearing high vis external layer</a:t>
            </a:r>
          </a:p>
          <a:p>
            <a:r>
              <a:rPr lang="en-US" dirty="0"/>
              <a:t>Not walking a dusk/low light times if possible, choosing tracks with no/minimal road crossings</a:t>
            </a:r>
            <a:endParaRPr lang="en-AU" dirty="0"/>
          </a:p>
        </p:txBody>
      </p:sp>
      <p:pic>
        <p:nvPicPr>
          <p:cNvPr id="20482" name="Picture 2" descr="STOP! YOU ARE REWARDING YOUR DOG FOR PULLING">
            <a:extLst>
              <a:ext uri="{FF2B5EF4-FFF2-40B4-BE49-F238E27FC236}">
                <a16:creationId xmlns:a16="http://schemas.microsoft.com/office/drawing/2014/main" id="{169BD415-6A3E-43CD-B46D-DAA7C561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64502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og Walker Pre Printed Hi Vis Safety Vest Waistcoat - Simply Hi Vis  Clothing UK">
            <a:extLst>
              <a:ext uri="{FF2B5EF4-FFF2-40B4-BE49-F238E27FC236}">
                <a16:creationId xmlns:a16="http://schemas.microsoft.com/office/drawing/2014/main" id="{071F50BC-77C6-46D5-9AE6-71B8189E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5167" l="3833" r="97167">
                        <a14:foregroundMark x1="57500" y1="12000" x2="43667" y2="6833"/>
                        <a14:foregroundMark x1="43667" y1="6833" x2="12500" y2="10500"/>
                        <a14:foregroundMark x1="12500" y1="10500" x2="7333" y2="31667"/>
                        <a14:foregroundMark x1="7333" y1="31667" x2="19833" y2="80333"/>
                        <a14:foregroundMark x1="19833" y1="80333" x2="27833" y2="90333"/>
                        <a14:foregroundMark x1="27833" y1="90333" x2="45500" y2="94333"/>
                        <a14:foregroundMark x1="45500" y1="94333" x2="57833" y2="77833"/>
                        <a14:foregroundMark x1="57833" y1="77833" x2="60833" y2="16167"/>
                        <a14:foregroundMark x1="60833" y1="16167" x2="58500" y2="12667"/>
                        <a14:foregroundMark x1="91667" y1="41333" x2="88333" y2="92167"/>
                        <a14:foregroundMark x1="88333" y1="92167" x2="69000" y2="95167"/>
                        <a14:foregroundMark x1="69000" y1="95167" x2="59333" y2="91000"/>
                        <a14:foregroundMark x1="59333" y1="91000" x2="57833" y2="89833"/>
                        <a14:foregroundMark x1="94333" y1="42833" x2="94000" y2="51333"/>
                        <a14:foregroundMark x1="94000" y1="51333" x2="93833" y2="51500"/>
                        <a14:foregroundMark x1="97167" y1="44000" x2="97167" y2="44000"/>
                        <a14:foregroundMark x1="6167" y1="31833" x2="3833" y2="11000"/>
                        <a14:foregroundMark x1="3833" y1="11000" x2="30333" y2="3500"/>
                        <a14:foregroundMark x1="30333" y1="3500" x2="41833" y2="3833"/>
                        <a14:foregroundMark x1="41833" y1="3833" x2="60000" y2="13000"/>
                        <a14:foregroundMark x1="74667" y1="41500" x2="78833" y2="50667"/>
                        <a14:foregroundMark x1="78833" y1="50667" x2="78833" y2="50667"/>
                        <a14:foregroundMark x1="4833" y1="10833" x2="7667" y2="29667"/>
                        <a14:foregroundMark x1="7667" y1="29667" x2="9167" y2="32833"/>
                        <a14:foregroundMark x1="3833" y1="11333" x2="4000" y2="2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84" y="3856484"/>
            <a:ext cx="3001516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7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4460-8D51-4AD5-B103-76EFFE89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animals in area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4C786-C8A0-4CC6-8BB6-3E2A8EB4D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81202-27AB-49EA-ADB3-75CCE14C4B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dogs off leash, foxes, wildlife, snakes, spiders </a:t>
            </a:r>
            <a:r>
              <a:rPr lang="en-US" dirty="0" err="1"/>
              <a:t>etc</a:t>
            </a:r>
            <a:endParaRPr lang="en-AU" dirty="0"/>
          </a:p>
          <a:p>
            <a:endParaRPr lang="en-AU" dirty="0"/>
          </a:p>
          <a:p>
            <a:r>
              <a:rPr lang="en-AU" dirty="0"/>
              <a:t>Bites, scratches, injuries, envenomation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A828F-E2B2-4B83-8866-42061FC2F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Control/reduction/</a:t>
            </a:r>
            <a:r>
              <a:rPr lang="en-US" dirty="0" err="1"/>
              <a:t>minimisation</a:t>
            </a:r>
            <a:r>
              <a:rPr lang="en-US" dirty="0"/>
              <a:t> measures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026DA-E053-4B10-A156-837E9E11DB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 walking through long grass</a:t>
            </a:r>
          </a:p>
          <a:p>
            <a:r>
              <a:rPr lang="en-US" dirty="0"/>
              <a:t>Being observant of surroundings</a:t>
            </a:r>
          </a:p>
          <a:p>
            <a:r>
              <a:rPr lang="en-US" dirty="0"/>
              <a:t>Selecting walking tracks that best suit the dog you are walking (</a:t>
            </a:r>
            <a:r>
              <a:rPr lang="en-US" dirty="0" err="1"/>
              <a:t>ie</a:t>
            </a:r>
            <a:r>
              <a:rPr lang="en-US" dirty="0"/>
              <a:t> not through an off-leash dog park with a dog-aggressive dog) so that on top of the worry about the approaching dog, it is not worsened by a dog-fight you are in the middle of</a:t>
            </a:r>
          </a:p>
        </p:txBody>
      </p:sp>
      <p:pic>
        <p:nvPicPr>
          <p:cNvPr id="21506" name="Picture 2" descr="How to Stop an Off-Leash Dog From Approaching Your Dog - PetHelpful">
            <a:extLst>
              <a:ext uri="{FF2B5EF4-FFF2-40B4-BE49-F238E27FC236}">
                <a16:creationId xmlns:a16="http://schemas.microsoft.com/office/drawing/2014/main" id="{ACF37248-7AE8-4434-A347-B9CD9834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3" y="4509120"/>
            <a:ext cx="305028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9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ial BH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BHI Template</Template>
  <TotalTime>6648</TotalTime>
  <Words>1143</Words>
  <Application>Microsoft Office PowerPoint</Application>
  <PresentationFormat>On-screen Show (4:3)</PresentationFormat>
  <Paragraphs>160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VIC-Regular</vt:lpstr>
      <vt:lpstr>Official BHI Template</vt:lpstr>
      <vt:lpstr>The welfare, behaviour, and exercising dogs Cluster ACMGEN303 - Assess the welfare status of an animal ACMBEH301 - Identify behaviours and interact safely with animals ACMGEN308 - Walk and exercise dogs</vt:lpstr>
      <vt:lpstr>Common activities in animal care sectors   Group discussion</vt:lpstr>
      <vt:lpstr>Animal attendants are responsible for carrying out the following duties and must report to the operations manager on these duties: </vt:lpstr>
      <vt:lpstr>Our main one in this cluster is:</vt:lpstr>
      <vt:lpstr>Hazards to human and animal’s when walking/exercising</vt:lpstr>
      <vt:lpstr>Hazards to US (WHS)</vt:lpstr>
      <vt:lpstr>The animal</vt:lpstr>
      <vt:lpstr>Cars/traffic</vt:lpstr>
      <vt:lpstr>Other animals in area</vt:lpstr>
      <vt:lpstr>This begins well before the walk starts…</vt:lpstr>
      <vt:lpstr>Terrain</vt:lpstr>
      <vt:lpstr>Environmental conditions</vt:lpstr>
      <vt:lpstr>BUT! PPE MUST FIT CORRECTLY</vt:lpstr>
      <vt:lpstr>Manual handling</vt:lpstr>
      <vt:lpstr>Hazards to our dogs (Animal Welfare)</vt:lpstr>
      <vt:lpstr>Other animals</vt:lpstr>
      <vt:lpstr>Cars/traffic</vt:lpstr>
      <vt:lpstr>Terrain</vt:lpstr>
      <vt:lpstr>Environmental conditions</vt:lpstr>
      <vt:lpstr>PowerPoint Presentation</vt:lpstr>
      <vt:lpstr>PowerPoint Presentation</vt:lpstr>
      <vt:lpstr>Toxic substances</vt:lpstr>
      <vt:lpstr>Themselves! And Us!</vt:lpstr>
      <vt:lpstr>Some specific requirements of WHS legislation animal attendants must follow</vt:lpstr>
      <vt:lpstr>Some specific requirements of WHS legislation animal attendants must follow</vt:lpstr>
      <vt:lpstr>PowerPoint Presentation</vt:lpstr>
    </vt:vector>
  </TitlesOfParts>
  <Company>Box Hill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Code/Cluster Name</dc:title>
  <dc:creator>Marcie Lash</dc:creator>
  <cp:lastModifiedBy>Nicole Eustice</cp:lastModifiedBy>
  <cp:revision>184</cp:revision>
  <dcterms:created xsi:type="dcterms:W3CDTF">2019-05-26T22:37:39Z</dcterms:created>
  <dcterms:modified xsi:type="dcterms:W3CDTF">2024-02-27T01:57:43Z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92b962-2da9-437f-9131-159982e3fe8d_Enabled">
    <vt:lpwstr>true</vt:lpwstr>
  </property>
  <property fmtid="{D5CDD505-2E9C-101B-9397-08002B2CF9AE}" pid="3" name="MSIP_Label_6492b962-2da9-437f-9131-159982e3fe8d_SetDate">
    <vt:lpwstr>2021-03-29T22:02:57Z</vt:lpwstr>
  </property>
  <property fmtid="{D5CDD505-2E9C-101B-9397-08002B2CF9AE}" pid="4" name="MSIP_Label_6492b962-2da9-437f-9131-159982e3fe8d_Method">
    <vt:lpwstr>Privileged</vt:lpwstr>
  </property>
  <property fmtid="{D5CDD505-2E9C-101B-9397-08002B2CF9AE}" pid="5" name="MSIP_Label_6492b962-2da9-437f-9131-159982e3fe8d_Name">
    <vt:lpwstr>No Marking</vt:lpwstr>
  </property>
  <property fmtid="{D5CDD505-2E9C-101B-9397-08002B2CF9AE}" pid="6" name="MSIP_Label_6492b962-2da9-437f-9131-159982e3fe8d_SiteId">
    <vt:lpwstr>32f6029a-b4af-440e-8020-d4b47ab314a2</vt:lpwstr>
  </property>
  <property fmtid="{D5CDD505-2E9C-101B-9397-08002B2CF9AE}" pid="7" name="MSIP_Label_6492b962-2da9-437f-9131-159982e3fe8d_ActionId">
    <vt:lpwstr>b3d6740c-7a6d-4656-9f99-29352ec5d71e</vt:lpwstr>
  </property>
  <property fmtid="{D5CDD505-2E9C-101B-9397-08002B2CF9AE}" pid="8" name="MSIP_Label_6492b962-2da9-437f-9131-159982e3fe8d_ContentBits">
    <vt:lpwstr>0</vt:lpwstr>
  </property>
</Properties>
</file>