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056" r:id="rId2"/>
    <p:sldId id="1079" r:id="rId3"/>
    <p:sldId id="1108" r:id="rId4"/>
    <p:sldId id="1077" r:id="rId5"/>
    <p:sldId id="1076" r:id="rId6"/>
    <p:sldId id="1057" r:id="rId7"/>
    <p:sldId id="1080" r:id="rId8"/>
    <p:sldId id="1081" r:id="rId9"/>
    <p:sldId id="1082" r:id="rId10"/>
    <p:sldId id="1058" r:id="rId11"/>
    <p:sldId id="1106" r:id="rId12"/>
    <p:sldId id="1107" r:id="rId13"/>
    <p:sldId id="1078" r:id="rId14"/>
    <p:sldId id="1105" r:id="rId15"/>
    <p:sldId id="1101" r:id="rId16"/>
    <p:sldId id="1102" r:id="rId17"/>
    <p:sldId id="1103" r:id="rId18"/>
    <p:sldId id="1104" r:id="rId19"/>
    <p:sldId id="1090" r:id="rId20"/>
    <p:sldId id="1085" r:id="rId21"/>
    <p:sldId id="1113" r:id="rId22"/>
    <p:sldId id="1114" r:id="rId23"/>
    <p:sldId id="1100" r:id="rId24"/>
    <p:sldId id="1087" r:id="rId25"/>
    <p:sldId id="1089" r:id="rId26"/>
    <p:sldId id="1093" r:id="rId27"/>
    <p:sldId id="1094" r:id="rId28"/>
    <p:sldId id="1095" r:id="rId29"/>
    <p:sldId id="1097" r:id="rId30"/>
    <p:sldId id="1098" r:id="rId31"/>
    <p:sldId id="1091" r:id="rId32"/>
    <p:sldId id="1042" r:id="rId33"/>
    <p:sldId id="10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9177" autoAdjust="0"/>
  </p:normalViewPr>
  <p:slideViewPr>
    <p:cSldViewPr showGuides="1">
      <p:cViewPr varScale="1">
        <p:scale>
          <a:sx n="88" d="100"/>
          <a:sy n="88" d="100"/>
        </p:scale>
        <p:origin x="20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4DBFE-86FA-4B45-91C7-D153CD44673F}" type="doc">
      <dgm:prSet loTypeId="urn:microsoft.com/office/officeart/2005/8/layout/cycle2" loCatId="cycle" qsTypeId="urn:microsoft.com/office/officeart/2005/8/quickstyle/3d2" qsCatId="3D" csTypeId="urn:microsoft.com/office/officeart/2005/8/colors/colorful3" csCatId="colorful" phldr="1"/>
      <dgm:spPr/>
      <dgm:t>
        <a:bodyPr/>
        <a:lstStyle/>
        <a:p>
          <a:endParaRPr lang="en-AU"/>
        </a:p>
      </dgm:t>
    </dgm:pt>
    <dgm:pt modelId="{74D2F357-79BA-4278-AD4D-45FFA24A6407}">
      <dgm:prSet/>
      <dgm:spPr/>
      <dgm:t>
        <a:bodyPr/>
        <a:lstStyle/>
        <a:p>
          <a:r>
            <a:rPr lang="en-AU"/>
            <a:t>Confirm the task, time, duration</a:t>
          </a:r>
        </a:p>
      </dgm:t>
    </dgm:pt>
    <dgm:pt modelId="{30D98F86-ED96-40CD-A105-E14F3F82F02C}" type="parTrans" cxnId="{F28C3F79-AD2E-40CC-AA2F-3BC359D50791}">
      <dgm:prSet/>
      <dgm:spPr/>
      <dgm:t>
        <a:bodyPr/>
        <a:lstStyle/>
        <a:p>
          <a:endParaRPr lang="en-AU"/>
        </a:p>
      </dgm:t>
    </dgm:pt>
    <dgm:pt modelId="{C330A6C1-5953-4849-9A16-06A608541E2F}" type="sibTrans" cxnId="{F28C3F79-AD2E-40CC-AA2F-3BC359D50791}">
      <dgm:prSet/>
      <dgm:spPr/>
      <dgm:t>
        <a:bodyPr/>
        <a:lstStyle/>
        <a:p>
          <a:endParaRPr lang="en-AU"/>
        </a:p>
      </dgm:t>
    </dgm:pt>
    <dgm:pt modelId="{DEA7AF48-4FBA-4A30-A564-9D04BD146A0B}">
      <dgm:prSet/>
      <dgm:spPr/>
      <dgm:t>
        <a:bodyPr/>
        <a:lstStyle/>
        <a:p>
          <a:r>
            <a:rPr lang="en-AU"/>
            <a:t>Establish the walking route</a:t>
          </a:r>
        </a:p>
      </dgm:t>
    </dgm:pt>
    <dgm:pt modelId="{D8648A1B-1BD2-4126-838B-B5E30A0AA0C2}" type="parTrans" cxnId="{8AA8659C-4ADF-4B19-A388-567AA4B33741}">
      <dgm:prSet/>
      <dgm:spPr/>
      <dgm:t>
        <a:bodyPr/>
        <a:lstStyle/>
        <a:p>
          <a:endParaRPr lang="en-AU"/>
        </a:p>
      </dgm:t>
    </dgm:pt>
    <dgm:pt modelId="{DFC90733-A23D-48EC-974A-24C9BF9ABD64}" type="sibTrans" cxnId="{8AA8659C-4ADF-4B19-A388-567AA4B33741}">
      <dgm:prSet/>
      <dgm:spPr/>
      <dgm:t>
        <a:bodyPr/>
        <a:lstStyle/>
        <a:p>
          <a:endParaRPr lang="en-AU"/>
        </a:p>
      </dgm:t>
    </dgm:pt>
    <dgm:pt modelId="{362D7B43-9666-4134-8727-41BEE523235B}">
      <dgm:prSet/>
      <dgm:spPr/>
      <dgm:t>
        <a:bodyPr/>
        <a:lstStyle/>
        <a:p>
          <a:r>
            <a:rPr lang="en-AU" dirty="0"/>
            <a:t>Discuss questions with supervisor</a:t>
          </a:r>
        </a:p>
      </dgm:t>
    </dgm:pt>
    <dgm:pt modelId="{EF217D7B-BCAF-420D-B31F-30D8B662D72D}" type="parTrans" cxnId="{29B5AC86-DC26-4CF2-8708-CF53248FB2C6}">
      <dgm:prSet/>
      <dgm:spPr/>
      <dgm:t>
        <a:bodyPr/>
        <a:lstStyle/>
        <a:p>
          <a:endParaRPr lang="en-AU"/>
        </a:p>
      </dgm:t>
    </dgm:pt>
    <dgm:pt modelId="{F100FDA7-56D2-4FF1-9713-E05E186DB88B}" type="sibTrans" cxnId="{29B5AC86-DC26-4CF2-8708-CF53248FB2C6}">
      <dgm:prSet/>
      <dgm:spPr/>
      <dgm:t>
        <a:bodyPr/>
        <a:lstStyle/>
        <a:p>
          <a:endParaRPr lang="en-AU"/>
        </a:p>
      </dgm:t>
    </dgm:pt>
    <dgm:pt modelId="{986EA89D-FCB4-4718-BBCA-9264A5B7CB1F}" type="pres">
      <dgm:prSet presAssocID="{EE74DBFE-86FA-4B45-91C7-D153CD44673F}" presName="cycle" presStyleCnt="0">
        <dgm:presLayoutVars>
          <dgm:dir/>
          <dgm:resizeHandles val="exact"/>
        </dgm:presLayoutVars>
      </dgm:prSet>
      <dgm:spPr/>
    </dgm:pt>
    <dgm:pt modelId="{C2C19B7B-E611-45F9-8852-5EE7E8E20BBF}" type="pres">
      <dgm:prSet presAssocID="{74D2F357-79BA-4278-AD4D-45FFA24A6407}" presName="node" presStyleLbl="node1" presStyleIdx="0" presStyleCnt="3">
        <dgm:presLayoutVars>
          <dgm:bulletEnabled val="1"/>
        </dgm:presLayoutVars>
      </dgm:prSet>
      <dgm:spPr/>
    </dgm:pt>
    <dgm:pt modelId="{BBBC0B0A-FD26-440B-9BA8-D1280E8B8FE9}" type="pres">
      <dgm:prSet presAssocID="{C330A6C1-5953-4849-9A16-06A608541E2F}" presName="sibTrans" presStyleLbl="sibTrans2D1" presStyleIdx="0" presStyleCnt="3"/>
      <dgm:spPr/>
    </dgm:pt>
    <dgm:pt modelId="{1654147B-797B-424B-8143-CC866EE33406}" type="pres">
      <dgm:prSet presAssocID="{C330A6C1-5953-4849-9A16-06A608541E2F}" presName="connectorText" presStyleLbl="sibTrans2D1" presStyleIdx="0" presStyleCnt="3"/>
      <dgm:spPr/>
    </dgm:pt>
    <dgm:pt modelId="{6F174C00-6C06-4F53-9483-21F40FCCD1A0}" type="pres">
      <dgm:prSet presAssocID="{DEA7AF48-4FBA-4A30-A564-9D04BD146A0B}" presName="node" presStyleLbl="node1" presStyleIdx="1" presStyleCnt="3">
        <dgm:presLayoutVars>
          <dgm:bulletEnabled val="1"/>
        </dgm:presLayoutVars>
      </dgm:prSet>
      <dgm:spPr/>
    </dgm:pt>
    <dgm:pt modelId="{901CF70B-A7AB-46F0-AAFB-AD8718CC0FD0}" type="pres">
      <dgm:prSet presAssocID="{DFC90733-A23D-48EC-974A-24C9BF9ABD64}" presName="sibTrans" presStyleLbl="sibTrans2D1" presStyleIdx="1" presStyleCnt="3"/>
      <dgm:spPr/>
    </dgm:pt>
    <dgm:pt modelId="{6995E546-48BC-4D5E-AB37-0C4CF3E7BA0F}" type="pres">
      <dgm:prSet presAssocID="{DFC90733-A23D-48EC-974A-24C9BF9ABD64}" presName="connectorText" presStyleLbl="sibTrans2D1" presStyleIdx="1" presStyleCnt="3"/>
      <dgm:spPr/>
    </dgm:pt>
    <dgm:pt modelId="{C5DEB923-6606-45CB-A50C-A824BFA8DD5B}" type="pres">
      <dgm:prSet presAssocID="{362D7B43-9666-4134-8727-41BEE523235B}" presName="node" presStyleLbl="node1" presStyleIdx="2" presStyleCnt="3">
        <dgm:presLayoutVars>
          <dgm:bulletEnabled val="1"/>
        </dgm:presLayoutVars>
      </dgm:prSet>
      <dgm:spPr/>
    </dgm:pt>
    <dgm:pt modelId="{A1ED721C-9573-4294-ACB2-7F3E4F200BB0}" type="pres">
      <dgm:prSet presAssocID="{F100FDA7-56D2-4FF1-9713-E05E186DB88B}" presName="sibTrans" presStyleLbl="sibTrans2D1" presStyleIdx="2" presStyleCnt="3"/>
      <dgm:spPr/>
    </dgm:pt>
    <dgm:pt modelId="{89FE5A09-8631-4346-B00D-B8AE54D92C69}" type="pres">
      <dgm:prSet presAssocID="{F100FDA7-56D2-4FF1-9713-E05E186DB88B}" presName="connectorText" presStyleLbl="sibTrans2D1" presStyleIdx="2" presStyleCnt="3"/>
      <dgm:spPr/>
    </dgm:pt>
  </dgm:ptLst>
  <dgm:cxnLst>
    <dgm:cxn modelId="{1F514B0B-7F8C-4ADE-8D57-8B511EF04433}" type="presOf" srcId="{EE74DBFE-86FA-4B45-91C7-D153CD44673F}" destId="{986EA89D-FCB4-4718-BBCA-9264A5B7CB1F}" srcOrd="0" destOrd="0" presId="urn:microsoft.com/office/officeart/2005/8/layout/cycle2"/>
    <dgm:cxn modelId="{BB090764-C147-4C24-B400-97873E27555B}" type="presOf" srcId="{74D2F357-79BA-4278-AD4D-45FFA24A6407}" destId="{C2C19B7B-E611-45F9-8852-5EE7E8E20BBF}" srcOrd="0" destOrd="0" presId="urn:microsoft.com/office/officeart/2005/8/layout/cycle2"/>
    <dgm:cxn modelId="{EA73456F-6F8A-469D-B2A2-F02292BEB486}" type="presOf" srcId="{362D7B43-9666-4134-8727-41BEE523235B}" destId="{C5DEB923-6606-45CB-A50C-A824BFA8DD5B}" srcOrd="0" destOrd="0" presId="urn:microsoft.com/office/officeart/2005/8/layout/cycle2"/>
    <dgm:cxn modelId="{F28C3F79-AD2E-40CC-AA2F-3BC359D50791}" srcId="{EE74DBFE-86FA-4B45-91C7-D153CD44673F}" destId="{74D2F357-79BA-4278-AD4D-45FFA24A6407}" srcOrd="0" destOrd="0" parTransId="{30D98F86-ED96-40CD-A105-E14F3F82F02C}" sibTransId="{C330A6C1-5953-4849-9A16-06A608541E2F}"/>
    <dgm:cxn modelId="{29B5AC86-DC26-4CF2-8708-CF53248FB2C6}" srcId="{EE74DBFE-86FA-4B45-91C7-D153CD44673F}" destId="{362D7B43-9666-4134-8727-41BEE523235B}" srcOrd="2" destOrd="0" parTransId="{EF217D7B-BCAF-420D-B31F-30D8B662D72D}" sibTransId="{F100FDA7-56D2-4FF1-9713-E05E186DB88B}"/>
    <dgm:cxn modelId="{FE09A08E-F1FD-4899-9510-16650BE56F17}" type="presOf" srcId="{C330A6C1-5953-4849-9A16-06A608541E2F}" destId="{BBBC0B0A-FD26-440B-9BA8-D1280E8B8FE9}" srcOrd="0" destOrd="0" presId="urn:microsoft.com/office/officeart/2005/8/layout/cycle2"/>
    <dgm:cxn modelId="{EE9E2698-9598-463A-9DCE-4CB20A531713}" type="presOf" srcId="{DFC90733-A23D-48EC-974A-24C9BF9ABD64}" destId="{901CF70B-A7AB-46F0-AAFB-AD8718CC0FD0}" srcOrd="0" destOrd="0" presId="urn:microsoft.com/office/officeart/2005/8/layout/cycle2"/>
    <dgm:cxn modelId="{807EC39A-D71D-4776-9628-A722A9CF9E90}" type="presOf" srcId="{F100FDA7-56D2-4FF1-9713-E05E186DB88B}" destId="{A1ED721C-9573-4294-ACB2-7F3E4F200BB0}" srcOrd="0" destOrd="0" presId="urn:microsoft.com/office/officeart/2005/8/layout/cycle2"/>
    <dgm:cxn modelId="{8AA8659C-4ADF-4B19-A388-567AA4B33741}" srcId="{EE74DBFE-86FA-4B45-91C7-D153CD44673F}" destId="{DEA7AF48-4FBA-4A30-A564-9D04BD146A0B}" srcOrd="1" destOrd="0" parTransId="{D8648A1B-1BD2-4126-838B-B5E30A0AA0C2}" sibTransId="{DFC90733-A23D-48EC-974A-24C9BF9ABD64}"/>
    <dgm:cxn modelId="{50BC59C2-0613-4FE5-ABEA-073085E32C58}" type="presOf" srcId="{DFC90733-A23D-48EC-974A-24C9BF9ABD64}" destId="{6995E546-48BC-4D5E-AB37-0C4CF3E7BA0F}" srcOrd="1" destOrd="0" presId="urn:microsoft.com/office/officeart/2005/8/layout/cycle2"/>
    <dgm:cxn modelId="{41D3CBDF-D9A2-470B-BCA9-856B683A995F}" type="presOf" srcId="{F100FDA7-56D2-4FF1-9713-E05E186DB88B}" destId="{89FE5A09-8631-4346-B00D-B8AE54D92C69}" srcOrd="1" destOrd="0" presId="urn:microsoft.com/office/officeart/2005/8/layout/cycle2"/>
    <dgm:cxn modelId="{C5E635EB-4A7C-4B03-A18A-18BEA0ED0C33}" type="presOf" srcId="{C330A6C1-5953-4849-9A16-06A608541E2F}" destId="{1654147B-797B-424B-8143-CC866EE33406}" srcOrd="1" destOrd="0" presId="urn:microsoft.com/office/officeart/2005/8/layout/cycle2"/>
    <dgm:cxn modelId="{B5B3ACF2-C6FA-42B0-9DDF-9211E7C8297B}" type="presOf" srcId="{DEA7AF48-4FBA-4A30-A564-9D04BD146A0B}" destId="{6F174C00-6C06-4F53-9483-21F40FCCD1A0}" srcOrd="0" destOrd="0" presId="urn:microsoft.com/office/officeart/2005/8/layout/cycle2"/>
    <dgm:cxn modelId="{B42BA622-C896-4F06-B641-A255DB9EF09D}" type="presParOf" srcId="{986EA89D-FCB4-4718-BBCA-9264A5B7CB1F}" destId="{C2C19B7B-E611-45F9-8852-5EE7E8E20BBF}" srcOrd="0" destOrd="0" presId="urn:microsoft.com/office/officeart/2005/8/layout/cycle2"/>
    <dgm:cxn modelId="{50A69256-1D90-47A5-85F3-DF07BF814B28}" type="presParOf" srcId="{986EA89D-FCB4-4718-BBCA-9264A5B7CB1F}" destId="{BBBC0B0A-FD26-440B-9BA8-D1280E8B8FE9}" srcOrd="1" destOrd="0" presId="urn:microsoft.com/office/officeart/2005/8/layout/cycle2"/>
    <dgm:cxn modelId="{442751EE-C04E-409D-8E9F-CC497C2BD853}" type="presParOf" srcId="{BBBC0B0A-FD26-440B-9BA8-D1280E8B8FE9}" destId="{1654147B-797B-424B-8143-CC866EE33406}" srcOrd="0" destOrd="0" presId="urn:microsoft.com/office/officeart/2005/8/layout/cycle2"/>
    <dgm:cxn modelId="{F95304EA-022E-4353-B129-D3BF78E7BE53}" type="presParOf" srcId="{986EA89D-FCB4-4718-BBCA-9264A5B7CB1F}" destId="{6F174C00-6C06-4F53-9483-21F40FCCD1A0}" srcOrd="2" destOrd="0" presId="urn:microsoft.com/office/officeart/2005/8/layout/cycle2"/>
    <dgm:cxn modelId="{ED4E910C-91DD-4518-A7D7-27F1986862CE}" type="presParOf" srcId="{986EA89D-FCB4-4718-BBCA-9264A5B7CB1F}" destId="{901CF70B-A7AB-46F0-AAFB-AD8718CC0FD0}" srcOrd="3" destOrd="0" presId="urn:microsoft.com/office/officeart/2005/8/layout/cycle2"/>
    <dgm:cxn modelId="{9CF71B15-FDDF-4131-A396-0386FE2686B9}" type="presParOf" srcId="{901CF70B-A7AB-46F0-AAFB-AD8718CC0FD0}" destId="{6995E546-48BC-4D5E-AB37-0C4CF3E7BA0F}" srcOrd="0" destOrd="0" presId="urn:microsoft.com/office/officeart/2005/8/layout/cycle2"/>
    <dgm:cxn modelId="{48844370-E13D-445E-8912-8D4D5C251E3D}" type="presParOf" srcId="{986EA89D-FCB4-4718-BBCA-9264A5B7CB1F}" destId="{C5DEB923-6606-45CB-A50C-A824BFA8DD5B}" srcOrd="4" destOrd="0" presId="urn:microsoft.com/office/officeart/2005/8/layout/cycle2"/>
    <dgm:cxn modelId="{3B1C95A4-3475-4B28-BCA3-293AEB40ADF0}" type="presParOf" srcId="{986EA89D-FCB4-4718-BBCA-9264A5B7CB1F}" destId="{A1ED721C-9573-4294-ACB2-7F3E4F200BB0}" srcOrd="5" destOrd="0" presId="urn:microsoft.com/office/officeart/2005/8/layout/cycle2"/>
    <dgm:cxn modelId="{2B45FC45-DB7C-4BDE-9FB7-0DEE28BF5845}" type="presParOf" srcId="{A1ED721C-9573-4294-ACB2-7F3E4F200BB0}" destId="{89FE5A09-8631-4346-B00D-B8AE54D92C6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AF011-EFB2-41F2-8E00-E9B2F8F53B71}"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n-AU"/>
        </a:p>
      </dgm:t>
    </dgm:pt>
    <dgm:pt modelId="{3D5BDCEF-D437-4A3D-9E0F-9B05203023D2}">
      <dgm:prSet/>
      <dgm:spPr/>
      <dgm:t>
        <a:bodyPr/>
        <a:lstStyle/>
        <a:p>
          <a:r>
            <a:rPr lang="en-AU"/>
            <a:t>Organise dog-walking equipment</a:t>
          </a:r>
        </a:p>
      </dgm:t>
    </dgm:pt>
    <dgm:pt modelId="{AE801746-786F-4889-8444-E218C17906EB}" type="parTrans" cxnId="{261E3EB4-099F-4089-B375-CFEE93CD6804}">
      <dgm:prSet/>
      <dgm:spPr/>
      <dgm:t>
        <a:bodyPr/>
        <a:lstStyle/>
        <a:p>
          <a:endParaRPr lang="en-AU"/>
        </a:p>
      </dgm:t>
    </dgm:pt>
    <dgm:pt modelId="{232784A3-1B13-4D6C-B50C-2DFF29D8CC4B}" type="sibTrans" cxnId="{261E3EB4-099F-4089-B375-CFEE93CD6804}">
      <dgm:prSet/>
      <dgm:spPr/>
      <dgm:t>
        <a:bodyPr/>
        <a:lstStyle/>
        <a:p>
          <a:endParaRPr lang="en-AU"/>
        </a:p>
      </dgm:t>
    </dgm:pt>
    <dgm:pt modelId="{7E321107-0F7A-4C6A-B2CB-40FA9A881C30}">
      <dgm:prSet/>
      <dgm:spPr/>
      <dgm:t>
        <a:bodyPr/>
        <a:lstStyle/>
        <a:p>
          <a:r>
            <a:rPr lang="en-AU"/>
            <a:t>Waste bags</a:t>
          </a:r>
        </a:p>
      </dgm:t>
    </dgm:pt>
    <dgm:pt modelId="{A3756AD8-492B-46E7-B7A0-4784B0C41E55}" type="parTrans" cxnId="{9C9788E3-A729-488D-A02B-F03F198661B3}">
      <dgm:prSet/>
      <dgm:spPr/>
      <dgm:t>
        <a:bodyPr/>
        <a:lstStyle/>
        <a:p>
          <a:endParaRPr lang="en-AU"/>
        </a:p>
      </dgm:t>
    </dgm:pt>
    <dgm:pt modelId="{3C32186F-B624-42E6-835C-79F44DC9BC6E}" type="sibTrans" cxnId="{9C9788E3-A729-488D-A02B-F03F198661B3}">
      <dgm:prSet/>
      <dgm:spPr/>
      <dgm:t>
        <a:bodyPr/>
        <a:lstStyle/>
        <a:p>
          <a:endParaRPr lang="en-AU"/>
        </a:p>
      </dgm:t>
    </dgm:pt>
    <dgm:pt modelId="{A9271122-F368-4D97-A856-85945D9D8A38}">
      <dgm:prSet/>
      <dgm:spPr/>
      <dgm:t>
        <a:bodyPr/>
        <a:lstStyle/>
        <a:p>
          <a:r>
            <a:rPr lang="en-AU"/>
            <a:t>Water supply</a:t>
          </a:r>
        </a:p>
      </dgm:t>
    </dgm:pt>
    <dgm:pt modelId="{2EBEFA94-24FA-4CAC-AADD-B8E777777364}" type="parTrans" cxnId="{16654CEA-8499-499D-8900-9DE62D159B2C}">
      <dgm:prSet/>
      <dgm:spPr/>
      <dgm:t>
        <a:bodyPr/>
        <a:lstStyle/>
        <a:p>
          <a:endParaRPr lang="en-AU"/>
        </a:p>
      </dgm:t>
    </dgm:pt>
    <dgm:pt modelId="{929432F3-D155-4572-B246-7E95302FBF83}" type="sibTrans" cxnId="{16654CEA-8499-499D-8900-9DE62D159B2C}">
      <dgm:prSet/>
      <dgm:spPr/>
      <dgm:t>
        <a:bodyPr/>
        <a:lstStyle/>
        <a:p>
          <a:endParaRPr lang="en-AU"/>
        </a:p>
      </dgm:t>
    </dgm:pt>
    <dgm:pt modelId="{6CD5638B-FE0B-416A-8A13-2120785C1AF2}">
      <dgm:prSet/>
      <dgm:spPr/>
      <dgm:t>
        <a:bodyPr/>
        <a:lstStyle/>
        <a:p>
          <a:r>
            <a:rPr lang="en-AU" dirty="0"/>
            <a:t>Treats/toys</a:t>
          </a:r>
        </a:p>
      </dgm:t>
    </dgm:pt>
    <dgm:pt modelId="{73F96C8E-DC2D-4007-A72B-06172870A80F}" type="parTrans" cxnId="{AC564B52-9FF2-4455-875E-F78E80A101A8}">
      <dgm:prSet/>
      <dgm:spPr/>
      <dgm:t>
        <a:bodyPr/>
        <a:lstStyle/>
        <a:p>
          <a:endParaRPr lang="en-AU"/>
        </a:p>
      </dgm:t>
    </dgm:pt>
    <dgm:pt modelId="{C9CB966D-9FB0-431B-8D77-240E103E74E4}" type="sibTrans" cxnId="{AC564B52-9FF2-4455-875E-F78E80A101A8}">
      <dgm:prSet/>
      <dgm:spPr/>
      <dgm:t>
        <a:bodyPr/>
        <a:lstStyle/>
        <a:p>
          <a:endParaRPr lang="en-AU"/>
        </a:p>
      </dgm:t>
    </dgm:pt>
    <dgm:pt modelId="{E4A02FFB-76EF-4D1A-94D9-C66A5828AC67}">
      <dgm:prSet/>
      <dgm:spPr/>
      <dgm:t>
        <a:bodyPr/>
        <a:lstStyle/>
        <a:p>
          <a:r>
            <a:rPr lang="en-AU" dirty="0"/>
            <a:t>Other as needed (</a:t>
          </a:r>
          <a:r>
            <a:rPr lang="en-AU" dirty="0" err="1"/>
            <a:t>ie</a:t>
          </a:r>
          <a:r>
            <a:rPr lang="en-AU" dirty="0"/>
            <a:t> high vis jacket)</a:t>
          </a:r>
        </a:p>
      </dgm:t>
    </dgm:pt>
    <dgm:pt modelId="{A8700C78-EF09-47D4-97B9-125763176E8E}" type="parTrans" cxnId="{D1DC35D7-9843-4A7F-A2B8-FC73573C5499}">
      <dgm:prSet/>
      <dgm:spPr/>
      <dgm:t>
        <a:bodyPr/>
        <a:lstStyle/>
        <a:p>
          <a:endParaRPr lang="en-AU"/>
        </a:p>
      </dgm:t>
    </dgm:pt>
    <dgm:pt modelId="{89ACF4D3-8FB3-4A99-902A-9D7A00F23F3A}" type="sibTrans" cxnId="{D1DC35D7-9843-4A7F-A2B8-FC73573C5499}">
      <dgm:prSet/>
      <dgm:spPr/>
      <dgm:t>
        <a:bodyPr/>
        <a:lstStyle/>
        <a:p>
          <a:endParaRPr lang="en-AU"/>
        </a:p>
      </dgm:t>
    </dgm:pt>
    <dgm:pt modelId="{254F0E9E-CEB7-45A2-93FA-23F2A052C51D}">
      <dgm:prSet/>
      <dgm:spPr/>
      <dgm:t>
        <a:bodyPr/>
        <a:lstStyle/>
        <a:p>
          <a:r>
            <a:rPr lang="en-AU" dirty="0"/>
            <a:t>Lead/collar/other</a:t>
          </a:r>
        </a:p>
      </dgm:t>
    </dgm:pt>
    <dgm:pt modelId="{4EE239CD-1854-460C-AD9A-56ECB63AF579}" type="parTrans" cxnId="{C2577754-5C70-48ED-B5AC-DC1F5F58A60A}">
      <dgm:prSet/>
      <dgm:spPr/>
      <dgm:t>
        <a:bodyPr/>
        <a:lstStyle/>
        <a:p>
          <a:endParaRPr lang="en-AU"/>
        </a:p>
      </dgm:t>
    </dgm:pt>
    <dgm:pt modelId="{4A31DC19-60AA-408D-AE8C-007DADE02AA2}" type="sibTrans" cxnId="{C2577754-5C70-48ED-B5AC-DC1F5F58A60A}">
      <dgm:prSet/>
      <dgm:spPr/>
      <dgm:t>
        <a:bodyPr/>
        <a:lstStyle/>
        <a:p>
          <a:endParaRPr lang="en-AU"/>
        </a:p>
      </dgm:t>
    </dgm:pt>
    <dgm:pt modelId="{4A4BCAAD-A7C3-4C7C-ACEC-6B765E665FC1}" type="pres">
      <dgm:prSet presAssocID="{623AF011-EFB2-41F2-8E00-E9B2F8F53B71}" presName="Name0" presStyleCnt="0">
        <dgm:presLayoutVars>
          <dgm:dir/>
          <dgm:animLvl val="lvl"/>
          <dgm:resizeHandles val="exact"/>
        </dgm:presLayoutVars>
      </dgm:prSet>
      <dgm:spPr/>
    </dgm:pt>
    <dgm:pt modelId="{F3AFA71D-034A-406A-9661-21F32B4527DA}" type="pres">
      <dgm:prSet presAssocID="{3D5BDCEF-D437-4A3D-9E0F-9B05203023D2}" presName="linNode" presStyleCnt="0"/>
      <dgm:spPr/>
    </dgm:pt>
    <dgm:pt modelId="{8AF26AF9-8C0E-4FD3-997C-2EE19B5F7ACF}" type="pres">
      <dgm:prSet presAssocID="{3D5BDCEF-D437-4A3D-9E0F-9B05203023D2}" presName="parentText" presStyleLbl="node1" presStyleIdx="0" presStyleCnt="1">
        <dgm:presLayoutVars>
          <dgm:chMax val="1"/>
          <dgm:bulletEnabled val="1"/>
        </dgm:presLayoutVars>
      </dgm:prSet>
      <dgm:spPr/>
    </dgm:pt>
    <dgm:pt modelId="{DF915636-880C-44C7-ACA9-3ABDDE52FC16}" type="pres">
      <dgm:prSet presAssocID="{3D5BDCEF-D437-4A3D-9E0F-9B05203023D2}" presName="descendantText" presStyleLbl="alignAccFollowNode1" presStyleIdx="0" presStyleCnt="1">
        <dgm:presLayoutVars>
          <dgm:bulletEnabled val="1"/>
        </dgm:presLayoutVars>
      </dgm:prSet>
      <dgm:spPr/>
    </dgm:pt>
  </dgm:ptLst>
  <dgm:cxnLst>
    <dgm:cxn modelId="{F6A9C62D-CAED-4438-9C1E-3201F05D78B9}" type="presOf" srcId="{3D5BDCEF-D437-4A3D-9E0F-9B05203023D2}" destId="{8AF26AF9-8C0E-4FD3-997C-2EE19B5F7ACF}" srcOrd="0" destOrd="0" presId="urn:microsoft.com/office/officeart/2005/8/layout/vList5"/>
    <dgm:cxn modelId="{BD753C5E-A71A-4C1F-8100-5F2E922DD778}" type="presOf" srcId="{623AF011-EFB2-41F2-8E00-E9B2F8F53B71}" destId="{4A4BCAAD-A7C3-4C7C-ACEC-6B765E665FC1}" srcOrd="0" destOrd="0" presId="urn:microsoft.com/office/officeart/2005/8/layout/vList5"/>
    <dgm:cxn modelId="{AC564B52-9FF2-4455-875E-F78E80A101A8}" srcId="{3D5BDCEF-D437-4A3D-9E0F-9B05203023D2}" destId="{6CD5638B-FE0B-416A-8A13-2120785C1AF2}" srcOrd="2" destOrd="0" parTransId="{73F96C8E-DC2D-4007-A72B-06172870A80F}" sibTransId="{C9CB966D-9FB0-431B-8D77-240E103E74E4}"/>
    <dgm:cxn modelId="{86C5F372-54C2-4740-8419-D8E9F137141F}" type="presOf" srcId="{6CD5638B-FE0B-416A-8A13-2120785C1AF2}" destId="{DF915636-880C-44C7-ACA9-3ABDDE52FC16}" srcOrd="0" destOrd="2" presId="urn:microsoft.com/office/officeart/2005/8/layout/vList5"/>
    <dgm:cxn modelId="{C2577754-5C70-48ED-B5AC-DC1F5F58A60A}" srcId="{3D5BDCEF-D437-4A3D-9E0F-9B05203023D2}" destId="{254F0E9E-CEB7-45A2-93FA-23F2A052C51D}" srcOrd="3" destOrd="0" parTransId="{4EE239CD-1854-460C-AD9A-56ECB63AF579}" sibTransId="{4A31DC19-60AA-408D-AE8C-007DADE02AA2}"/>
    <dgm:cxn modelId="{495836B4-2581-4C4C-8B29-526490C13518}" type="presOf" srcId="{254F0E9E-CEB7-45A2-93FA-23F2A052C51D}" destId="{DF915636-880C-44C7-ACA9-3ABDDE52FC16}" srcOrd="0" destOrd="3" presId="urn:microsoft.com/office/officeart/2005/8/layout/vList5"/>
    <dgm:cxn modelId="{261E3EB4-099F-4089-B375-CFEE93CD6804}" srcId="{623AF011-EFB2-41F2-8E00-E9B2F8F53B71}" destId="{3D5BDCEF-D437-4A3D-9E0F-9B05203023D2}" srcOrd="0" destOrd="0" parTransId="{AE801746-786F-4889-8444-E218C17906EB}" sibTransId="{232784A3-1B13-4D6C-B50C-2DFF29D8CC4B}"/>
    <dgm:cxn modelId="{D5B179B6-BFF8-43C2-9578-3CAF60013D26}" type="presOf" srcId="{E4A02FFB-76EF-4D1A-94D9-C66A5828AC67}" destId="{DF915636-880C-44C7-ACA9-3ABDDE52FC16}" srcOrd="0" destOrd="4" presId="urn:microsoft.com/office/officeart/2005/8/layout/vList5"/>
    <dgm:cxn modelId="{D1DC35D7-9843-4A7F-A2B8-FC73573C5499}" srcId="{3D5BDCEF-D437-4A3D-9E0F-9B05203023D2}" destId="{E4A02FFB-76EF-4D1A-94D9-C66A5828AC67}" srcOrd="4" destOrd="0" parTransId="{A8700C78-EF09-47D4-97B9-125763176E8E}" sibTransId="{89ACF4D3-8FB3-4A99-902A-9D7A00F23F3A}"/>
    <dgm:cxn modelId="{9C9788E3-A729-488D-A02B-F03F198661B3}" srcId="{3D5BDCEF-D437-4A3D-9E0F-9B05203023D2}" destId="{7E321107-0F7A-4C6A-B2CB-40FA9A881C30}" srcOrd="0" destOrd="0" parTransId="{A3756AD8-492B-46E7-B7A0-4784B0C41E55}" sibTransId="{3C32186F-B624-42E6-835C-79F44DC9BC6E}"/>
    <dgm:cxn modelId="{AC14AFE7-47FA-4CCD-B560-AAA9A05FCE37}" type="presOf" srcId="{A9271122-F368-4D97-A856-85945D9D8A38}" destId="{DF915636-880C-44C7-ACA9-3ABDDE52FC16}" srcOrd="0" destOrd="1" presId="urn:microsoft.com/office/officeart/2005/8/layout/vList5"/>
    <dgm:cxn modelId="{16654CEA-8499-499D-8900-9DE62D159B2C}" srcId="{3D5BDCEF-D437-4A3D-9E0F-9B05203023D2}" destId="{A9271122-F368-4D97-A856-85945D9D8A38}" srcOrd="1" destOrd="0" parTransId="{2EBEFA94-24FA-4CAC-AADD-B8E777777364}" sibTransId="{929432F3-D155-4572-B246-7E95302FBF83}"/>
    <dgm:cxn modelId="{6B5551F2-6FF8-40BB-9978-4B54D0638791}" type="presOf" srcId="{7E321107-0F7A-4C6A-B2CB-40FA9A881C30}" destId="{DF915636-880C-44C7-ACA9-3ABDDE52FC16}" srcOrd="0" destOrd="0" presId="urn:microsoft.com/office/officeart/2005/8/layout/vList5"/>
    <dgm:cxn modelId="{533D0E0F-6920-4F17-B2E8-D019F039334A}" type="presParOf" srcId="{4A4BCAAD-A7C3-4C7C-ACEC-6B765E665FC1}" destId="{F3AFA71D-034A-406A-9661-21F32B4527DA}" srcOrd="0" destOrd="0" presId="urn:microsoft.com/office/officeart/2005/8/layout/vList5"/>
    <dgm:cxn modelId="{3B49349E-D975-4E5D-A540-CD9B69AE7C37}" type="presParOf" srcId="{F3AFA71D-034A-406A-9661-21F32B4527DA}" destId="{8AF26AF9-8C0E-4FD3-997C-2EE19B5F7ACF}" srcOrd="0" destOrd="0" presId="urn:microsoft.com/office/officeart/2005/8/layout/vList5"/>
    <dgm:cxn modelId="{C961F290-B319-4252-B250-3275C13A3EFC}" type="presParOf" srcId="{F3AFA71D-034A-406A-9661-21F32B4527DA}" destId="{DF915636-880C-44C7-ACA9-3ABDDE52FC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89547-1CE9-4CB8-99F4-AD09AD376D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AU"/>
        </a:p>
      </dgm:t>
    </dgm:pt>
    <dgm:pt modelId="{C98CEA04-88B3-4119-A668-786E9885419C}">
      <dgm:prSet/>
      <dgm:spPr/>
      <dgm:t>
        <a:bodyPr/>
        <a:lstStyle/>
        <a:p>
          <a:r>
            <a:rPr lang="en-AU"/>
            <a:t>Homework</a:t>
          </a:r>
        </a:p>
      </dgm:t>
    </dgm:pt>
    <dgm:pt modelId="{C0E6D0CB-09E1-48B8-BAC2-9F1DAC5B945E}" type="parTrans" cxnId="{AA28CC03-439C-4F81-B89F-27048DA7141E}">
      <dgm:prSet/>
      <dgm:spPr/>
      <dgm:t>
        <a:bodyPr/>
        <a:lstStyle/>
        <a:p>
          <a:endParaRPr lang="en-AU"/>
        </a:p>
      </dgm:t>
    </dgm:pt>
    <dgm:pt modelId="{2ED959BF-26D0-4D45-8BAE-267E15FE7840}" type="sibTrans" cxnId="{AA28CC03-439C-4F81-B89F-27048DA7141E}">
      <dgm:prSet/>
      <dgm:spPr/>
      <dgm:t>
        <a:bodyPr/>
        <a:lstStyle/>
        <a:p>
          <a:endParaRPr lang="en-AU"/>
        </a:p>
      </dgm:t>
    </dgm:pt>
    <dgm:pt modelId="{6CFA893D-B200-4E9E-A596-3DCA7AD53FB5}" type="pres">
      <dgm:prSet presAssocID="{F4589547-1CE9-4CB8-99F4-AD09AD376DDE}" presName="linear" presStyleCnt="0">
        <dgm:presLayoutVars>
          <dgm:animLvl val="lvl"/>
          <dgm:resizeHandles val="exact"/>
        </dgm:presLayoutVars>
      </dgm:prSet>
      <dgm:spPr/>
    </dgm:pt>
    <dgm:pt modelId="{3EC4ABB2-994E-4650-9AC0-EE13D2FF7CA3}" type="pres">
      <dgm:prSet presAssocID="{C98CEA04-88B3-4119-A668-786E9885419C}" presName="parentText" presStyleLbl="node1" presStyleIdx="0" presStyleCnt="1">
        <dgm:presLayoutVars>
          <dgm:chMax val="0"/>
          <dgm:bulletEnabled val="1"/>
        </dgm:presLayoutVars>
      </dgm:prSet>
      <dgm:spPr/>
    </dgm:pt>
  </dgm:ptLst>
  <dgm:cxnLst>
    <dgm:cxn modelId="{AA28CC03-439C-4F81-B89F-27048DA7141E}" srcId="{F4589547-1CE9-4CB8-99F4-AD09AD376DDE}" destId="{C98CEA04-88B3-4119-A668-786E9885419C}" srcOrd="0" destOrd="0" parTransId="{C0E6D0CB-09E1-48B8-BAC2-9F1DAC5B945E}" sibTransId="{2ED959BF-26D0-4D45-8BAE-267E15FE7840}"/>
    <dgm:cxn modelId="{4B35EB18-7BA0-4EB8-833F-C560C8A46819}" type="presOf" srcId="{C98CEA04-88B3-4119-A668-786E9885419C}" destId="{3EC4ABB2-994E-4650-9AC0-EE13D2FF7CA3}" srcOrd="0" destOrd="0" presId="urn:microsoft.com/office/officeart/2005/8/layout/vList2"/>
    <dgm:cxn modelId="{CC6C23E1-EEE0-4917-96B9-44207EFF1104}" type="presOf" srcId="{F4589547-1CE9-4CB8-99F4-AD09AD376DDE}" destId="{6CFA893D-B200-4E9E-A596-3DCA7AD53FB5}" srcOrd="0" destOrd="0" presId="urn:microsoft.com/office/officeart/2005/8/layout/vList2"/>
    <dgm:cxn modelId="{D6395EEA-6D1D-4D9E-8A01-8C26C8C2C13D}" type="presParOf" srcId="{6CFA893D-B200-4E9E-A596-3DCA7AD53FB5}" destId="{3EC4ABB2-994E-4650-9AC0-EE13D2FF7CA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19B7B-E611-45F9-8852-5EE7E8E20BBF}">
      <dsp:nvSpPr>
        <dsp:cNvPr id="0" name=""/>
        <dsp:cNvSpPr/>
      </dsp:nvSpPr>
      <dsp:spPr>
        <a:xfrm>
          <a:off x="3131306" y="1390"/>
          <a:ext cx="1966986" cy="196698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AU" sz="2300" kern="1200"/>
            <a:t>Confirm the task, time, duration</a:t>
          </a:r>
        </a:p>
      </dsp:txBody>
      <dsp:txXfrm>
        <a:off x="3419364" y="289448"/>
        <a:ext cx="1390870" cy="1390870"/>
      </dsp:txXfrm>
    </dsp:sp>
    <dsp:sp modelId="{BBBC0B0A-FD26-440B-9BA8-D1280E8B8FE9}">
      <dsp:nvSpPr>
        <dsp:cNvPr id="0" name=""/>
        <dsp:cNvSpPr/>
      </dsp:nvSpPr>
      <dsp:spPr>
        <a:xfrm rot="3600000">
          <a:off x="4584392" y="1918261"/>
          <a:ext cx="521866" cy="663858"/>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a:off x="4623532" y="1983241"/>
        <a:ext cx="365306" cy="398314"/>
      </dsp:txXfrm>
    </dsp:sp>
    <dsp:sp modelId="{6F174C00-6C06-4F53-9483-21F40FCCD1A0}">
      <dsp:nvSpPr>
        <dsp:cNvPr id="0" name=""/>
        <dsp:cNvSpPr/>
      </dsp:nvSpPr>
      <dsp:spPr>
        <a:xfrm>
          <a:off x="4607126" y="2557585"/>
          <a:ext cx="1966986" cy="1966986"/>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AU" sz="2300" kern="1200"/>
            <a:t>Establish the walking route</a:t>
          </a:r>
        </a:p>
      </dsp:txBody>
      <dsp:txXfrm>
        <a:off x="4895184" y="2845643"/>
        <a:ext cx="1390870" cy="1390870"/>
      </dsp:txXfrm>
    </dsp:sp>
    <dsp:sp modelId="{901CF70B-A7AB-46F0-AAFB-AD8718CC0FD0}">
      <dsp:nvSpPr>
        <dsp:cNvPr id="0" name=""/>
        <dsp:cNvSpPr/>
      </dsp:nvSpPr>
      <dsp:spPr>
        <a:xfrm rot="10800000">
          <a:off x="3868636" y="3209150"/>
          <a:ext cx="521866" cy="663858"/>
        </a:xfrm>
        <a:prstGeom prst="rightArrow">
          <a:avLst>
            <a:gd name="adj1" fmla="val 60000"/>
            <a:gd name="adj2" fmla="val 500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rot="10800000">
        <a:off x="4025196" y="3341922"/>
        <a:ext cx="365306" cy="398314"/>
      </dsp:txXfrm>
    </dsp:sp>
    <dsp:sp modelId="{C5DEB923-6606-45CB-A50C-A824BFA8DD5B}">
      <dsp:nvSpPr>
        <dsp:cNvPr id="0" name=""/>
        <dsp:cNvSpPr/>
      </dsp:nvSpPr>
      <dsp:spPr>
        <a:xfrm>
          <a:off x="1655486" y="2557585"/>
          <a:ext cx="1966986" cy="1966986"/>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AU" sz="2300" kern="1200" dirty="0"/>
            <a:t>Discuss questions with supervisor</a:t>
          </a:r>
        </a:p>
      </dsp:txBody>
      <dsp:txXfrm>
        <a:off x="1943544" y="2845643"/>
        <a:ext cx="1390870" cy="1390870"/>
      </dsp:txXfrm>
    </dsp:sp>
    <dsp:sp modelId="{A1ED721C-9573-4294-ACB2-7F3E4F200BB0}">
      <dsp:nvSpPr>
        <dsp:cNvPr id="0" name=""/>
        <dsp:cNvSpPr/>
      </dsp:nvSpPr>
      <dsp:spPr>
        <a:xfrm rot="18000000">
          <a:off x="3108571" y="1943843"/>
          <a:ext cx="521866" cy="663858"/>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a:off x="3147711" y="2144407"/>
        <a:ext cx="365306" cy="398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15636-880C-44C7-ACA9-3ABDDE52FC16}">
      <dsp:nvSpPr>
        <dsp:cNvPr id="0" name=""/>
        <dsp:cNvSpPr/>
      </dsp:nvSpPr>
      <dsp:spPr>
        <a:xfrm rot="5400000">
          <a:off x="3785742" y="-370490"/>
          <a:ext cx="3620770"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AU" sz="3300" kern="1200"/>
            <a:t>Waste bags</a:t>
          </a:r>
        </a:p>
        <a:p>
          <a:pPr marL="285750" lvl="1" indent="-285750" algn="l" defTabSz="1466850">
            <a:lnSpc>
              <a:spcPct val="90000"/>
            </a:lnSpc>
            <a:spcBef>
              <a:spcPct val="0"/>
            </a:spcBef>
            <a:spcAft>
              <a:spcPct val="15000"/>
            </a:spcAft>
            <a:buChar char="•"/>
          </a:pPr>
          <a:r>
            <a:rPr lang="en-AU" sz="3300" kern="1200"/>
            <a:t>Water supply</a:t>
          </a:r>
        </a:p>
        <a:p>
          <a:pPr marL="285750" lvl="1" indent="-285750" algn="l" defTabSz="1466850">
            <a:lnSpc>
              <a:spcPct val="90000"/>
            </a:lnSpc>
            <a:spcBef>
              <a:spcPct val="0"/>
            </a:spcBef>
            <a:spcAft>
              <a:spcPct val="15000"/>
            </a:spcAft>
            <a:buChar char="•"/>
          </a:pPr>
          <a:r>
            <a:rPr lang="en-AU" sz="3300" kern="1200" dirty="0"/>
            <a:t>Treats/toys</a:t>
          </a:r>
        </a:p>
        <a:p>
          <a:pPr marL="285750" lvl="1" indent="-285750" algn="l" defTabSz="1466850">
            <a:lnSpc>
              <a:spcPct val="90000"/>
            </a:lnSpc>
            <a:spcBef>
              <a:spcPct val="0"/>
            </a:spcBef>
            <a:spcAft>
              <a:spcPct val="15000"/>
            </a:spcAft>
            <a:buChar char="•"/>
          </a:pPr>
          <a:r>
            <a:rPr lang="en-AU" sz="3300" kern="1200" dirty="0"/>
            <a:t>Lead/collar/other</a:t>
          </a:r>
        </a:p>
        <a:p>
          <a:pPr marL="285750" lvl="1" indent="-285750" algn="l" defTabSz="1466850">
            <a:lnSpc>
              <a:spcPct val="90000"/>
            </a:lnSpc>
            <a:spcBef>
              <a:spcPct val="0"/>
            </a:spcBef>
            <a:spcAft>
              <a:spcPct val="15000"/>
            </a:spcAft>
            <a:buChar char="•"/>
          </a:pPr>
          <a:r>
            <a:rPr lang="en-AU" sz="3300" kern="1200" dirty="0"/>
            <a:t>Other as needed (</a:t>
          </a:r>
          <a:r>
            <a:rPr lang="en-AU" sz="3300" kern="1200" dirty="0" err="1"/>
            <a:t>ie</a:t>
          </a:r>
          <a:r>
            <a:rPr lang="en-AU" sz="3300" kern="1200" dirty="0"/>
            <a:t> high vis jacket)</a:t>
          </a:r>
        </a:p>
      </dsp:txBody>
      <dsp:txXfrm rot="-5400000">
        <a:off x="2962656" y="629347"/>
        <a:ext cx="5090193" cy="3267268"/>
      </dsp:txXfrm>
    </dsp:sp>
    <dsp:sp modelId="{8AF26AF9-8C0E-4FD3-997C-2EE19B5F7ACF}">
      <dsp:nvSpPr>
        <dsp:cNvPr id="0" name=""/>
        <dsp:cNvSpPr/>
      </dsp:nvSpPr>
      <dsp:spPr>
        <a:xfrm>
          <a:off x="0" y="0"/>
          <a:ext cx="2962656" cy="452596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AU" sz="4100" kern="1200"/>
            <a:t>Organise dog-walking equipment</a:t>
          </a:r>
        </a:p>
      </dsp:txBody>
      <dsp:txXfrm>
        <a:off x="144625" y="144625"/>
        <a:ext cx="2673406" cy="4236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4ABB2-994E-4650-9AC0-EE13D2FF7CA3}">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AU" sz="4700" kern="1200"/>
            <a:t>Homework</a:t>
          </a:r>
        </a:p>
      </dsp:txBody>
      <dsp:txXfrm>
        <a:off x="55030" y="62882"/>
        <a:ext cx="8119540" cy="10172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7EEA13-FF7D-418D-97F3-6214BEAD59F1}" type="datetimeFigureOut">
              <a:rPr lang="en-AU" smtClean="0"/>
              <a:t>15/07/2024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F68567-331D-430C-A53A-EC7522DD5BD0}" type="slidenum">
              <a:rPr lang="en-AU" smtClean="0"/>
              <a:t>‹#›</a:t>
            </a:fld>
            <a:endParaRPr lang="en-AU"/>
          </a:p>
        </p:txBody>
      </p:sp>
    </p:spTree>
    <p:extLst>
      <p:ext uri="{BB962C8B-B14F-4D97-AF65-F5344CB8AC3E}">
        <p14:creationId xmlns:p14="http://schemas.microsoft.com/office/powerpoint/2010/main" val="401081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Header Placeholder 6"/>
          <p:cNvSpPr>
            <a:spLocks noGrp="1"/>
          </p:cNvSpPr>
          <p:nvPr>
            <p:ph type="hdr" sz="quarter" idx="12"/>
          </p:nvPr>
        </p:nvSpPr>
        <p:spPr/>
        <p:txBody>
          <a:bodyPr/>
          <a:lstStyle/>
          <a:p>
            <a:endParaRPr lang="en-AU"/>
          </a:p>
        </p:txBody>
      </p:sp>
    </p:spTree>
    <p:extLst>
      <p:ext uri="{BB962C8B-B14F-4D97-AF65-F5344CB8AC3E}">
        <p14:creationId xmlns:p14="http://schemas.microsoft.com/office/powerpoint/2010/main" val="2813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F68567-331D-430C-A53A-EC7522DD5BD0}" type="slidenum">
              <a:rPr lang="en-AU" smtClean="0"/>
              <a:t>4</a:t>
            </a:fld>
            <a:endParaRPr lang="en-AU"/>
          </a:p>
        </p:txBody>
      </p:sp>
    </p:spTree>
    <p:extLst>
      <p:ext uri="{BB962C8B-B14F-4D97-AF65-F5344CB8AC3E}">
        <p14:creationId xmlns:p14="http://schemas.microsoft.com/office/powerpoint/2010/main" val="189998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F68567-331D-430C-A53A-EC7522DD5BD0}" type="slidenum">
              <a:rPr lang="en-AU" smtClean="0"/>
              <a:t>6</a:t>
            </a:fld>
            <a:endParaRPr lang="en-AU"/>
          </a:p>
        </p:txBody>
      </p:sp>
    </p:spTree>
    <p:extLst>
      <p:ext uri="{BB962C8B-B14F-4D97-AF65-F5344CB8AC3E}">
        <p14:creationId xmlns:p14="http://schemas.microsoft.com/office/powerpoint/2010/main" val="325856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F68567-331D-430C-A53A-EC7522DD5BD0}" type="slidenum">
              <a:rPr lang="en-AU" smtClean="0"/>
              <a:t>7</a:t>
            </a:fld>
            <a:endParaRPr lang="en-AU"/>
          </a:p>
        </p:txBody>
      </p:sp>
    </p:spTree>
    <p:extLst>
      <p:ext uri="{BB962C8B-B14F-4D97-AF65-F5344CB8AC3E}">
        <p14:creationId xmlns:p14="http://schemas.microsoft.com/office/powerpoint/2010/main" val="281775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F68567-331D-430C-A53A-EC7522DD5BD0}" type="slidenum">
              <a:rPr lang="en-AU" smtClean="0"/>
              <a:t>8</a:t>
            </a:fld>
            <a:endParaRPr lang="en-AU"/>
          </a:p>
        </p:txBody>
      </p:sp>
    </p:spTree>
    <p:extLst>
      <p:ext uri="{BB962C8B-B14F-4D97-AF65-F5344CB8AC3E}">
        <p14:creationId xmlns:p14="http://schemas.microsoft.com/office/powerpoint/2010/main" val="212493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B48CEFB-F0DE-42BD-86C0-69213A5BB9A5}" type="datetimeFigureOut">
              <a:rPr lang="en-AU" smtClean="0"/>
              <a:t>15/07/2024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105342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B48CEFB-F0DE-42BD-86C0-69213A5BB9A5}" type="datetimeFigureOut">
              <a:rPr lang="en-AU" smtClean="0"/>
              <a:t>15/07/2024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333252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B48CEFB-F0DE-42BD-86C0-69213A5BB9A5}" type="datetimeFigureOut">
              <a:rPr lang="en-AU" smtClean="0"/>
              <a:t>15/07/2024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23897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B48CEFB-F0DE-42BD-86C0-69213A5BB9A5}" type="datetimeFigureOut">
              <a:rPr lang="en-AU" smtClean="0"/>
              <a:t>15/07/2024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172429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8CEFB-F0DE-42BD-86C0-69213A5BB9A5}" type="datetimeFigureOut">
              <a:rPr lang="en-AU" smtClean="0"/>
              <a:t>15/07/2024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126098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B48CEFB-F0DE-42BD-86C0-69213A5BB9A5}" type="datetimeFigureOut">
              <a:rPr lang="en-AU" smtClean="0"/>
              <a:t>15/07/2024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25666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B48CEFB-F0DE-42BD-86C0-69213A5BB9A5}" type="datetimeFigureOut">
              <a:rPr lang="en-AU" smtClean="0"/>
              <a:t>15/07/2024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133429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B48CEFB-F0DE-42BD-86C0-69213A5BB9A5}" type="datetimeFigureOut">
              <a:rPr lang="en-AU" smtClean="0"/>
              <a:t>15/07/2024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339693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8CEFB-F0DE-42BD-86C0-69213A5BB9A5}" type="datetimeFigureOut">
              <a:rPr lang="en-AU" smtClean="0"/>
              <a:t>15/07/2024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298784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8CEFB-F0DE-42BD-86C0-69213A5BB9A5}" type="datetimeFigureOut">
              <a:rPr lang="en-AU" smtClean="0"/>
              <a:t>15/07/2024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64299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8CEFB-F0DE-42BD-86C0-69213A5BB9A5}" type="datetimeFigureOut">
              <a:rPr lang="en-AU" smtClean="0"/>
              <a:t>15/07/2024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55117C-4367-4A4E-8E13-0376575A7985}" type="slidenum">
              <a:rPr lang="en-AU" smtClean="0"/>
              <a:t>‹#›</a:t>
            </a:fld>
            <a:endParaRPr lang="en-AU"/>
          </a:p>
        </p:txBody>
      </p:sp>
    </p:spTree>
    <p:extLst>
      <p:ext uri="{BB962C8B-B14F-4D97-AF65-F5344CB8AC3E}">
        <p14:creationId xmlns:p14="http://schemas.microsoft.com/office/powerpoint/2010/main" val="189203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8CEFB-F0DE-42BD-86C0-69213A5BB9A5}" type="datetimeFigureOut">
              <a:rPr lang="en-AU" smtClean="0"/>
              <a:t>15/07/2024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5117C-4367-4A4E-8E13-0376575A7985}" type="slidenum">
              <a:rPr lang="en-AU" smtClean="0"/>
              <a:t>‹#›</a:t>
            </a:fld>
            <a:endParaRPr lang="en-AU"/>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40" y="0"/>
            <a:ext cx="1081288" cy="365003"/>
          </a:xfrm>
          <a:prstGeom prst="rect">
            <a:avLst/>
          </a:prstGeom>
        </p:spPr>
      </p:pic>
    </p:spTree>
    <p:extLst>
      <p:ext uri="{BB962C8B-B14F-4D97-AF65-F5344CB8AC3E}">
        <p14:creationId xmlns:p14="http://schemas.microsoft.com/office/powerpoint/2010/main" val="3068980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lDqjUXYLEM4?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cSY0pYiHwOA?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aspcapro.org/training-online-courses/online-courses-aspca-learning-lab"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aspcapro.org/webinar/2019-11-25-120000-2019-11-25-130000/speaking-dog-canine-communication-3-3"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3405"/>
            <a:ext cx="7429500" cy="1825096"/>
          </a:xfrm>
        </p:spPr>
        <p:txBody>
          <a:bodyPr>
            <a:normAutofit fontScale="90000"/>
          </a:bodyPr>
          <a:lstStyle/>
          <a:p>
            <a:r>
              <a:rPr lang="en-US" dirty="0"/>
              <a:t>The welfare, </a:t>
            </a:r>
            <a:r>
              <a:rPr lang="en-US" dirty="0" err="1"/>
              <a:t>behaviour</a:t>
            </a:r>
            <a:r>
              <a:rPr lang="en-US" dirty="0"/>
              <a:t>, and exercising dogs Cluster</a:t>
            </a:r>
            <a:br>
              <a:rPr lang="en-US" dirty="0"/>
            </a:br>
            <a:r>
              <a:rPr lang="en-US" sz="2200" dirty="0"/>
              <a:t>ACMGEN303 - Assess the welfare status of an animal</a:t>
            </a:r>
            <a:br>
              <a:rPr lang="en-US" sz="2200" dirty="0"/>
            </a:br>
            <a:r>
              <a:rPr lang="en-US" sz="2200" dirty="0"/>
              <a:t>ACMBEH301 - Identify </a:t>
            </a:r>
            <a:r>
              <a:rPr lang="en-US" sz="2200" dirty="0" err="1"/>
              <a:t>behaviours</a:t>
            </a:r>
            <a:r>
              <a:rPr lang="en-US" sz="2200" dirty="0"/>
              <a:t> and interact safely with animals</a:t>
            </a:r>
            <a:br>
              <a:rPr lang="en-US" sz="2200" dirty="0"/>
            </a:br>
            <a:r>
              <a:rPr lang="en-US" sz="2200" dirty="0"/>
              <a:t>ACMGEN308 - Walk and exercise dogs</a:t>
            </a:r>
            <a:endParaRPr lang="en-US" dirty="0"/>
          </a:p>
        </p:txBody>
      </p:sp>
      <p:sp>
        <p:nvSpPr>
          <p:cNvPr id="3" name="Subtitle 2"/>
          <p:cNvSpPr>
            <a:spLocks noGrp="1"/>
          </p:cNvSpPr>
          <p:nvPr>
            <p:ph type="subTitle" idx="1"/>
          </p:nvPr>
        </p:nvSpPr>
        <p:spPr>
          <a:xfrm>
            <a:off x="685800" y="3933056"/>
            <a:ext cx="7429500" cy="685800"/>
          </a:xfrm>
        </p:spPr>
        <p:txBody>
          <a:bodyPr>
            <a:normAutofit fontScale="85000" lnSpcReduction="20000"/>
          </a:bodyPr>
          <a:lstStyle/>
          <a:p>
            <a:r>
              <a:rPr lang="en-US" dirty="0"/>
              <a:t>Session #9</a:t>
            </a:r>
          </a:p>
          <a:p>
            <a:r>
              <a:rPr lang="en-US" sz="1800" dirty="0"/>
              <a:t>All referencing for copyright purposes is located within the Notes section of this resource.</a:t>
            </a:r>
          </a:p>
        </p:txBody>
      </p:sp>
      <p:sp>
        <p:nvSpPr>
          <p:cNvPr id="4" name="Subtitle 2">
            <a:extLst>
              <a:ext uri="{FF2B5EF4-FFF2-40B4-BE49-F238E27FC236}">
                <a16:creationId xmlns:a16="http://schemas.microsoft.com/office/drawing/2014/main" id="{B2CFF4A3-9985-42C5-BB78-943EC0CB0851}"/>
              </a:ext>
            </a:extLst>
          </p:cNvPr>
          <p:cNvSpPr txBox="1">
            <a:spLocks/>
          </p:cNvSpPr>
          <p:nvPr/>
        </p:nvSpPr>
        <p:spPr>
          <a:xfrm>
            <a:off x="685800" y="4618856"/>
            <a:ext cx="7429500" cy="68580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dirty="0"/>
              <a:t>This resources covers the following performance criteria:</a:t>
            </a:r>
          </a:p>
          <a:p>
            <a:r>
              <a:rPr lang="en-US" sz="1800" dirty="0"/>
              <a:t>ACMGEN303: None</a:t>
            </a:r>
          </a:p>
          <a:p>
            <a:r>
              <a:rPr lang="en-US" sz="1800" dirty="0"/>
              <a:t>ACMBEH301: 1.5</a:t>
            </a:r>
          </a:p>
          <a:p>
            <a:r>
              <a:rPr lang="en-US" sz="1800" dirty="0"/>
              <a:t>ACMGEN308: 2.1, 2.3, 2.4, 2.5, 3.1</a:t>
            </a:r>
          </a:p>
        </p:txBody>
      </p:sp>
    </p:spTree>
    <p:extLst>
      <p:ext uri="{BB962C8B-B14F-4D97-AF65-F5344CB8AC3E}">
        <p14:creationId xmlns:p14="http://schemas.microsoft.com/office/powerpoint/2010/main" val="179817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D04A3C-0196-4D5E-B9E9-DF09A812DC52}"/>
              </a:ext>
            </a:extLst>
          </p:cNvPr>
          <p:cNvSpPr>
            <a:spLocks noGrp="1"/>
          </p:cNvSpPr>
          <p:nvPr>
            <p:ph type="body" sz="half" idx="2"/>
          </p:nvPr>
        </p:nvSpPr>
        <p:spPr/>
        <p:txBody>
          <a:bodyPr/>
          <a:lstStyle/>
          <a:p>
            <a:endParaRPr lang="en-AU"/>
          </a:p>
        </p:txBody>
      </p:sp>
      <p:pic>
        <p:nvPicPr>
          <p:cNvPr id="6" name="Picture 5">
            <a:extLst>
              <a:ext uri="{FF2B5EF4-FFF2-40B4-BE49-F238E27FC236}">
                <a16:creationId xmlns:a16="http://schemas.microsoft.com/office/drawing/2014/main" id="{3CDB5701-49E3-4F35-B2A9-CE8618A06357}"/>
              </a:ext>
            </a:extLst>
          </p:cNvPr>
          <p:cNvPicPr>
            <a:picLocks noChangeAspect="1"/>
          </p:cNvPicPr>
          <p:nvPr/>
        </p:nvPicPr>
        <p:blipFill>
          <a:blip r:embed="rId2"/>
          <a:stretch>
            <a:fillRect/>
          </a:stretch>
        </p:blipFill>
        <p:spPr>
          <a:xfrm>
            <a:off x="0" y="458056"/>
            <a:ext cx="9144000" cy="5941888"/>
          </a:xfrm>
          <a:prstGeom prst="rect">
            <a:avLst/>
          </a:prstGeom>
        </p:spPr>
      </p:pic>
    </p:spTree>
    <p:extLst>
      <p:ext uri="{BB962C8B-B14F-4D97-AF65-F5344CB8AC3E}">
        <p14:creationId xmlns:p14="http://schemas.microsoft.com/office/powerpoint/2010/main" val="370530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AD7C-DF8F-0D99-DF37-AB193459F8C7}"/>
              </a:ext>
            </a:extLst>
          </p:cNvPr>
          <p:cNvSpPr>
            <a:spLocks noGrp="1"/>
          </p:cNvSpPr>
          <p:nvPr>
            <p:ph type="title"/>
          </p:nvPr>
        </p:nvSpPr>
        <p:spPr/>
        <p:txBody>
          <a:bodyPr/>
          <a:lstStyle/>
          <a:p>
            <a:r>
              <a:rPr lang="en-US" dirty="0"/>
              <a:t>Objective vs Subjective</a:t>
            </a:r>
            <a:endParaRPr lang="en-AU" dirty="0"/>
          </a:p>
        </p:txBody>
      </p:sp>
      <p:pic>
        <p:nvPicPr>
          <p:cNvPr id="4" name="Online Media 3" title="Objective vs. Subjective - Ginger Software">
            <a:hlinkClick r:id="" action="ppaction://media"/>
            <a:extLst>
              <a:ext uri="{FF2B5EF4-FFF2-40B4-BE49-F238E27FC236}">
                <a16:creationId xmlns:a16="http://schemas.microsoft.com/office/drawing/2014/main" id="{A8CA484F-0766-8858-2E67-3AF236ADC71E}"/>
              </a:ext>
            </a:extLst>
          </p:cNvPr>
          <p:cNvPicPr>
            <a:picLocks noGrp="1" noRot="1" noChangeAspect="1"/>
          </p:cNvPicPr>
          <p:nvPr>
            <p:ph idx="1"/>
            <a:videoFile r:link="rId1"/>
          </p:nvPr>
        </p:nvPicPr>
        <p:blipFill>
          <a:blip r:embed="rId3"/>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288996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AD7C-DF8F-0D99-DF37-AB193459F8C7}"/>
              </a:ext>
            </a:extLst>
          </p:cNvPr>
          <p:cNvSpPr>
            <a:spLocks noGrp="1"/>
          </p:cNvSpPr>
          <p:nvPr>
            <p:ph type="title"/>
          </p:nvPr>
        </p:nvSpPr>
        <p:spPr/>
        <p:txBody>
          <a:bodyPr/>
          <a:lstStyle/>
          <a:p>
            <a:r>
              <a:rPr lang="en-US" dirty="0"/>
              <a:t>Objective vs Subjective</a:t>
            </a:r>
            <a:endParaRPr lang="en-AU" dirty="0"/>
          </a:p>
        </p:txBody>
      </p:sp>
      <p:pic>
        <p:nvPicPr>
          <p:cNvPr id="6" name="Online Media 5" title="Objective and subjective">
            <a:hlinkClick r:id="" action="ppaction://media"/>
            <a:extLst>
              <a:ext uri="{FF2B5EF4-FFF2-40B4-BE49-F238E27FC236}">
                <a16:creationId xmlns:a16="http://schemas.microsoft.com/office/drawing/2014/main" id="{B868B085-978A-4B56-917C-86ECC5F8B8DD}"/>
              </a:ext>
            </a:extLst>
          </p:cNvPr>
          <p:cNvPicPr>
            <a:picLocks noGrp="1" noRot="1" noChangeAspect="1"/>
          </p:cNvPicPr>
          <p:nvPr>
            <p:ph idx="1"/>
            <a:videoFile r:link="rId1"/>
          </p:nvPr>
        </p:nvPicPr>
        <p:blipFill>
          <a:blip r:embed="rId3"/>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18408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F408C0-2594-4AD0-97B0-8618A2B0EB8F}"/>
              </a:ext>
            </a:extLst>
          </p:cNvPr>
          <p:cNvPicPr>
            <a:picLocks noChangeAspect="1"/>
          </p:cNvPicPr>
          <p:nvPr/>
        </p:nvPicPr>
        <p:blipFill>
          <a:blip r:embed="rId2"/>
          <a:stretch>
            <a:fillRect/>
          </a:stretch>
        </p:blipFill>
        <p:spPr>
          <a:xfrm>
            <a:off x="1475656" y="-6007"/>
            <a:ext cx="6192688" cy="6870013"/>
          </a:xfrm>
          <a:prstGeom prst="rect">
            <a:avLst/>
          </a:prstGeom>
        </p:spPr>
      </p:pic>
    </p:spTree>
    <p:extLst>
      <p:ext uri="{BB962C8B-B14F-4D97-AF65-F5344CB8AC3E}">
        <p14:creationId xmlns:p14="http://schemas.microsoft.com/office/powerpoint/2010/main" val="372902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00BE7-FD93-436F-B5AB-69A9E2859A4C}"/>
              </a:ext>
            </a:extLst>
          </p:cNvPr>
          <p:cNvPicPr>
            <a:picLocks noChangeAspect="1"/>
          </p:cNvPicPr>
          <p:nvPr/>
        </p:nvPicPr>
        <p:blipFill>
          <a:blip r:embed="rId2"/>
          <a:stretch>
            <a:fillRect/>
          </a:stretch>
        </p:blipFill>
        <p:spPr>
          <a:xfrm>
            <a:off x="1685522" y="9047"/>
            <a:ext cx="5772956" cy="6839905"/>
          </a:xfrm>
          <a:prstGeom prst="rect">
            <a:avLst/>
          </a:prstGeom>
        </p:spPr>
      </p:pic>
    </p:spTree>
    <p:extLst>
      <p:ext uri="{BB962C8B-B14F-4D97-AF65-F5344CB8AC3E}">
        <p14:creationId xmlns:p14="http://schemas.microsoft.com/office/powerpoint/2010/main" val="234964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1139-5F4E-4363-A92F-03B0402EE672}"/>
              </a:ext>
            </a:extLst>
          </p:cNvPr>
          <p:cNvSpPr>
            <a:spLocks noGrp="1"/>
          </p:cNvSpPr>
          <p:nvPr>
            <p:ph type="title"/>
          </p:nvPr>
        </p:nvSpPr>
        <p:spPr>
          <a:xfrm>
            <a:off x="685800" y="4077072"/>
            <a:ext cx="7772400" cy="1362075"/>
          </a:xfrm>
        </p:spPr>
        <p:txBody>
          <a:bodyPr>
            <a:normAutofit fontScale="90000"/>
          </a:bodyPr>
          <a:lstStyle/>
          <a:p>
            <a:r>
              <a:rPr lang="en-AU" dirty="0"/>
              <a:t>Make some suggestions for how to improve the emotional state of the dogs in the next slides using objective language</a:t>
            </a:r>
          </a:p>
        </p:txBody>
      </p:sp>
    </p:spTree>
    <p:extLst>
      <p:ext uri="{BB962C8B-B14F-4D97-AF65-F5344CB8AC3E}">
        <p14:creationId xmlns:p14="http://schemas.microsoft.com/office/powerpoint/2010/main" val="361276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89B0A-FDC9-4B14-8B2E-C06AA454C42C}"/>
              </a:ext>
            </a:extLst>
          </p:cNvPr>
          <p:cNvSpPr>
            <a:spLocks noGrp="1"/>
          </p:cNvSpPr>
          <p:nvPr>
            <p:ph type="title"/>
          </p:nvPr>
        </p:nvSpPr>
        <p:spPr>
          <a:xfrm>
            <a:off x="539552" y="1124744"/>
            <a:ext cx="8229600" cy="1143000"/>
          </a:xfrm>
        </p:spPr>
        <p:txBody>
          <a:bodyPr>
            <a:normAutofit fontScale="90000"/>
          </a:bodyPr>
          <a:lstStyle/>
          <a:p>
            <a:r>
              <a:rPr lang="en-AU" dirty="0"/>
              <a:t>Tyla loves his walk TO the park, but once he gets there he stays like this behind his dog walker’s legs the whole time, what advice could you give his owner?</a:t>
            </a:r>
          </a:p>
        </p:txBody>
      </p:sp>
      <p:pic>
        <p:nvPicPr>
          <p:cNvPr id="1026" name="Picture 2" descr="Is Your Anxiety Contagious To Your Dog? Here&amp;#39;s What You Can Do - DogTime">
            <a:extLst>
              <a:ext uri="{FF2B5EF4-FFF2-40B4-BE49-F238E27FC236}">
                <a16:creationId xmlns:a16="http://schemas.microsoft.com/office/drawing/2014/main" id="{1DDF4B7E-E0C1-4914-8E5E-555440201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1966" y="3356992"/>
            <a:ext cx="5935478" cy="335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03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6681-C049-4EEC-B134-108CB27D7CFE}"/>
              </a:ext>
            </a:extLst>
          </p:cNvPr>
          <p:cNvSpPr>
            <a:spLocks noGrp="1"/>
          </p:cNvSpPr>
          <p:nvPr>
            <p:ph type="title"/>
          </p:nvPr>
        </p:nvSpPr>
        <p:spPr>
          <a:xfrm>
            <a:off x="457200" y="1508858"/>
            <a:ext cx="8229600" cy="1143000"/>
          </a:xfrm>
        </p:spPr>
        <p:txBody>
          <a:bodyPr>
            <a:normAutofit fontScale="90000"/>
          </a:bodyPr>
          <a:lstStyle/>
          <a:p>
            <a:r>
              <a:rPr lang="en-AU" dirty="0"/>
              <a:t>Lenny the JRT LOVES other dogs. Julia is quite shy. Their human parents are new work friends and today is the first time the dogs have been on a walk together. What would you say to the owners?</a:t>
            </a:r>
          </a:p>
        </p:txBody>
      </p:sp>
      <p:pic>
        <p:nvPicPr>
          <p:cNvPr id="2050" name="Picture 2" descr="Introducing Dogs to One Another | Get Your Pet">
            <a:extLst>
              <a:ext uri="{FF2B5EF4-FFF2-40B4-BE49-F238E27FC236}">
                <a16:creationId xmlns:a16="http://schemas.microsoft.com/office/drawing/2014/main" id="{031F5386-5E30-4DE7-B6F6-88E4C1BE5A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206142"/>
            <a:ext cx="8229600" cy="265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44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2EDD-1AF0-420F-8B22-3583EB83E8C1}"/>
              </a:ext>
            </a:extLst>
          </p:cNvPr>
          <p:cNvSpPr>
            <a:spLocks noGrp="1"/>
          </p:cNvSpPr>
          <p:nvPr>
            <p:ph type="title"/>
          </p:nvPr>
        </p:nvSpPr>
        <p:spPr>
          <a:xfrm>
            <a:off x="354360" y="1268760"/>
            <a:ext cx="8229600" cy="1143000"/>
          </a:xfrm>
        </p:spPr>
        <p:txBody>
          <a:bodyPr>
            <a:normAutofit fontScale="90000"/>
          </a:bodyPr>
          <a:lstStyle/>
          <a:p>
            <a:r>
              <a:rPr lang="en-AU" dirty="0"/>
              <a:t>It’s Lola’s first day at Doggy Day Care, she was reluctant to go near the other dogs and slinked away from touch. What would you tell her owner about how she interacted that day?</a:t>
            </a:r>
          </a:p>
        </p:txBody>
      </p:sp>
      <p:pic>
        <p:nvPicPr>
          <p:cNvPr id="3074" name="Picture 2" descr="7 Tips on Canine Body Language | ASPCApro">
            <a:extLst>
              <a:ext uri="{FF2B5EF4-FFF2-40B4-BE49-F238E27FC236}">
                <a16:creationId xmlns:a16="http://schemas.microsoft.com/office/drawing/2014/main" id="{E573A93B-D425-4B41-BC06-96F5D95647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3645024"/>
            <a:ext cx="5626968" cy="295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7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390F-6F41-4076-916B-7BE0A4B2CF25}"/>
              </a:ext>
            </a:extLst>
          </p:cNvPr>
          <p:cNvSpPr>
            <a:spLocks noGrp="1"/>
          </p:cNvSpPr>
          <p:nvPr>
            <p:ph type="title"/>
          </p:nvPr>
        </p:nvSpPr>
        <p:spPr/>
        <p:txBody>
          <a:bodyPr/>
          <a:lstStyle/>
          <a:p>
            <a:r>
              <a:rPr lang="en-AU" dirty="0"/>
              <a:t>Walking and exercising dogs</a:t>
            </a:r>
          </a:p>
        </p:txBody>
      </p:sp>
      <p:sp>
        <p:nvSpPr>
          <p:cNvPr id="3" name="Text Placeholder 2">
            <a:extLst>
              <a:ext uri="{FF2B5EF4-FFF2-40B4-BE49-F238E27FC236}">
                <a16:creationId xmlns:a16="http://schemas.microsoft.com/office/drawing/2014/main" id="{0AA79BE6-7425-457F-98C5-39D3FC50CC6A}"/>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195134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A00E-68D8-40CE-831C-DBB81B4305D2}"/>
              </a:ext>
            </a:extLst>
          </p:cNvPr>
          <p:cNvSpPr>
            <a:spLocks noGrp="1"/>
          </p:cNvSpPr>
          <p:nvPr>
            <p:ph type="title"/>
          </p:nvPr>
        </p:nvSpPr>
        <p:spPr>
          <a:xfrm>
            <a:off x="457200" y="2857500"/>
            <a:ext cx="8229600" cy="1143000"/>
          </a:xfrm>
        </p:spPr>
        <p:txBody>
          <a:bodyPr>
            <a:normAutofit fontScale="90000"/>
          </a:bodyPr>
          <a:lstStyle/>
          <a:p>
            <a:r>
              <a:rPr lang="en-AU" dirty="0"/>
              <a:t>How did your Dog Park Activity go?</a:t>
            </a:r>
            <a:br>
              <a:rPr lang="en-AU" dirty="0"/>
            </a:br>
            <a:r>
              <a:rPr lang="en-AU" dirty="0"/>
              <a:t>What did you learn in video 2 of Canine Communication - speaking dog?</a:t>
            </a:r>
          </a:p>
        </p:txBody>
      </p:sp>
    </p:spTree>
    <p:extLst>
      <p:ext uri="{BB962C8B-B14F-4D97-AF65-F5344CB8AC3E}">
        <p14:creationId xmlns:p14="http://schemas.microsoft.com/office/powerpoint/2010/main" val="4156830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CC81-9E13-4241-810E-280836316583}"/>
              </a:ext>
            </a:extLst>
          </p:cNvPr>
          <p:cNvSpPr>
            <a:spLocks noGrp="1"/>
          </p:cNvSpPr>
          <p:nvPr>
            <p:ph type="title"/>
          </p:nvPr>
        </p:nvSpPr>
        <p:spPr/>
        <p:txBody>
          <a:bodyPr/>
          <a:lstStyle/>
          <a:p>
            <a:r>
              <a:rPr lang="en-AU" dirty="0"/>
              <a:t>Before you walk</a:t>
            </a:r>
          </a:p>
        </p:txBody>
      </p:sp>
      <p:graphicFrame>
        <p:nvGraphicFramePr>
          <p:cNvPr id="4" name="Content Placeholder 3">
            <a:extLst>
              <a:ext uri="{FF2B5EF4-FFF2-40B4-BE49-F238E27FC236}">
                <a16:creationId xmlns:a16="http://schemas.microsoft.com/office/drawing/2014/main" id="{7CAF40BF-6717-4DBE-8C67-C0C1BFC0353B}"/>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317232" y="1772816"/>
            <a:ext cx="3826768" cy="917079"/>
          </a:xfrm>
          <a:prstGeom prst="leftArrow">
            <a:avLst/>
          </a:prstGeom>
          <a:solidFill>
            <a:srgbClr val="FF0000"/>
          </a:solidFill>
        </p:spPr>
        <p:txBody>
          <a:bodyPr wrap="square" rtlCol="0">
            <a:spAutoFit/>
          </a:bodyPr>
          <a:lstStyle/>
          <a:p>
            <a:r>
              <a:rPr lang="en-US" sz="1200" dirty="0"/>
              <a:t>In shelters and kennels dogs should get exercised between 30minutes to 2 hours per day</a:t>
            </a:r>
            <a:endParaRPr lang="en-AU" sz="1200" dirty="0"/>
          </a:p>
        </p:txBody>
      </p:sp>
    </p:spTree>
    <p:extLst>
      <p:ext uri="{BB962C8B-B14F-4D97-AF65-F5344CB8AC3E}">
        <p14:creationId xmlns:p14="http://schemas.microsoft.com/office/powerpoint/2010/main" val="2611169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5434-6FA0-4165-9366-7B632DA7D78B}"/>
              </a:ext>
            </a:extLst>
          </p:cNvPr>
          <p:cNvSpPr>
            <a:spLocks noGrp="1"/>
          </p:cNvSpPr>
          <p:nvPr>
            <p:ph type="title"/>
          </p:nvPr>
        </p:nvSpPr>
        <p:spPr/>
        <p:txBody>
          <a:bodyPr/>
          <a:lstStyle/>
          <a:p>
            <a:r>
              <a:rPr lang="en-AU" dirty="0"/>
              <a:t>Then:</a:t>
            </a:r>
          </a:p>
        </p:txBody>
      </p:sp>
      <p:graphicFrame>
        <p:nvGraphicFramePr>
          <p:cNvPr id="4" name="Content Placeholder 3">
            <a:extLst>
              <a:ext uri="{FF2B5EF4-FFF2-40B4-BE49-F238E27FC236}">
                <a16:creationId xmlns:a16="http://schemas.microsoft.com/office/drawing/2014/main" id="{0258823A-2E20-4F28-85C4-CEAD14001DDD}"/>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24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EF0D-6711-48B3-BCFD-301E7A8B1B12}"/>
              </a:ext>
            </a:extLst>
          </p:cNvPr>
          <p:cNvSpPr>
            <a:spLocks noGrp="1"/>
          </p:cNvSpPr>
          <p:nvPr>
            <p:ph type="title"/>
          </p:nvPr>
        </p:nvSpPr>
        <p:spPr>
          <a:xfrm>
            <a:off x="457200" y="908720"/>
            <a:ext cx="8229600" cy="1143000"/>
          </a:xfrm>
        </p:spPr>
        <p:txBody>
          <a:bodyPr>
            <a:normAutofit fontScale="90000"/>
          </a:bodyPr>
          <a:lstStyle/>
          <a:p>
            <a:r>
              <a:rPr lang="en-AU" dirty="0"/>
              <a:t>Can only organise treats, toy, lead/harness/collar once you identify which dog you are assigned </a:t>
            </a:r>
          </a:p>
        </p:txBody>
      </p:sp>
      <p:sp>
        <p:nvSpPr>
          <p:cNvPr id="3" name="Content Placeholder 2">
            <a:extLst>
              <a:ext uri="{FF2B5EF4-FFF2-40B4-BE49-F238E27FC236}">
                <a16:creationId xmlns:a16="http://schemas.microsoft.com/office/drawing/2014/main" id="{4D8BE3DE-09A9-459C-9C57-1F9A1372BC43}"/>
              </a:ext>
            </a:extLst>
          </p:cNvPr>
          <p:cNvSpPr>
            <a:spLocks noGrp="1"/>
          </p:cNvSpPr>
          <p:nvPr>
            <p:ph idx="1"/>
          </p:nvPr>
        </p:nvSpPr>
        <p:spPr>
          <a:xfrm>
            <a:off x="457200" y="3861048"/>
            <a:ext cx="8229600" cy="2265115"/>
          </a:xfrm>
        </p:spPr>
        <p:txBody>
          <a:bodyPr/>
          <a:lstStyle/>
          <a:p>
            <a:r>
              <a:rPr lang="en-AU" dirty="0"/>
              <a:t>Allergies</a:t>
            </a:r>
          </a:p>
          <a:p>
            <a:r>
              <a:rPr lang="en-AU" dirty="0"/>
              <a:t>Sizing</a:t>
            </a:r>
          </a:p>
          <a:p>
            <a:r>
              <a:rPr lang="en-AU" dirty="0"/>
              <a:t>Preferences</a:t>
            </a:r>
          </a:p>
        </p:txBody>
      </p:sp>
      <p:pic>
        <p:nvPicPr>
          <p:cNvPr id="19458" name="Picture 2" descr="How to train a dog that doesn&amp;#39;t like treats successfully - Nicole Ellis">
            <a:extLst>
              <a:ext uri="{FF2B5EF4-FFF2-40B4-BE49-F238E27FC236}">
                <a16:creationId xmlns:a16="http://schemas.microsoft.com/office/drawing/2014/main" id="{069CC841-C651-467A-927D-12CDDFF979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996952"/>
            <a:ext cx="5148064"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3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0429-5ACB-4864-B3FD-41763CC1D323}"/>
              </a:ext>
            </a:extLst>
          </p:cNvPr>
          <p:cNvSpPr>
            <a:spLocks noGrp="1"/>
          </p:cNvSpPr>
          <p:nvPr>
            <p:ph type="title"/>
          </p:nvPr>
        </p:nvSpPr>
        <p:spPr/>
        <p:txBody>
          <a:bodyPr>
            <a:normAutofit/>
          </a:bodyPr>
          <a:lstStyle/>
          <a:p>
            <a:r>
              <a:rPr lang="en-AU" b="1" dirty="0"/>
              <a:t>Behaviour observation log</a:t>
            </a:r>
            <a:endParaRPr lang="en-AU" dirty="0"/>
          </a:p>
        </p:txBody>
      </p:sp>
      <p:pic>
        <p:nvPicPr>
          <p:cNvPr id="5" name="Content Placeholder 4">
            <a:extLst>
              <a:ext uri="{FF2B5EF4-FFF2-40B4-BE49-F238E27FC236}">
                <a16:creationId xmlns:a16="http://schemas.microsoft.com/office/drawing/2014/main" id="{EF1C21F1-06BC-4938-9158-B3272CF9BD0B}"/>
              </a:ext>
            </a:extLst>
          </p:cNvPr>
          <p:cNvPicPr>
            <a:picLocks noGrp="1" noChangeAspect="1"/>
          </p:cNvPicPr>
          <p:nvPr>
            <p:ph idx="1"/>
          </p:nvPr>
        </p:nvPicPr>
        <p:blipFill rotWithShape="1">
          <a:blip r:embed="rId2"/>
          <a:srcRect t="1913" r="53194"/>
          <a:stretch/>
        </p:blipFill>
        <p:spPr>
          <a:xfrm>
            <a:off x="2267744" y="1556792"/>
            <a:ext cx="4220989" cy="5157192"/>
          </a:xfrm>
        </p:spPr>
      </p:pic>
    </p:spTree>
    <p:extLst>
      <p:ext uri="{BB962C8B-B14F-4D97-AF65-F5344CB8AC3E}">
        <p14:creationId xmlns:p14="http://schemas.microsoft.com/office/powerpoint/2010/main" val="3664561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88AB-2A33-4E6E-845F-124E568B3917}"/>
              </a:ext>
            </a:extLst>
          </p:cNvPr>
          <p:cNvSpPr>
            <a:spLocks noGrp="1"/>
          </p:cNvSpPr>
          <p:nvPr>
            <p:ph type="title"/>
          </p:nvPr>
        </p:nvSpPr>
        <p:spPr>
          <a:xfrm>
            <a:off x="457200" y="274638"/>
            <a:ext cx="8229600" cy="778098"/>
          </a:xfrm>
        </p:spPr>
        <p:txBody>
          <a:bodyPr/>
          <a:lstStyle/>
          <a:p>
            <a:r>
              <a:rPr lang="en-AU" dirty="0"/>
              <a:t>Identifying the dog</a:t>
            </a:r>
          </a:p>
        </p:txBody>
      </p:sp>
      <p:pic>
        <p:nvPicPr>
          <p:cNvPr id="5" name="Content Placeholder 4">
            <a:extLst>
              <a:ext uri="{FF2B5EF4-FFF2-40B4-BE49-F238E27FC236}">
                <a16:creationId xmlns:a16="http://schemas.microsoft.com/office/drawing/2014/main" id="{EE7C4EB5-84E6-48E7-9B2F-6E59F315CD27}"/>
              </a:ext>
            </a:extLst>
          </p:cNvPr>
          <p:cNvPicPr>
            <a:picLocks noGrp="1" noChangeAspect="1"/>
          </p:cNvPicPr>
          <p:nvPr>
            <p:ph idx="1"/>
          </p:nvPr>
        </p:nvPicPr>
        <p:blipFill>
          <a:blip r:embed="rId2"/>
          <a:stretch>
            <a:fillRect/>
          </a:stretch>
        </p:blipFill>
        <p:spPr>
          <a:xfrm>
            <a:off x="1979712" y="972231"/>
            <a:ext cx="5491381" cy="5611131"/>
          </a:xfrm>
        </p:spPr>
      </p:pic>
    </p:spTree>
    <p:extLst>
      <p:ext uri="{BB962C8B-B14F-4D97-AF65-F5344CB8AC3E}">
        <p14:creationId xmlns:p14="http://schemas.microsoft.com/office/powerpoint/2010/main" val="3086380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DCEE-068F-4B1D-9023-42B88F16414F}"/>
              </a:ext>
            </a:extLst>
          </p:cNvPr>
          <p:cNvSpPr>
            <a:spLocks noGrp="1"/>
          </p:cNvSpPr>
          <p:nvPr>
            <p:ph type="title"/>
          </p:nvPr>
        </p:nvSpPr>
        <p:spPr/>
        <p:txBody>
          <a:bodyPr>
            <a:normAutofit fontScale="90000"/>
          </a:bodyPr>
          <a:lstStyle/>
          <a:p>
            <a:r>
              <a:rPr lang="en-AU" dirty="0"/>
              <a:t>Checking health and physical capability/fitness status for grooming</a:t>
            </a:r>
          </a:p>
        </p:txBody>
      </p:sp>
      <p:sp>
        <p:nvSpPr>
          <p:cNvPr id="3" name="Content Placeholder 2">
            <a:extLst>
              <a:ext uri="{FF2B5EF4-FFF2-40B4-BE49-F238E27FC236}">
                <a16:creationId xmlns:a16="http://schemas.microsoft.com/office/drawing/2014/main" id="{EE43FC83-37AD-4056-B328-B78A110A9FBB}"/>
              </a:ext>
            </a:extLst>
          </p:cNvPr>
          <p:cNvSpPr>
            <a:spLocks noGrp="1"/>
          </p:cNvSpPr>
          <p:nvPr>
            <p:ph idx="1"/>
          </p:nvPr>
        </p:nvSpPr>
        <p:spPr/>
        <p:txBody>
          <a:bodyPr/>
          <a:lstStyle/>
          <a:p>
            <a:r>
              <a:rPr lang="en-AU" dirty="0"/>
              <a:t>What factors might come in to this assessment? How might you determine physical capability in regards to grooming?</a:t>
            </a:r>
          </a:p>
        </p:txBody>
      </p:sp>
      <p:pic>
        <p:nvPicPr>
          <p:cNvPr id="5" name="Picture 4">
            <a:extLst>
              <a:ext uri="{FF2B5EF4-FFF2-40B4-BE49-F238E27FC236}">
                <a16:creationId xmlns:a16="http://schemas.microsoft.com/office/drawing/2014/main" id="{7FEEEB60-CAC2-4963-BBC1-9FC36AD1254B}"/>
              </a:ext>
            </a:extLst>
          </p:cNvPr>
          <p:cNvPicPr>
            <a:picLocks noChangeAspect="1"/>
          </p:cNvPicPr>
          <p:nvPr/>
        </p:nvPicPr>
        <p:blipFill>
          <a:blip r:embed="rId2"/>
          <a:stretch>
            <a:fillRect/>
          </a:stretch>
        </p:blipFill>
        <p:spPr>
          <a:xfrm>
            <a:off x="755576" y="3310135"/>
            <a:ext cx="7524328" cy="3273227"/>
          </a:xfrm>
          <a:prstGeom prst="rect">
            <a:avLst/>
          </a:prstGeom>
        </p:spPr>
      </p:pic>
    </p:spTree>
    <p:extLst>
      <p:ext uri="{BB962C8B-B14F-4D97-AF65-F5344CB8AC3E}">
        <p14:creationId xmlns:p14="http://schemas.microsoft.com/office/powerpoint/2010/main" val="2161801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5804-C2D0-43D8-97EC-13FE979ED0CA}"/>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B4122914-8D83-42C5-8564-C1946D45FBE8}"/>
              </a:ext>
            </a:extLst>
          </p:cNvPr>
          <p:cNvSpPr>
            <a:spLocks noGrp="1"/>
          </p:cNvSpPr>
          <p:nvPr>
            <p:ph idx="1"/>
          </p:nvPr>
        </p:nvSpPr>
        <p:spPr/>
        <p:txBody>
          <a:bodyPr/>
          <a:lstStyle/>
          <a:p>
            <a:endParaRPr lang="en-AU"/>
          </a:p>
        </p:txBody>
      </p:sp>
      <p:pic>
        <p:nvPicPr>
          <p:cNvPr id="5122" name="Picture 2" descr="Common Injuries in Dogs">
            <a:extLst>
              <a:ext uri="{FF2B5EF4-FFF2-40B4-BE49-F238E27FC236}">
                <a16:creationId xmlns:a16="http://schemas.microsoft.com/office/drawing/2014/main" id="{D266EE89-7C6B-41D5-AEB7-ABD8B4CCF7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39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rachycephalic Dog Breeds List - Characteristics and Care - With Pictures">
            <a:extLst>
              <a:ext uri="{FF2B5EF4-FFF2-40B4-BE49-F238E27FC236}">
                <a16:creationId xmlns:a16="http://schemas.microsoft.com/office/drawing/2014/main" id="{FD2A7485-6293-4CAA-A149-F90EA0568A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88" y="620153"/>
            <a:ext cx="8963025" cy="5982819"/>
          </a:xfrm>
          <a:prstGeom prst="rect">
            <a:avLst/>
          </a:prstGeom>
          <a:solidFill>
            <a:srgbClr val="FFFFFF"/>
          </a:solidFill>
        </p:spPr>
      </p:pic>
    </p:spTree>
    <p:extLst>
      <p:ext uri="{BB962C8B-B14F-4D97-AF65-F5344CB8AC3E}">
        <p14:creationId xmlns:p14="http://schemas.microsoft.com/office/powerpoint/2010/main" val="2629242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To Do If Your Dog&amp;#39;s Overweight - DodoWell - The Dodo">
            <a:extLst>
              <a:ext uri="{FF2B5EF4-FFF2-40B4-BE49-F238E27FC236}">
                <a16:creationId xmlns:a16="http://schemas.microsoft.com/office/drawing/2014/main" id="{F9F3528F-7457-42E1-A3BB-F843111CDF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43" r="12757"/>
          <a:stretch/>
        </p:blipFill>
        <p:spPr bwMode="auto">
          <a:xfrm>
            <a:off x="20" y="10"/>
            <a:ext cx="9143980" cy="6857990"/>
          </a:xfrm>
          <a:prstGeom prst="rect">
            <a:avLst/>
          </a:prstGeom>
          <a:solidFill>
            <a:srgbClr val="FFFFFF"/>
          </a:solidFill>
        </p:spPr>
      </p:pic>
    </p:spTree>
    <p:extLst>
      <p:ext uri="{BB962C8B-B14F-4D97-AF65-F5344CB8AC3E}">
        <p14:creationId xmlns:p14="http://schemas.microsoft.com/office/powerpoint/2010/main" val="619434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71827-3D19-4CC1-BB61-47C57C254643}"/>
              </a:ext>
            </a:extLst>
          </p:cNvPr>
          <p:cNvSpPr>
            <a:spLocks noGrp="1"/>
          </p:cNvSpPr>
          <p:nvPr>
            <p:ph type="title"/>
          </p:nvPr>
        </p:nvSpPr>
        <p:spPr/>
        <p:txBody>
          <a:bodyPr>
            <a:normAutofit fontScale="90000"/>
          </a:bodyPr>
          <a:lstStyle/>
          <a:p>
            <a:r>
              <a:rPr lang="en-AU" dirty="0"/>
              <a:t>What physical capabilities would differ here?</a:t>
            </a:r>
          </a:p>
        </p:txBody>
      </p:sp>
      <p:pic>
        <p:nvPicPr>
          <p:cNvPr id="9218" name="Picture 2" descr="Border Collie Greyhound Mix Personality, Look, Problems &amp;amp; More">
            <a:extLst>
              <a:ext uri="{FF2B5EF4-FFF2-40B4-BE49-F238E27FC236}">
                <a16:creationId xmlns:a16="http://schemas.microsoft.com/office/drawing/2014/main" id="{8B8293C9-1996-4004-BD2A-C6C64F3D88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9769"/>
            <a:ext cx="8229600" cy="430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3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0429-5ACB-4864-B3FD-41763CC1D323}"/>
              </a:ext>
            </a:extLst>
          </p:cNvPr>
          <p:cNvSpPr>
            <a:spLocks noGrp="1"/>
          </p:cNvSpPr>
          <p:nvPr>
            <p:ph type="title"/>
          </p:nvPr>
        </p:nvSpPr>
        <p:spPr/>
        <p:txBody>
          <a:bodyPr>
            <a:normAutofit fontScale="90000"/>
          </a:bodyPr>
          <a:lstStyle/>
          <a:p>
            <a:r>
              <a:rPr lang="en-AU" dirty="0"/>
              <a:t>Logging behaviours when you see them</a:t>
            </a:r>
          </a:p>
        </p:txBody>
      </p:sp>
      <p:pic>
        <p:nvPicPr>
          <p:cNvPr id="5" name="Content Placeholder 4">
            <a:extLst>
              <a:ext uri="{FF2B5EF4-FFF2-40B4-BE49-F238E27FC236}">
                <a16:creationId xmlns:a16="http://schemas.microsoft.com/office/drawing/2014/main" id="{EF1C21F1-06BC-4938-9158-B3272CF9BD0B}"/>
              </a:ext>
            </a:extLst>
          </p:cNvPr>
          <p:cNvPicPr>
            <a:picLocks noGrp="1" noChangeAspect="1"/>
          </p:cNvPicPr>
          <p:nvPr>
            <p:ph idx="1"/>
          </p:nvPr>
        </p:nvPicPr>
        <p:blipFill>
          <a:blip r:embed="rId2"/>
          <a:stretch>
            <a:fillRect/>
          </a:stretch>
        </p:blipFill>
        <p:spPr>
          <a:xfrm>
            <a:off x="62979" y="1600200"/>
            <a:ext cx="9018042" cy="5257800"/>
          </a:xfrm>
        </p:spPr>
      </p:pic>
    </p:spTree>
    <p:extLst>
      <p:ext uri="{BB962C8B-B14F-4D97-AF65-F5344CB8AC3E}">
        <p14:creationId xmlns:p14="http://schemas.microsoft.com/office/powerpoint/2010/main" val="3434267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troducing A Puppy To An Older Dog – Getting Off On The Right Paw">
            <a:extLst>
              <a:ext uri="{FF2B5EF4-FFF2-40B4-BE49-F238E27FC236}">
                <a16:creationId xmlns:a16="http://schemas.microsoft.com/office/drawing/2014/main" id="{EBE4A248-C66D-4CFD-9007-8DC0F2B1E3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80" r="14887" b="1"/>
          <a:stretch/>
        </p:blipFill>
        <p:spPr bwMode="auto">
          <a:xfrm>
            <a:off x="20" y="10"/>
            <a:ext cx="9143980" cy="6857990"/>
          </a:xfrm>
          <a:prstGeom prst="rect">
            <a:avLst/>
          </a:prstGeom>
          <a:solidFill>
            <a:srgbClr val="FFFFFF"/>
          </a:solidFill>
        </p:spPr>
      </p:pic>
    </p:spTree>
    <p:extLst>
      <p:ext uri="{BB962C8B-B14F-4D97-AF65-F5344CB8AC3E}">
        <p14:creationId xmlns:p14="http://schemas.microsoft.com/office/powerpoint/2010/main" val="4093726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C149-5F2F-47ED-909B-1BBA881FA3B2}"/>
              </a:ext>
            </a:extLst>
          </p:cNvPr>
          <p:cNvSpPr>
            <a:spLocks noGrp="1"/>
          </p:cNvSpPr>
          <p:nvPr>
            <p:ph type="title"/>
          </p:nvPr>
        </p:nvSpPr>
        <p:spPr/>
        <p:txBody>
          <a:bodyPr/>
          <a:lstStyle/>
          <a:p>
            <a:r>
              <a:rPr lang="en-AU" dirty="0"/>
              <a:t>Important to assess prior to walk</a:t>
            </a:r>
          </a:p>
        </p:txBody>
      </p:sp>
      <p:pic>
        <p:nvPicPr>
          <p:cNvPr id="7" name="Content Placeholder 6">
            <a:extLst>
              <a:ext uri="{FF2B5EF4-FFF2-40B4-BE49-F238E27FC236}">
                <a16:creationId xmlns:a16="http://schemas.microsoft.com/office/drawing/2014/main" id="{A881344C-B8BA-4BC3-AFBF-EC0637D0A200}"/>
              </a:ext>
            </a:extLst>
          </p:cNvPr>
          <p:cNvPicPr>
            <a:picLocks noGrp="1" noChangeAspect="1"/>
          </p:cNvPicPr>
          <p:nvPr>
            <p:ph idx="1"/>
          </p:nvPr>
        </p:nvPicPr>
        <p:blipFill>
          <a:blip r:embed="rId2"/>
          <a:stretch>
            <a:fillRect/>
          </a:stretch>
        </p:blipFill>
        <p:spPr bwMode="auto">
          <a:xfrm>
            <a:off x="503579" y="1600200"/>
            <a:ext cx="813684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117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6A28-ECB3-479E-82EA-941C87A3862A}"/>
              </a:ext>
            </a:extLst>
          </p:cNvPr>
          <p:cNvSpPr>
            <a:spLocks noGrp="1"/>
          </p:cNvSpPr>
          <p:nvPr>
            <p:ph type="title"/>
          </p:nvPr>
        </p:nvSpPr>
        <p:spPr/>
        <p:txBody>
          <a:bodyPr>
            <a:normAutofit fontScale="90000"/>
          </a:bodyPr>
          <a:lstStyle/>
          <a:p>
            <a:r>
              <a:rPr lang="en-US" dirty="0"/>
              <a:t>How to Interact with Dogs to Minimize Stress</a:t>
            </a:r>
            <a:endParaRPr lang="en-AU" dirty="0"/>
          </a:p>
        </p:txBody>
      </p:sp>
      <p:sp>
        <p:nvSpPr>
          <p:cNvPr id="3" name="Content Placeholder 2">
            <a:extLst>
              <a:ext uri="{FF2B5EF4-FFF2-40B4-BE49-F238E27FC236}">
                <a16:creationId xmlns:a16="http://schemas.microsoft.com/office/drawing/2014/main" id="{73BF34D4-DC74-4626-9194-626FD7A8BCC9}"/>
              </a:ext>
            </a:extLst>
          </p:cNvPr>
          <p:cNvSpPr>
            <a:spLocks noGrp="1"/>
          </p:cNvSpPr>
          <p:nvPr>
            <p:ph idx="1"/>
          </p:nvPr>
        </p:nvSpPr>
        <p:spPr/>
        <p:txBody>
          <a:bodyPr/>
          <a:lstStyle/>
          <a:p>
            <a:r>
              <a:rPr lang="en-US" dirty="0">
                <a:hlinkClick r:id="rId2"/>
              </a:rPr>
              <a:t>Online Courses from the ASPCA Learning Lab | </a:t>
            </a:r>
            <a:r>
              <a:rPr lang="en-US" dirty="0" err="1">
                <a:hlinkClick r:id="rId2"/>
              </a:rPr>
              <a:t>ASPCApro</a:t>
            </a:r>
            <a:r>
              <a:rPr lang="en-US" dirty="0"/>
              <a:t> (20 mins)</a:t>
            </a:r>
          </a:p>
          <a:p>
            <a:r>
              <a:rPr lang="en-US" dirty="0"/>
              <a:t>Upload your completion transcript on </a:t>
            </a:r>
            <a:r>
              <a:rPr lang="en-US" dirty="0" err="1"/>
              <a:t>studentweb</a:t>
            </a:r>
            <a:endParaRPr lang="en-US" dirty="0"/>
          </a:p>
          <a:p>
            <a:r>
              <a:rPr lang="en-US" dirty="0"/>
              <a:t>Please complete before next weeks session</a:t>
            </a:r>
            <a:endParaRPr lang="en-AU" dirty="0"/>
          </a:p>
        </p:txBody>
      </p:sp>
    </p:spTree>
    <p:extLst>
      <p:ext uri="{BB962C8B-B14F-4D97-AF65-F5344CB8AC3E}">
        <p14:creationId xmlns:p14="http://schemas.microsoft.com/office/powerpoint/2010/main" val="297737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E7E64B5-3FC0-4CB2-A368-D658A0A0446C}"/>
              </a:ext>
            </a:extLst>
          </p:cNvPr>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81498129-E129-42E9-9CCD-D6D0EE313B5D}"/>
              </a:ext>
            </a:extLst>
          </p:cNvPr>
          <p:cNvSpPr>
            <a:spLocks noGrp="1"/>
          </p:cNvSpPr>
          <p:nvPr>
            <p:ph idx="1"/>
          </p:nvPr>
        </p:nvSpPr>
        <p:spPr/>
        <p:txBody>
          <a:bodyPr>
            <a:normAutofit/>
          </a:bodyPr>
          <a:lstStyle/>
          <a:p>
            <a:pPr marL="0" indent="0">
              <a:buNone/>
            </a:pPr>
            <a:endParaRPr lang="en-AU" dirty="0"/>
          </a:p>
          <a:p>
            <a:r>
              <a:rPr lang="en-AU" u="sng" dirty="0">
                <a:hlinkClick r:id="rId7"/>
              </a:rPr>
              <a:t>Complete the ‘how to interact with dogs to minimise stress’ course</a:t>
            </a:r>
          </a:p>
          <a:p>
            <a:r>
              <a:rPr lang="en-AU" dirty="0">
                <a:hlinkClick r:id="rId7"/>
              </a:rPr>
              <a:t>Watch the recording</a:t>
            </a:r>
            <a:r>
              <a:rPr lang="en-AU" dirty="0"/>
              <a:t> for video #3/3</a:t>
            </a:r>
          </a:p>
          <a:p>
            <a:pPr marL="0" indent="0">
              <a:buNone/>
            </a:pPr>
            <a:endParaRPr lang="en-AU" dirty="0"/>
          </a:p>
          <a:p>
            <a:endParaRPr lang="en-AU" dirty="0"/>
          </a:p>
          <a:p>
            <a:pPr marL="0" indent="0">
              <a:buNone/>
            </a:pPr>
            <a:endParaRPr lang="en-US" dirty="0">
              <a:solidFill>
                <a:srgbClr val="07ADF0"/>
              </a:solidFill>
              <a:latin typeface="Asap"/>
            </a:endParaRPr>
          </a:p>
          <a:p>
            <a:endParaRPr lang="en-AU" dirty="0"/>
          </a:p>
        </p:txBody>
      </p:sp>
    </p:spTree>
    <p:extLst>
      <p:ext uri="{BB962C8B-B14F-4D97-AF65-F5344CB8AC3E}">
        <p14:creationId xmlns:p14="http://schemas.microsoft.com/office/powerpoint/2010/main" val="402737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ABD6-E324-4ED8-A9C5-D8CDBB383F8B}"/>
              </a:ext>
            </a:extLst>
          </p:cNvPr>
          <p:cNvSpPr>
            <a:spLocks noGrp="1"/>
          </p:cNvSpPr>
          <p:nvPr>
            <p:ph type="title"/>
          </p:nvPr>
        </p:nvSpPr>
        <p:spPr>
          <a:xfrm>
            <a:off x="2411760" y="260648"/>
            <a:ext cx="4762872" cy="635670"/>
          </a:xfrm>
        </p:spPr>
        <p:txBody>
          <a:bodyPr anchor="b">
            <a:normAutofit fontScale="90000"/>
          </a:bodyPr>
          <a:lstStyle/>
          <a:p>
            <a:r>
              <a:rPr lang="en-US" sz="4800" b="0" u="sng" dirty="0"/>
              <a:t>U</a:t>
            </a:r>
            <a:r>
              <a:rPr lang="en-AU" sz="4800" b="0" u="sng" dirty="0"/>
              <a:t>sing the FAS Scale</a:t>
            </a:r>
          </a:p>
        </p:txBody>
      </p:sp>
      <p:sp>
        <p:nvSpPr>
          <p:cNvPr id="10" name="Text Placeholder 3">
            <a:extLst>
              <a:ext uri="{FF2B5EF4-FFF2-40B4-BE49-F238E27FC236}">
                <a16:creationId xmlns:a16="http://schemas.microsoft.com/office/drawing/2014/main" id="{D66BA451-FA3A-4DDC-A10A-1BA49FC8BAF2}"/>
              </a:ext>
            </a:extLst>
          </p:cNvPr>
          <p:cNvSpPr>
            <a:spLocks noGrp="1"/>
          </p:cNvSpPr>
          <p:nvPr>
            <p:ph type="body" sz="half" idx="2"/>
          </p:nvPr>
        </p:nvSpPr>
        <p:spPr>
          <a:xfrm>
            <a:off x="539552" y="1196752"/>
            <a:ext cx="8136904" cy="4691063"/>
          </a:xfrm>
        </p:spPr>
        <p:txBody>
          <a:bodyPr>
            <a:normAutofit/>
          </a:bodyPr>
          <a:lstStyle/>
          <a:p>
            <a:pPr marL="285750" indent="-285750">
              <a:buFont typeface="Arial" panose="020B0604020202020204" pitchFamily="34" charset="0"/>
              <a:buChar char="•"/>
            </a:pPr>
            <a:r>
              <a:rPr lang="en-US" sz="2800" dirty="0"/>
              <a:t>Traffic light system for emotional state/arousal level of the dog</a:t>
            </a:r>
          </a:p>
          <a:p>
            <a:pPr marL="742950" lvl="1" indent="-285750">
              <a:buFont typeface="Arial" panose="020B0604020202020204" pitchFamily="34" charset="0"/>
              <a:buChar char="•"/>
            </a:pPr>
            <a:r>
              <a:rPr lang="en-US" sz="2400" dirty="0"/>
              <a:t>Green = positive/neutral, moving to yellow/red indicates negative state</a:t>
            </a:r>
          </a:p>
          <a:p>
            <a:pPr marL="742950" lvl="1" indent="-285750">
              <a:buFont typeface="Arial" panose="020B0604020202020204" pitchFamily="34" charset="0"/>
              <a:buChar char="•"/>
            </a:pPr>
            <a:r>
              <a:rPr lang="en-US" sz="2400" dirty="0"/>
              <a:t>Core assessment: Neutral v positive v negative</a:t>
            </a:r>
          </a:p>
          <a:p>
            <a:pPr marL="1200150" lvl="2" indent="-285750">
              <a:buFont typeface="Arial" panose="020B0604020202020204" pitchFamily="34" charset="0"/>
              <a:buChar char="•"/>
            </a:pPr>
            <a:r>
              <a:rPr lang="en-US" sz="2000" dirty="0"/>
              <a:t>Then score FAS and </a:t>
            </a:r>
            <a:r>
              <a:rPr lang="en-US" sz="2000" dirty="0" err="1"/>
              <a:t>colour</a:t>
            </a:r>
            <a:endParaRPr lang="en-US" sz="2000" dirty="0"/>
          </a:p>
          <a:p>
            <a:pPr marL="285750" indent="-285750">
              <a:buFont typeface="Arial" panose="020B0604020202020204" pitchFamily="34" charset="0"/>
              <a:buChar char="•"/>
            </a:pPr>
            <a:r>
              <a:rPr lang="en-US" sz="2800" dirty="0"/>
              <a:t>Assess behaviour and body language and match to the score out of 5 + </a:t>
            </a:r>
            <a:r>
              <a:rPr lang="en-US" sz="2800" dirty="0" err="1"/>
              <a:t>colour</a:t>
            </a:r>
            <a:endParaRPr lang="en-US" sz="2800" dirty="0"/>
          </a:p>
        </p:txBody>
      </p:sp>
    </p:spTree>
    <p:extLst>
      <p:ext uri="{BB962C8B-B14F-4D97-AF65-F5344CB8AC3E}">
        <p14:creationId xmlns:p14="http://schemas.microsoft.com/office/powerpoint/2010/main" val="145856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AE8FA81-DE7E-B437-A615-12467347647D}"/>
              </a:ext>
            </a:extLst>
          </p:cNvPr>
          <p:cNvPicPr>
            <a:picLocks noGrp="1" noChangeAspect="1"/>
          </p:cNvPicPr>
          <p:nvPr>
            <p:ph idx="1"/>
          </p:nvPr>
        </p:nvPicPr>
        <p:blipFill rotWithShape="1">
          <a:blip r:embed="rId2"/>
          <a:srcRect l="18095" t="12900" r="23055" b="4457"/>
          <a:stretch/>
        </p:blipFill>
        <p:spPr>
          <a:xfrm>
            <a:off x="835595" y="620688"/>
            <a:ext cx="7472809" cy="5902766"/>
          </a:xfrm>
        </p:spPr>
      </p:pic>
    </p:spTree>
    <p:extLst>
      <p:ext uri="{BB962C8B-B14F-4D97-AF65-F5344CB8AC3E}">
        <p14:creationId xmlns:p14="http://schemas.microsoft.com/office/powerpoint/2010/main" val="316409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ABD6-E324-4ED8-A9C5-D8CDBB383F8B}"/>
              </a:ext>
            </a:extLst>
          </p:cNvPr>
          <p:cNvSpPr>
            <a:spLocks noGrp="1"/>
          </p:cNvSpPr>
          <p:nvPr>
            <p:ph type="title"/>
          </p:nvPr>
        </p:nvSpPr>
        <p:spPr>
          <a:xfrm>
            <a:off x="457200" y="273050"/>
            <a:ext cx="6707088" cy="635670"/>
          </a:xfrm>
        </p:spPr>
        <p:txBody>
          <a:bodyPr anchor="b">
            <a:normAutofit fontScale="90000"/>
          </a:bodyPr>
          <a:lstStyle/>
          <a:p>
            <a:r>
              <a:rPr lang="en-AU" sz="4800" b="0" u="sng" dirty="0"/>
              <a:t>FAS Scoring </a:t>
            </a:r>
            <a:r>
              <a:rPr lang="en-AU" sz="4800" b="0" u="sng" dirty="0">
                <a:solidFill>
                  <a:srgbClr val="00B050"/>
                </a:solidFill>
                <a:highlight>
                  <a:srgbClr val="C0C0C0"/>
                </a:highlight>
              </a:rPr>
              <a:t>GREEN</a:t>
            </a:r>
          </a:p>
        </p:txBody>
      </p:sp>
      <p:pic>
        <p:nvPicPr>
          <p:cNvPr id="5" name="Content Placeholder 4">
            <a:extLst>
              <a:ext uri="{FF2B5EF4-FFF2-40B4-BE49-F238E27FC236}">
                <a16:creationId xmlns:a16="http://schemas.microsoft.com/office/drawing/2014/main" id="{1C915D3B-8B96-4895-AC96-C38CED51458B}"/>
              </a:ext>
            </a:extLst>
          </p:cNvPr>
          <p:cNvPicPr>
            <a:picLocks noGrp="1" noChangeAspect="1"/>
          </p:cNvPicPr>
          <p:nvPr>
            <p:ph idx="1"/>
          </p:nvPr>
        </p:nvPicPr>
        <p:blipFill rotWithShape="1">
          <a:blip r:embed="rId3"/>
          <a:srcRect t="52355"/>
          <a:stretch/>
        </p:blipFill>
        <p:spPr>
          <a:xfrm>
            <a:off x="323528" y="1268760"/>
            <a:ext cx="8496944" cy="5257664"/>
          </a:xfrm>
          <a:noFill/>
        </p:spPr>
      </p:pic>
    </p:spTree>
    <p:extLst>
      <p:ext uri="{BB962C8B-B14F-4D97-AF65-F5344CB8AC3E}">
        <p14:creationId xmlns:p14="http://schemas.microsoft.com/office/powerpoint/2010/main" val="182505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ABD6-E324-4ED8-A9C5-D8CDBB383F8B}"/>
              </a:ext>
            </a:extLst>
          </p:cNvPr>
          <p:cNvSpPr>
            <a:spLocks noGrp="1"/>
          </p:cNvSpPr>
          <p:nvPr>
            <p:ph type="title"/>
          </p:nvPr>
        </p:nvSpPr>
        <p:spPr>
          <a:xfrm>
            <a:off x="683568" y="404664"/>
            <a:ext cx="5616624" cy="635670"/>
          </a:xfrm>
        </p:spPr>
        <p:txBody>
          <a:bodyPr anchor="b">
            <a:normAutofit fontScale="90000"/>
          </a:bodyPr>
          <a:lstStyle/>
          <a:p>
            <a:r>
              <a:rPr lang="en-AU" sz="4800" b="0" u="sng" dirty="0"/>
              <a:t>FAS Scoring </a:t>
            </a:r>
            <a:r>
              <a:rPr lang="en-AU" sz="4800" b="0" u="sng" dirty="0">
                <a:solidFill>
                  <a:srgbClr val="FFFF00"/>
                </a:solidFill>
                <a:highlight>
                  <a:srgbClr val="C0C0C0"/>
                </a:highlight>
              </a:rPr>
              <a:t>YELLOW</a:t>
            </a:r>
          </a:p>
        </p:txBody>
      </p:sp>
      <p:pic>
        <p:nvPicPr>
          <p:cNvPr id="5" name="Content Placeholder 4">
            <a:extLst>
              <a:ext uri="{FF2B5EF4-FFF2-40B4-BE49-F238E27FC236}">
                <a16:creationId xmlns:a16="http://schemas.microsoft.com/office/drawing/2014/main" id="{1C915D3B-8B96-4895-AC96-C38CED51458B}"/>
              </a:ext>
            </a:extLst>
          </p:cNvPr>
          <p:cNvPicPr>
            <a:picLocks noGrp="1" noChangeAspect="1"/>
          </p:cNvPicPr>
          <p:nvPr>
            <p:ph idx="1"/>
          </p:nvPr>
        </p:nvPicPr>
        <p:blipFill rotWithShape="1">
          <a:blip r:embed="rId3"/>
          <a:srcRect l="-123" t="33279" r="-1573" b="47145"/>
          <a:stretch/>
        </p:blipFill>
        <p:spPr>
          <a:xfrm>
            <a:off x="215008" y="1484784"/>
            <a:ext cx="8928992" cy="2232248"/>
          </a:xfrm>
          <a:noFill/>
        </p:spPr>
      </p:pic>
    </p:spTree>
    <p:extLst>
      <p:ext uri="{BB962C8B-B14F-4D97-AF65-F5344CB8AC3E}">
        <p14:creationId xmlns:p14="http://schemas.microsoft.com/office/powerpoint/2010/main" val="200409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ABD6-E324-4ED8-A9C5-D8CDBB383F8B}"/>
              </a:ext>
            </a:extLst>
          </p:cNvPr>
          <p:cNvSpPr>
            <a:spLocks noGrp="1"/>
          </p:cNvSpPr>
          <p:nvPr>
            <p:ph type="title"/>
          </p:nvPr>
        </p:nvSpPr>
        <p:spPr>
          <a:xfrm>
            <a:off x="683568" y="404664"/>
            <a:ext cx="5040560" cy="635670"/>
          </a:xfrm>
        </p:spPr>
        <p:txBody>
          <a:bodyPr anchor="b">
            <a:normAutofit fontScale="90000"/>
          </a:bodyPr>
          <a:lstStyle/>
          <a:p>
            <a:r>
              <a:rPr lang="en-AU" sz="4800" b="0" u="sng" dirty="0"/>
              <a:t>FAS Scoring </a:t>
            </a:r>
            <a:r>
              <a:rPr lang="en-AU" sz="4800" b="0" u="sng" dirty="0">
                <a:solidFill>
                  <a:srgbClr val="FF0000"/>
                </a:solidFill>
                <a:highlight>
                  <a:srgbClr val="C0C0C0"/>
                </a:highlight>
              </a:rPr>
              <a:t>RED</a:t>
            </a:r>
          </a:p>
        </p:txBody>
      </p:sp>
      <p:pic>
        <p:nvPicPr>
          <p:cNvPr id="5" name="Content Placeholder 4">
            <a:extLst>
              <a:ext uri="{FF2B5EF4-FFF2-40B4-BE49-F238E27FC236}">
                <a16:creationId xmlns:a16="http://schemas.microsoft.com/office/drawing/2014/main" id="{1C915D3B-8B96-4895-AC96-C38CED51458B}"/>
              </a:ext>
            </a:extLst>
          </p:cNvPr>
          <p:cNvPicPr>
            <a:picLocks noGrp="1" noChangeAspect="1"/>
          </p:cNvPicPr>
          <p:nvPr>
            <p:ph idx="1"/>
          </p:nvPr>
        </p:nvPicPr>
        <p:blipFill rotWithShape="1">
          <a:blip r:embed="rId3"/>
          <a:srcRect l="376" t="5683" r="-2073" b="65901"/>
          <a:stretch/>
        </p:blipFill>
        <p:spPr>
          <a:xfrm>
            <a:off x="215008" y="1700808"/>
            <a:ext cx="8928992" cy="3240360"/>
          </a:xfrm>
          <a:noFill/>
        </p:spPr>
      </p:pic>
    </p:spTree>
    <p:extLst>
      <p:ext uri="{BB962C8B-B14F-4D97-AF65-F5344CB8AC3E}">
        <p14:creationId xmlns:p14="http://schemas.microsoft.com/office/powerpoint/2010/main" val="145616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3B1A66-0005-DE2E-C8F9-547263A1D23D}"/>
              </a:ext>
            </a:extLst>
          </p:cNvPr>
          <p:cNvPicPr>
            <a:picLocks noChangeAspect="1"/>
          </p:cNvPicPr>
          <p:nvPr/>
        </p:nvPicPr>
        <p:blipFill rotWithShape="1">
          <a:blip r:embed="rId2"/>
          <a:srcRect l="22438" t="16401" r="26375" b="11235"/>
          <a:stretch/>
        </p:blipFill>
        <p:spPr>
          <a:xfrm>
            <a:off x="575556" y="404664"/>
            <a:ext cx="7992888" cy="6356188"/>
          </a:xfrm>
          <a:prstGeom prst="rect">
            <a:avLst/>
          </a:prstGeom>
        </p:spPr>
      </p:pic>
    </p:spTree>
    <p:extLst>
      <p:ext uri="{BB962C8B-B14F-4D97-AF65-F5344CB8AC3E}">
        <p14:creationId xmlns:p14="http://schemas.microsoft.com/office/powerpoint/2010/main" val="3612450011"/>
      </p:ext>
    </p:extLst>
  </p:cSld>
  <p:clrMapOvr>
    <a:masterClrMapping/>
  </p:clrMapOvr>
</p:sld>
</file>

<file path=ppt/theme/theme1.xml><?xml version="1.0" encoding="utf-8"?>
<a:theme xmlns:a="http://schemas.openxmlformats.org/drawingml/2006/main" name="Official BH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Official BHI Template</Template>
  <TotalTime>3358</TotalTime>
  <Words>508</Words>
  <Application>Microsoft Office PowerPoint</Application>
  <PresentationFormat>On-screen Show (4:3)</PresentationFormat>
  <Paragraphs>61</Paragraphs>
  <Slides>33</Slides>
  <Notes>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Asap</vt:lpstr>
      <vt:lpstr>Calibri</vt:lpstr>
      <vt:lpstr>Official BHI Template</vt:lpstr>
      <vt:lpstr>The welfare, behaviour, and exercising dogs Cluster ACMGEN303 - Assess the welfare status of an animal ACMBEH301 - Identify behaviours and interact safely with animals ACMGEN308 - Walk and exercise dogs</vt:lpstr>
      <vt:lpstr>How did your Dog Park Activity go? What did you learn in video 2 of Canine Communication - speaking dog?</vt:lpstr>
      <vt:lpstr>Logging behaviours when you see them</vt:lpstr>
      <vt:lpstr>Using the FAS Scale</vt:lpstr>
      <vt:lpstr>PowerPoint Presentation</vt:lpstr>
      <vt:lpstr>FAS Scoring GREEN</vt:lpstr>
      <vt:lpstr>FAS Scoring YELLOW</vt:lpstr>
      <vt:lpstr>FAS Scoring RED</vt:lpstr>
      <vt:lpstr>PowerPoint Presentation</vt:lpstr>
      <vt:lpstr>PowerPoint Presentation</vt:lpstr>
      <vt:lpstr>Objective vs Subjective</vt:lpstr>
      <vt:lpstr>Objective vs Subjective</vt:lpstr>
      <vt:lpstr>PowerPoint Presentation</vt:lpstr>
      <vt:lpstr>PowerPoint Presentation</vt:lpstr>
      <vt:lpstr>Make some suggestions for how to improve the emotional state of the dogs in the next slides using objective language</vt:lpstr>
      <vt:lpstr>Tyla loves his walk TO the park, but once he gets there he stays like this behind his dog walker’s legs the whole time, what advice could you give his owner?</vt:lpstr>
      <vt:lpstr>Lenny the JRT LOVES other dogs. Julia is quite shy. Their human parents are new work friends and today is the first time the dogs have been on a walk together. What would you say to the owners?</vt:lpstr>
      <vt:lpstr>It’s Lola’s first day at Doggy Day Care, she was reluctant to go near the other dogs and slinked away from touch. What would you tell her owner about how she interacted that day?</vt:lpstr>
      <vt:lpstr>Walking and exercising dogs</vt:lpstr>
      <vt:lpstr>Before you walk</vt:lpstr>
      <vt:lpstr>Then:</vt:lpstr>
      <vt:lpstr>Can only organise treats, toy, lead/harness/collar once you identify which dog you are assigned </vt:lpstr>
      <vt:lpstr>Behaviour observation log</vt:lpstr>
      <vt:lpstr>Identifying the dog</vt:lpstr>
      <vt:lpstr>Checking health and physical capability/fitness status for grooming</vt:lpstr>
      <vt:lpstr>PowerPoint Presentation</vt:lpstr>
      <vt:lpstr>PowerPoint Presentation</vt:lpstr>
      <vt:lpstr>PowerPoint Presentation</vt:lpstr>
      <vt:lpstr>What physical capabilities would differ here?</vt:lpstr>
      <vt:lpstr>PowerPoint Presentation</vt:lpstr>
      <vt:lpstr>Important to assess prior to walk</vt:lpstr>
      <vt:lpstr>How to Interact with Dogs to Minimize Stress</vt:lpstr>
      <vt:lpstr>PowerPoint Presentation</vt:lpstr>
    </vt:vector>
  </TitlesOfParts>
  <Company>Box Hill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Code/Cluster Name</dc:title>
  <dc:creator>Marcie Lash</dc:creator>
  <cp:lastModifiedBy>Anna Cincotta</cp:lastModifiedBy>
  <cp:revision>303</cp:revision>
  <dcterms:created xsi:type="dcterms:W3CDTF">2019-05-26T22:37:39Z</dcterms:created>
  <dcterms:modified xsi:type="dcterms:W3CDTF">2024-07-15T02:36:39Z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92b962-2da9-437f-9131-159982e3fe8d_Enabled">
    <vt:lpwstr>true</vt:lpwstr>
  </property>
  <property fmtid="{D5CDD505-2E9C-101B-9397-08002B2CF9AE}" pid="3" name="MSIP_Label_6492b962-2da9-437f-9131-159982e3fe8d_SetDate">
    <vt:lpwstr>2021-03-29T22:02:57Z</vt:lpwstr>
  </property>
  <property fmtid="{D5CDD505-2E9C-101B-9397-08002B2CF9AE}" pid="4" name="MSIP_Label_6492b962-2da9-437f-9131-159982e3fe8d_Method">
    <vt:lpwstr>Privileged</vt:lpwstr>
  </property>
  <property fmtid="{D5CDD505-2E9C-101B-9397-08002B2CF9AE}" pid="5" name="MSIP_Label_6492b962-2da9-437f-9131-159982e3fe8d_Name">
    <vt:lpwstr>No Marking</vt:lpwstr>
  </property>
  <property fmtid="{D5CDD505-2E9C-101B-9397-08002B2CF9AE}" pid="6" name="MSIP_Label_6492b962-2da9-437f-9131-159982e3fe8d_SiteId">
    <vt:lpwstr>32f6029a-b4af-440e-8020-d4b47ab314a2</vt:lpwstr>
  </property>
  <property fmtid="{D5CDD505-2E9C-101B-9397-08002B2CF9AE}" pid="7" name="MSIP_Label_6492b962-2da9-437f-9131-159982e3fe8d_ActionId">
    <vt:lpwstr>b3d6740c-7a6d-4656-9f99-29352ec5d71e</vt:lpwstr>
  </property>
  <property fmtid="{D5CDD505-2E9C-101B-9397-08002B2CF9AE}" pid="8" name="MSIP_Label_6492b962-2da9-437f-9131-159982e3fe8d_ContentBits">
    <vt:lpwstr>0</vt:lpwstr>
  </property>
</Properties>
</file>